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19.jpg" ContentType="image/jpeg"/>
  <Override PartName="/ppt/media/image4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9.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602" r:id="rId2"/>
    <p:sldId id="334" r:id="rId3"/>
    <p:sldId id="335" r:id="rId4"/>
    <p:sldId id="533" r:id="rId5"/>
    <p:sldId id="551" r:id="rId6"/>
    <p:sldId id="552" r:id="rId7"/>
    <p:sldId id="545" r:id="rId8"/>
    <p:sldId id="336" r:id="rId9"/>
    <p:sldId id="506" r:id="rId10"/>
    <p:sldId id="525" r:id="rId11"/>
    <p:sldId id="526" r:id="rId12"/>
    <p:sldId id="532" r:id="rId13"/>
    <p:sldId id="508" r:id="rId14"/>
    <p:sldId id="509" r:id="rId15"/>
    <p:sldId id="510" r:id="rId16"/>
    <p:sldId id="511" r:id="rId17"/>
    <p:sldId id="512" r:id="rId18"/>
    <p:sldId id="337" r:id="rId19"/>
    <p:sldId id="338" r:id="rId20"/>
    <p:sldId id="513" r:id="rId21"/>
    <p:sldId id="516" r:id="rId22"/>
    <p:sldId id="517" r:id="rId23"/>
    <p:sldId id="518" r:id="rId24"/>
    <p:sldId id="546" r:id="rId25"/>
    <p:sldId id="279" r:id="rId26"/>
    <p:sldId id="280" r:id="rId27"/>
    <p:sldId id="267" r:id="rId28"/>
    <p:sldId id="548" r:id="rId29"/>
    <p:sldId id="519" r:id="rId30"/>
    <p:sldId id="520" r:id="rId31"/>
    <p:sldId id="521" r:id="rId32"/>
    <p:sldId id="553" r:id="rId33"/>
    <p:sldId id="529" r:id="rId34"/>
    <p:sldId id="530" r:id="rId35"/>
    <p:sldId id="531" r:id="rId36"/>
    <p:sldId id="501" r:id="rId37"/>
    <p:sldId id="581" r:id="rId38"/>
    <p:sldId id="582" r:id="rId39"/>
    <p:sldId id="583" r:id="rId40"/>
    <p:sldId id="599" r:id="rId41"/>
    <p:sldId id="259" r:id="rId42"/>
    <p:sldId id="260" r:id="rId43"/>
    <p:sldId id="263" r:id="rId44"/>
    <p:sldId id="264" r:id="rId45"/>
    <p:sldId id="585" r:id="rId46"/>
    <p:sldId id="588" r:id="rId47"/>
    <p:sldId id="591" r:id="rId48"/>
    <p:sldId id="281" r:id="rId49"/>
    <p:sldId id="596" r:id="rId50"/>
    <p:sldId id="289" r:id="rId51"/>
    <p:sldId id="296" r:id="rId52"/>
    <p:sldId id="306" r:id="rId53"/>
    <p:sldId id="308" r:id="rId54"/>
    <p:sldId id="600" r:id="rId55"/>
    <p:sldId id="601" r:id="rId56"/>
    <p:sldId id="25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rian Mihai DOBRE (24408)" initials="CMD(" lastIdx="1" clrIdx="0">
    <p:extLst>
      <p:ext uri="{19B8F6BF-5375-455C-9EA6-DF929625EA0E}">
        <p15:presenceInfo xmlns:p15="http://schemas.microsoft.com/office/powerpoint/2012/main" userId="S::ciprian.dobre@cs.pub.ro::bd31e05c-5762-4004-860b-6b721a409d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4082"/>
  </p:normalViewPr>
  <p:slideViewPr>
    <p:cSldViewPr snapToGrid="0">
      <p:cViewPr varScale="1">
        <p:scale>
          <a:sx n="120" d="100"/>
          <a:sy n="120" d="100"/>
        </p:scale>
        <p:origin x="6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34E9D-36C7-4D4E-ABC8-C8E0616FFD1C}" type="datetimeFigureOut">
              <a:rPr lang="en-GB" smtClean="0"/>
              <a:t>30/05/2022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5AD45-BC3B-8F48-9AD9-D6CC4FFAAF4F}" type="slidenum">
              <a:rPr lang="en-GB" smtClean="0"/>
              <a:t>‹#›</a:t>
            </a:fld>
            <a:endParaRPr lang="en-GB"/>
          </a:p>
        </p:txBody>
      </p:sp>
    </p:spTree>
    <p:extLst>
      <p:ext uri="{BB962C8B-B14F-4D97-AF65-F5344CB8AC3E}">
        <p14:creationId xmlns:p14="http://schemas.microsoft.com/office/powerpoint/2010/main" val="59133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osf.io"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de-DE" dirty="0"/>
              <a:t>References: https://</a:t>
            </a:r>
            <a:r>
              <a:rPr lang="de-DE" dirty="0" err="1"/>
              <a:t>www.forschungsdaten.info</a:t>
            </a:r>
            <a:r>
              <a:rPr lang="de-DE" dirty="0"/>
              <a:t>/</a:t>
            </a:r>
            <a:r>
              <a:rPr lang="de-DE" dirty="0" err="1"/>
              <a:t>themen</a:t>
            </a:r>
            <a:r>
              <a:rPr lang="de-DE" dirty="0"/>
              <a:t>/bewahren-und-nachnutzen/</a:t>
            </a:r>
            <a:r>
              <a:rPr lang="de-DE" dirty="0" err="1"/>
              <a:t>langzeitarchivierung</a:t>
            </a:r>
            <a:r>
              <a:rPr lang="de-DE" dirty="0"/>
              <a:t>/</a:t>
            </a:r>
          </a:p>
          <a:p>
            <a:pPr>
              <a:defRPr/>
            </a:pPr>
            <a:r>
              <a:rPr lang="de-DE" dirty="0"/>
              <a:t>http://</a:t>
            </a:r>
            <a:r>
              <a:rPr lang="de-DE" dirty="0" err="1"/>
              <a:t>www.forschungsdaten.org</a:t>
            </a:r>
            <a:r>
              <a:rPr lang="de-DE" dirty="0"/>
              <a:t>/</a:t>
            </a:r>
            <a:r>
              <a:rPr lang="de-DE" dirty="0" err="1"/>
              <a:t>index.php</a:t>
            </a:r>
            <a:r>
              <a:rPr lang="de-DE" dirty="0"/>
              <a:t>/</a:t>
            </a:r>
            <a:r>
              <a:rPr lang="de-DE" dirty="0" err="1"/>
              <a:t>Kategorie:DLZA</a:t>
            </a:r>
            <a:endParaRPr lang="de-DE" dirty="0"/>
          </a:p>
          <a:p>
            <a:endParaRPr lang="en-GB" dirty="0"/>
          </a:p>
        </p:txBody>
      </p:sp>
      <p:sp>
        <p:nvSpPr>
          <p:cNvPr id="4" name="Slide Number Placeholder 3"/>
          <p:cNvSpPr>
            <a:spLocks noGrp="1"/>
          </p:cNvSpPr>
          <p:nvPr>
            <p:ph type="sldNum" sz="quarter" idx="5"/>
          </p:nvPr>
        </p:nvSpPr>
        <p:spPr/>
        <p:txBody>
          <a:bodyPr/>
          <a:lstStyle/>
          <a:p>
            <a:fld id="{86C5AD45-BC3B-8F48-9AD9-D6CC4FFAAF4F}" type="slidenum">
              <a:rPr lang="en-GB" smtClean="0"/>
              <a:t>34</a:t>
            </a:fld>
            <a:endParaRPr lang="en-GB"/>
          </a:p>
        </p:txBody>
      </p:sp>
    </p:spTree>
    <p:extLst>
      <p:ext uri="{BB962C8B-B14F-4D97-AF65-F5344CB8AC3E}">
        <p14:creationId xmlns:p14="http://schemas.microsoft.com/office/powerpoint/2010/main" val="3603531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a6f85b2af_2_25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Let’s add components based on the organizational structure we’ve chosen. To add a new component, I will click on add component in the components panel.</a:t>
            </a:r>
            <a:endParaRPr/>
          </a:p>
        </p:txBody>
      </p:sp>
      <p:sp>
        <p:nvSpPr>
          <p:cNvPr id="377" name="Google Shape;377;g2a6f85b2af_2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a6f85b2af_2_27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To add files to OSF, </a:t>
            </a:r>
            <a:endParaRPr/>
          </a:p>
          <a:p>
            <a:pPr marL="457200" lvl="0" indent="-317500" algn="l" rtl="0">
              <a:spcBef>
                <a:spcPts val="0"/>
              </a:spcBef>
              <a:spcAft>
                <a:spcPts val="0"/>
              </a:spcAft>
              <a:buSzPts val="1400"/>
              <a:buChar char="●"/>
            </a:pPr>
            <a:r>
              <a:rPr lang="en"/>
              <a:t>first select the storage space you want to add files to.  </a:t>
            </a:r>
            <a:endParaRPr/>
          </a:p>
          <a:p>
            <a:pPr marL="457200" lvl="0" indent="-317500" algn="l" rtl="0">
              <a:spcBef>
                <a:spcPts val="0"/>
              </a:spcBef>
              <a:spcAft>
                <a:spcPts val="0"/>
              </a:spcAft>
              <a:buSzPts val="1400"/>
              <a:buChar char="●"/>
            </a:pPr>
            <a:r>
              <a:rPr lang="en"/>
              <a:t>Since we haven’t linked any add ons yet, the only choice you have is OSF storage. </a:t>
            </a:r>
            <a:endParaRPr/>
          </a:p>
          <a:p>
            <a:pPr marL="457200" lvl="0" indent="-317500" algn="l" rtl="0">
              <a:spcBef>
                <a:spcPts val="0"/>
              </a:spcBef>
              <a:spcAft>
                <a:spcPts val="0"/>
              </a:spcAft>
              <a:buSzPts val="1400"/>
              <a:buChar char="●"/>
            </a:pPr>
            <a:r>
              <a:rPr lang="en"/>
              <a:t>This action will make an upload button appear. </a:t>
            </a:r>
            <a:endParaRPr/>
          </a:p>
          <a:p>
            <a:pPr marL="457200" lvl="0" indent="-317500" algn="l" rtl="0">
              <a:spcBef>
                <a:spcPts val="0"/>
              </a:spcBef>
              <a:spcAft>
                <a:spcPts val="0"/>
              </a:spcAft>
              <a:buSzPts val="1400"/>
              <a:buChar char="●"/>
            </a:pPr>
            <a:r>
              <a:rPr lang="en"/>
              <a:t>Once you click this button, you can choose which files to add </a:t>
            </a:r>
            <a:endParaRPr/>
          </a:p>
        </p:txBody>
      </p:sp>
      <p:sp>
        <p:nvSpPr>
          <p:cNvPr id="411" name="Google Shape;411;g2a6f85b2af_2_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a6f85b2af_2_29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rPr>
              <a:t>OSF Storage isn’t the only option for adding files to OSF. </a:t>
            </a:r>
            <a:endParaRPr sz="1200">
              <a:solidFill>
                <a:schemeClr val="dk1"/>
              </a:solidFill>
            </a:endParaRPr>
          </a:p>
          <a:p>
            <a:pPr marL="0" lvl="0" indent="0" algn="l" rtl="0">
              <a:spcBef>
                <a:spcPts val="0"/>
              </a:spcBef>
              <a:spcAft>
                <a:spcPts val="0"/>
              </a:spcAft>
              <a:buNone/>
            </a:pPr>
            <a:r>
              <a:rPr lang="en" sz="1200">
                <a:solidFill>
                  <a:schemeClr val="dk1"/>
                </a:solidFill>
              </a:rPr>
              <a:t>You can also use </a:t>
            </a:r>
            <a:r>
              <a:rPr lang="en" sz="1200">
                <a:solidFill>
                  <a:schemeClr val="dk1"/>
                </a:solidFill>
                <a:highlight>
                  <a:srgbClr val="00FF00"/>
                </a:highlight>
              </a:rPr>
              <a:t>storage add ons</a:t>
            </a:r>
            <a:r>
              <a:rPr lang="en" sz="1200">
                <a:solidFill>
                  <a:schemeClr val="dk1"/>
                </a:solidFill>
              </a:rPr>
              <a:t>, which include many cloud services you might already be using. </a:t>
            </a:r>
            <a:endParaRPr sz="1200">
              <a:solidFill>
                <a:schemeClr val="dk1"/>
              </a:solidFill>
            </a:endParaRPr>
          </a:p>
          <a:p>
            <a:pPr marL="0" lvl="0" indent="0" algn="l" rtl="0">
              <a:spcBef>
                <a:spcPts val="0"/>
              </a:spcBef>
              <a:spcAft>
                <a:spcPts val="0"/>
              </a:spcAft>
              <a:buNone/>
            </a:pPr>
            <a:r>
              <a:rPr lang="en" sz="1200">
                <a:solidFill>
                  <a:schemeClr val="dk1"/>
                </a:solidFill>
              </a:rPr>
              <a:t>I’ll show you how to use storage add ons with google drive as an example.</a:t>
            </a:r>
            <a:endParaRPr/>
          </a:p>
        </p:txBody>
      </p:sp>
      <p:sp>
        <p:nvSpPr>
          <p:cNvPr id="432" name="Google Shape;432;g2a6f85b2af_2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a6f85b2af_2_34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Now that we have some data loaded, let’s look at how to add collaborators to our project using the </a:t>
            </a:r>
            <a:r>
              <a:rPr lang="en" sz="1100">
                <a:solidFill>
                  <a:schemeClr val="dk1"/>
                </a:solidFill>
                <a:highlight>
                  <a:srgbClr val="00FF00"/>
                </a:highlight>
              </a:rPr>
              <a:t>contributors</a:t>
            </a:r>
            <a:r>
              <a:rPr lang="en" sz="1100">
                <a:solidFill>
                  <a:schemeClr val="dk1"/>
                </a:solidFill>
              </a:rPr>
              <a:t> feature.</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A contributor can be anyone with an OSF account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When you add a contributor, you can control what parts of your project they can see</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Additionally, you can decide whether they can read content only, change content, or administer content, which gives them the rights to make components and add other contributors</a:t>
            </a:r>
            <a:endParaRPr sz="1100">
              <a:solidFill>
                <a:schemeClr val="dk1"/>
              </a:solidFill>
            </a:endParaRPr>
          </a:p>
          <a:p>
            <a:pPr marL="0" lvl="0" indent="0" algn="l" rtl="0">
              <a:spcBef>
                <a:spcPts val="0"/>
              </a:spcBef>
              <a:spcAft>
                <a:spcPts val="0"/>
              </a:spcAft>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You can have different sets of contributors for every component. </a:t>
            </a:r>
            <a:endParaRPr/>
          </a:p>
        </p:txBody>
      </p:sp>
      <p:sp>
        <p:nvSpPr>
          <p:cNvPr id="499" name="Google Shape;499;g2a6f85b2af_2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a6f85b2af_2_40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a:t>OSF’s version control feature tracks who did what when, </a:t>
            </a:r>
            <a:endParaRPr/>
          </a:p>
          <a:p>
            <a:pPr marL="457200" lvl="0" indent="-317500" algn="l" rtl="0">
              <a:spcBef>
                <a:spcPts val="0"/>
              </a:spcBef>
              <a:spcAft>
                <a:spcPts val="0"/>
              </a:spcAft>
              <a:buSzPts val="1400"/>
              <a:buChar char="●"/>
            </a:pPr>
            <a:r>
              <a:rPr lang="en"/>
              <a:t>and also interfaces nicely with more complex version control systems like git and github. </a:t>
            </a:r>
            <a:endParaRPr/>
          </a:p>
          <a:p>
            <a:pPr marL="457200" lvl="0" indent="-317500" algn="l" rtl="0">
              <a:spcBef>
                <a:spcPts val="0"/>
              </a:spcBef>
              <a:spcAft>
                <a:spcPts val="0"/>
              </a:spcAft>
              <a:buSzPts val="1400"/>
              <a:buChar char="●"/>
            </a:pPr>
            <a:r>
              <a:rPr lang="en"/>
              <a:t>Every time you make a change to a file in OSF, the version control features archives a hidden instance of the previous version, called a revision. </a:t>
            </a:r>
            <a:endParaRPr/>
          </a:p>
          <a:p>
            <a:pPr marL="457200" lvl="0" indent="-317500" algn="l" rtl="0">
              <a:spcBef>
                <a:spcPts val="0"/>
              </a:spcBef>
              <a:spcAft>
                <a:spcPts val="0"/>
              </a:spcAft>
              <a:buSzPts val="1400"/>
              <a:buChar char="●"/>
            </a:pPr>
            <a:r>
              <a:rPr lang="en"/>
              <a:t>But you only see one file in your directory. </a:t>
            </a:r>
            <a:endParaRPr/>
          </a:p>
        </p:txBody>
      </p:sp>
      <p:sp>
        <p:nvSpPr>
          <p:cNvPr id="579" name="Google Shape;579;g2a6f85b2af_2_4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a6f85b2af_2_41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rPr>
              <a:t>: If I click on the file name, the contents of the text file appear in a new window. </a:t>
            </a:r>
            <a:endParaRPr/>
          </a:p>
        </p:txBody>
      </p:sp>
      <p:sp>
        <p:nvSpPr>
          <p:cNvPr id="595" name="Google Shape;595;g2a6f85b2af_2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D228C0B-2348-4FD8-BF51-EC56E7D6ED2C}" type="slidenum">
              <a:rPr lang="en-GB" smtClean="0"/>
              <a:pPr/>
              <a:t>36</a:t>
            </a:fld>
            <a:endParaRPr lang="en-GB"/>
          </a:p>
        </p:txBody>
      </p:sp>
    </p:spTree>
    <p:extLst>
      <p:ext uri="{BB962C8B-B14F-4D97-AF65-F5344CB8AC3E}">
        <p14:creationId xmlns:p14="http://schemas.microsoft.com/office/powerpoint/2010/main" val="28900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a6f85b2af_2_11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highlight>
                  <a:srgbClr val="FFFF00"/>
                </a:highlight>
              </a:rPr>
              <a:t>Demo</a:t>
            </a:r>
            <a:r>
              <a:rPr lang="en" sz="1100">
                <a:solidFill>
                  <a:schemeClr val="dk1"/>
                </a:solidFill>
              </a:rPr>
              <a:t> </a:t>
            </a:r>
            <a:r>
              <a:rPr lang="en" sz="1100">
                <a:solidFill>
                  <a:schemeClr val="dk1"/>
                </a:solidFill>
                <a:highlight>
                  <a:srgbClr val="FFFF00"/>
                </a:highlight>
              </a:rPr>
              <a:t>1</a:t>
            </a:r>
            <a:r>
              <a:rPr lang="en" sz="1100">
                <a:solidFill>
                  <a:schemeClr val="dk1"/>
                </a:solidFill>
              </a:rPr>
              <a: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To create an OSF account, go to</a:t>
            </a:r>
            <a:r>
              <a:rPr lang="en" sz="1100">
                <a:solidFill>
                  <a:schemeClr val="dk1"/>
                </a:solidFill>
                <a:uFill>
                  <a:noFill/>
                </a:uFill>
                <a:hlinkClick r:id="rId3"/>
              </a:rPr>
              <a:t> </a:t>
            </a:r>
            <a:r>
              <a:rPr lang="en" sz="1100" u="sng">
                <a:solidFill>
                  <a:schemeClr val="hlink"/>
                </a:solidFill>
                <a:hlinkClick r:id="rId3"/>
              </a:rPr>
              <a:t>http://osf.io</a:t>
            </a:r>
            <a:r>
              <a:rPr lang="en" sz="1100">
                <a:solidFill>
                  <a:schemeClr val="dk1"/>
                </a:solidFill>
              </a:rPr>
              <a:t>, and click sign up in the upper right.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Then fill in your name, email and a password.</a:t>
            </a:r>
            <a:endParaRPr sz="1100">
              <a:solidFill>
                <a:schemeClr val="dk1"/>
              </a:solidFill>
            </a:endParaRPr>
          </a:p>
          <a:p>
            <a:pPr marL="0" lvl="0" indent="0" algn="l" rtl="0">
              <a:spcBef>
                <a:spcPts val="0"/>
              </a:spcBef>
              <a:spcAft>
                <a:spcPts val="0"/>
              </a:spcAft>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That’s it!</a:t>
            </a:r>
            <a:endParaRPr/>
          </a:p>
        </p:txBody>
      </p:sp>
      <p:sp>
        <p:nvSpPr>
          <p:cNvPr id="175" name="Google Shape;175;g2a6f85b2af_2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a6f85b2af_2_12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Once you’re logged in, you should see a dashboard page,</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click the green button that says “Create a new project” above the search box on the right.</a:t>
            </a:r>
            <a:endParaRPr sz="1100">
              <a:solidFill>
                <a:schemeClr val="dk1"/>
              </a:solidFill>
            </a:endParaRPr>
          </a:p>
          <a:p>
            <a:pPr marL="0" lvl="0" indent="0" algn="l" rtl="0">
              <a:spcBef>
                <a:spcPts val="0"/>
              </a:spcBef>
              <a:spcAft>
                <a:spcPts val="0"/>
              </a:spcAft>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Enter your project’s name and hit create. </a:t>
            </a:r>
            <a:endParaRPr/>
          </a:p>
        </p:txBody>
      </p:sp>
      <p:sp>
        <p:nvSpPr>
          <p:cNvPr id="187" name="Google Shape;187;g2a6f85b2af_2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a6f85b2af_2_14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rPr>
              <a:t>Let’s go over the general layout of an OSF project.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You’ve got your title at the top, in this case Lou’s Project</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You’ve got other information like when it was created, and a place to put a description.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Additionally, you have the wiki panel, where you describe your project.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 files panel where you can view associated files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And a Components panel, where you can see what components are part of your project</a:t>
            </a:r>
            <a:endParaRPr sz="1200">
              <a:solidFill>
                <a:schemeClr val="dk1"/>
              </a:solidFill>
            </a:endParaRPr>
          </a:p>
        </p:txBody>
      </p:sp>
      <p:sp>
        <p:nvSpPr>
          <p:cNvPr id="209" name="Google Shape;209;g2a6f85b2af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a6f85b2af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Let’s start with the wiki.</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This is a good place to present a broad overview of your project.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It’s meant to evolve over the course of your project, so you can also add things like where you are in the course of the project, and what your near-term goals are.</a:t>
            </a:r>
            <a:endParaRPr sz="1100">
              <a:solidFill>
                <a:schemeClr val="dk1"/>
              </a:solidFill>
            </a:endParaRPr>
          </a:p>
          <a:p>
            <a:pPr marL="0" lvl="0" indent="0" algn="l" rtl="0">
              <a:spcBef>
                <a:spcPts val="0"/>
              </a:spcBef>
              <a:spcAft>
                <a:spcPts val="0"/>
              </a:spcAft>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As you collect the data, it’s also useful to put things like variable and ID definitions in this section.</a:t>
            </a:r>
            <a:endParaRPr/>
          </a:p>
        </p:txBody>
      </p:sp>
      <p:sp>
        <p:nvSpPr>
          <p:cNvPr id="218" name="Google Shape;218;g2a6f85b2af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a6f85b2af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To add content, but the “Edit” button in the upper right.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You can use the tools above the right panel to add formatting. The wiki is written in Markdown language, so if you want to see the formatted text, look in the middle panel.</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When you’re done, hit save in the lower right.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highlight>
                  <a:srgbClr val="FFFF00"/>
                </a:highlight>
              </a:rPr>
              <a:t>Demo</a:t>
            </a:r>
            <a:r>
              <a:rPr lang="en" sz="1100">
                <a:solidFill>
                  <a:schemeClr val="dk1"/>
                </a:solidFill>
              </a:rPr>
              <a:t> </a:t>
            </a:r>
            <a:r>
              <a:rPr lang="en" sz="1100">
                <a:solidFill>
                  <a:schemeClr val="dk1"/>
                </a:solidFill>
                <a:highlight>
                  <a:srgbClr val="FFFF00"/>
                </a:highlight>
              </a:rPr>
              <a:t>3</a:t>
            </a:r>
            <a:r>
              <a:rPr lang="en" sz="1100">
                <a:solidFill>
                  <a:schemeClr val="dk1"/>
                </a:solidFill>
              </a:rPr>
              <a: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Open the wiki</a:t>
            </a:r>
            <a:endParaRPr sz="1100">
              <a:solidFill>
                <a:schemeClr val="dk1"/>
              </a:solidFill>
            </a:endParaRPr>
          </a:p>
          <a:p>
            <a:pPr marL="0" lvl="0" indent="0" algn="l" rtl="0">
              <a:spcBef>
                <a:spcPts val="0"/>
              </a:spcBef>
              <a:spcAft>
                <a:spcPts val="0"/>
              </a:spcAft>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Hit edit</a:t>
            </a:r>
            <a:endParaRPr/>
          </a:p>
        </p:txBody>
      </p:sp>
      <p:sp>
        <p:nvSpPr>
          <p:cNvPr id="234" name="Google Shape;234;g2a6f85b2af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a6f85b2af_2_17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Now that we have some information describing our project, we can start to think about how to organize the files.</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On our computers, we typically organize things using folders. If you have subfolders in a folder, you’re already organizing things </a:t>
            </a:r>
            <a:r>
              <a:rPr lang="en" sz="1100">
                <a:solidFill>
                  <a:schemeClr val="dk1"/>
                </a:solidFill>
                <a:highlight>
                  <a:srgbClr val="00FF00"/>
                </a:highlight>
              </a:rPr>
              <a:t>hierarchically</a:t>
            </a:r>
            <a:r>
              <a:rPr lang="en" sz="1100">
                <a:solidFill>
                  <a:schemeClr val="dk1"/>
                </a:solidFill>
              </a:rPr>
              <a: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Organizing your files and folders hierarchically makes it easier to find things, especially if you and your collaborators agree on a standard.</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To organize research data, we recommend having one folder per project, and subfolders for distinct aspects of that project.</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For example, you could have folders for data, notes, protocols and manuscripts. Then within manuscripts, you could have folders for each paper, and then sections of that paper.</a:t>
            </a:r>
            <a:endParaRPr sz="1100">
              <a:solidFill>
                <a:schemeClr val="dk1"/>
              </a:solidFill>
            </a:endParaRPr>
          </a:p>
          <a:p>
            <a:pPr marL="0" lvl="0" indent="0" algn="l" rtl="0">
              <a:spcBef>
                <a:spcPts val="0"/>
              </a:spcBef>
              <a:spcAft>
                <a:spcPts val="0"/>
              </a:spcAft>
              <a:buNone/>
            </a:pPr>
            <a:r>
              <a:rPr lang="en" sz="1100">
                <a:solidFill>
                  <a:schemeClr val="dk1"/>
                </a:solidFill>
              </a:rPr>
              <a:t>·</a:t>
            </a:r>
            <a:r>
              <a:rPr lang="en" sz="700">
                <a:solidFill>
                  <a:schemeClr val="dk1"/>
                </a:solidFill>
                <a:latin typeface="Times New Roman"/>
                <a:ea typeface="Times New Roman"/>
                <a:cs typeface="Times New Roman"/>
                <a:sym typeface="Times New Roman"/>
              </a:rPr>
              <a:t>      </a:t>
            </a:r>
            <a:r>
              <a:rPr lang="en" sz="1100">
                <a:solidFill>
                  <a:schemeClr val="dk1"/>
                </a:solidFill>
              </a:rPr>
              <a:t>No matter how you organize it, you should agree on a standard format within your research group and with your collaborators to make your data interoperable. </a:t>
            </a:r>
            <a:endParaRPr/>
          </a:p>
        </p:txBody>
      </p:sp>
      <p:sp>
        <p:nvSpPr>
          <p:cNvPr id="254" name="Google Shape;254;g2a6f85b2af_2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a6f85b2af_2_25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rPr>
              <a:t>Components are essentially “sub projects” or subfolders. Each component has separate privacy settings, wiki, add ons and files. Here are some examples of how to separate your content into components. Let’s look at some examples</a:t>
            </a:r>
            <a:endParaRPr sz="1100">
              <a:solidFill>
                <a:schemeClr val="dk1"/>
              </a:solidFill>
            </a:endParaRPr>
          </a:p>
          <a:p>
            <a:pPr marL="0" lvl="0" indent="0" algn="l" rtl="0">
              <a:spcBef>
                <a:spcPts val="0"/>
              </a:spcBef>
              <a:spcAft>
                <a:spcPts val="0"/>
              </a:spcAft>
              <a:buNone/>
            </a:pPr>
            <a:endParaRPr/>
          </a:p>
        </p:txBody>
      </p:sp>
      <p:sp>
        <p:nvSpPr>
          <p:cNvPr id="348" name="Google Shape;348;g2a6f85b2af_2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D0E2C-E554-41DB-B007-AFB097E55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D88D5-12D9-4574-BBD8-5F02E3F271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AB766-3868-4754-B837-CD1F8AD1C268}"/>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26ECB89B-93CB-41E7-8EA5-F61DAFF5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5CB0D-F012-40A3-A835-97CF56DC74FB}"/>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8763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0AEA-C670-426F-936A-DF1B55D493F3}"/>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3" name="Footer Placeholder 2">
            <a:extLst>
              <a:ext uri="{FF2B5EF4-FFF2-40B4-BE49-F238E27FC236}">
                <a16:creationId xmlns:a16="http://schemas.microsoft.com/office/drawing/2014/main" id="{20627584-2056-4E17-8F75-F1E6623A1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911C6-3197-41D2-9EDE-04150743EAB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3970114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4351-6BB5-4A87-901C-2D20891AD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EFEBA1-4BE9-42FA-A15C-AD2B20049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9CA144-4FA8-4BD6-9FAF-C70441170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C251D-123F-448F-A6F8-0A53FFCCBA8C}"/>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6" name="Footer Placeholder 5">
            <a:extLst>
              <a:ext uri="{FF2B5EF4-FFF2-40B4-BE49-F238E27FC236}">
                <a16:creationId xmlns:a16="http://schemas.microsoft.com/office/drawing/2014/main" id="{E38567DE-7722-408A-884F-21152FEFE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588CBA-5F42-45B6-A5AF-DEF5DEE54C38}"/>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114315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5C37-1159-4D90-95D1-D5EDD28A4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1CFE5-46FC-4EDD-8049-3B7B419FAE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96B13-A9BC-451E-AA03-23386A70B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6E6DB-7103-436E-9BE8-159FECE37E61}"/>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6" name="Footer Placeholder 5">
            <a:extLst>
              <a:ext uri="{FF2B5EF4-FFF2-40B4-BE49-F238E27FC236}">
                <a16:creationId xmlns:a16="http://schemas.microsoft.com/office/drawing/2014/main" id="{136D373C-3A13-48A1-AA26-8F6AB9789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E5B7F-C299-4C46-9465-AC6DD171FC5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651615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A7D4-4C65-4BE6-B74D-288105E143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90450-ACF9-45DA-AD7D-CD0EF104E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59B13-8562-4F28-87DA-AAD00FE3C1FB}"/>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11CC163E-9D94-4FE3-A462-FE3A42979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CF518-2892-4422-93FF-BF8727E2A662}"/>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533758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5FB61-768F-4D95-932F-8FEE2B3451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9369D-A0EA-4186-9F21-A1552901A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31D35-1D65-4253-8100-C433820CBB61}"/>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A0B4605B-6662-46F4-AD20-1BAE6E550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D5B02-7C25-47FC-983A-B31D94E74D3A}"/>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257745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43255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9167" y="476672"/>
            <a:ext cx="10363200" cy="1143000"/>
          </a:xfrm>
        </p:spPr>
        <p:txBody>
          <a:bodyPr/>
          <a:lstStyle>
            <a:lvl1pPr>
              <a:defRPr>
                <a:latin typeface="Georgia"/>
                <a:cs typeface="Georgia"/>
              </a:defRPr>
            </a:lvl1pPr>
          </a:lstStyle>
          <a:p>
            <a:r>
              <a:rPr lang="en-GB"/>
              <a:t>Click to edit Master title style</a:t>
            </a:r>
            <a:endParaRPr lang="en-GB" dirty="0"/>
          </a:p>
        </p:txBody>
      </p:sp>
      <p:sp>
        <p:nvSpPr>
          <p:cNvPr id="3" name="Content Placeholder 2"/>
          <p:cNvSpPr>
            <a:spLocks noGrp="1"/>
          </p:cNvSpPr>
          <p:nvPr>
            <p:ph idx="1"/>
          </p:nvPr>
        </p:nvSpPr>
        <p:spPr>
          <a:xfrm>
            <a:off x="529167" y="1844824"/>
            <a:ext cx="10363200" cy="410445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9541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75" name="PlaceHolder 2"/>
          <p:cNvSpPr>
            <a:spLocks noGrp="1"/>
          </p:cNvSpPr>
          <p:nvPr>
            <p:ph type="subTitle"/>
          </p:nvPr>
        </p:nvSpPr>
        <p:spPr>
          <a:xfrm>
            <a:off x="609600" y="1604520"/>
            <a:ext cx="10972320" cy="3977280"/>
          </a:xfrm>
          <a:prstGeom prst="rect">
            <a:avLst/>
          </a:prstGeom>
        </p:spPr>
        <p:txBody>
          <a:bodyPr anchor="ctr"/>
          <a:lstStyle/>
          <a:p>
            <a:endParaRPr lang="fr-CH"/>
          </a:p>
        </p:txBody>
      </p:sp>
    </p:spTree>
    <p:extLst>
      <p:ext uri="{BB962C8B-B14F-4D97-AF65-F5344CB8AC3E}">
        <p14:creationId xmlns:p14="http://schemas.microsoft.com/office/powerpoint/2010/main" val="3331364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600" y="273600"/>
            <a:ext cx="10972320" cy="1144800"/>
          </a:xfrm>
          <a:prstGeom prst="rect">
            <a:avLst/>
          </a:prstGeom>
        </p:spPr>
        <p:txBody>
          <a:bodyPr/>
          <a:lstStyle/>
          <a:p>
            <a:endParaRPr lang="fr-CH"/>
          </a:p>
        </p:txBody>
      </p:sp>
      <p:sp>
        <p:nvSpPr>
          <p:cNvPr id="41" name="PlaceHolder 2"/>
          <p:cNvSpPr>
            <a:spLocks noGrp="1"/>
          </p:cNvSpPr>
          <p:nvPr>
            <p:ph type="body"/>
          </p:nvPr>
        </p:nvSpPr>
        <p:spPr>
          <a:xfrm>
            <a:off x="609600" y="1604520"/>
            <a:ext cx="10972320" cy="3977280"/>
          </a:xfrm>
          <a:prstGeom prst="rect">
            <a:avLst/>
          </a:prstGeom>
        </p:spPr>
        <p:txBody>
          <a:bodyPr/>
          <a:lstStyle/>
          <a:p>
            <a:endParaRPr lang="fr-CH"/>
          </a:p>
        </p:txBody>
      </p:sp>
    </p:spTree>
    <p:extLst>
      <p:ext uri="{BB962C8B-B14F-4D97-AF65-F5344CB8AC3E}">
        <p14:creationId xmlns:p14="http://schemas.microsoft.com/office/powerpoint/2010/main" val="414058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p:nvPr>
        </p:nvSpPr>
        <p:spPr>
          <a:xfrm>
            <a:off x="397164" y="1727200"/>
            <a:ext cx="11259127" cy="3914054"/>
          </a:xfrm>
        </p:spPr>
        <p:txBody>
          <a:bodyPr/>
          <a:lstStyle>
            <a:lvl1pPr marL="228600" indent="-228600">
              <a:buFontTx/>
              <a:buBlip>
                <a:blip r:embed="rId2"/>
              </a:buBlip>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clock&#10;&#10;Description automatically generated">
            <a:extLst>
              <a:ext uri="{FF2B5EF4-FFF2-40B4-BE49-F238E27FC236}">
                <a16:creationId xmlns:a16="http://schemas.microsoft.com/office/drawing/2014/main" id="{FDB23323-E98B-4286-A6FB-77D327DA45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120611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5403272" y="2949070"/>
            <a:ext cx="6142182" cy="1486404"/>
          </a:xfrm>
        </p:spPr>
        <p:txBody>
          <a:bodyPr/>
          <a:lstStyle>
            <a:lvl1pPr marL="0" indent="0">
              <a:buFontTx/>
              <a:buNone/>
              <a:defRPr>
                <a:solidFill>
                  <a:schemeClr val="tx1">
                    <a:lumMod val="75000"/>
                    <a:lumOff val="25000"/>
                  </a:schemeClr>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pic>
        <p:nvPicPr>
          <p:cNvPr id="11" name="Picture 10" descr="Icon&#10;&#10;Description automatically generated">
            <a:extLst>
              <a:ext uri="{FF2B5EF4-FFF2-40B4-BE49-F238E27FC236}">
                <a16:creationId xmlns:a16="http://schemas.microsoft.com/office/drawing/2014/main" id="{16F4C8E1-03D0-4B6F-A1AA-9DE34FD0D8A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5710" y="2235200"/>
            <a:ext cx="3532216" cy="3402517"/>
          </a:xfrm>
          <a:prstGeom prst="rect">
            <a:avLst/>
          </a:prstGeom>
        </p:spPr>
      </p:pic>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p:nvPr userDrawn="1"/>
        </p:nvCxnSpPr>
        <p:spPr>
          <a:xfrm>
            <a:off x="5403272" y="4562763"/>
            <a:ext cx="391621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clock&#10;&#10;Description automatically generated">
            <a:extLst>
              <a:ext uri="{FF2B5EF4-FFF2-40B4-BE49-F238E27FC236}">
                <a16:creationId xmlns:a16="http://schemas.microsoft.com/office/drawing/2014/main" id="{4A70C508-E933-42DD-88C5-75F693D674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5177326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text, clock&#10;&#10;Description automatically generated">
            <a:extLst>
              <a:ext uri="{FF2B5EF4-FFF2-40B4-BE49-F238E27FC236}">
                <a16:creationId xmlns:a16="http://schemas.microsoft.com/office/drawing/2014/main" id="{A31E7E22-D137-4C8B-B2A2-E75DD12E5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018233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BB4-0BEB-4F29-891E-8E55C17E7DE8}"/>
              </a:ext>
            </a:extLst>
          </p:cNvPr>
          <p:cNvSpPr>
            <a:spLocks noGrp="1"/>
          </p:cNvSpPr>
          <p:nvPr>
            <p:ph type="title"/>
          </p:nvPr>
        </p:nvSpPr>
        <p:spPr>
          <a:xfrm>
            <a:off x="849875" y="1312786"/>
            <a:ext cx="7564452"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56340DA-95B7-4B66-B61A-D3BB6E683A0A}"/>
              </a:ext>
            </a:extLst>
          </p:cNvPr>
          <p:cNvSpPr>
            <a:spLocks noGrp="1"/>
          </p:cNvSpPr>
          <p:nvPr>
            <p:ph type="body" idx="1"/>
          </p:nvPr>
        </p:nvSpPr>
        <p:spPr>
          <a:xfrm>
            <a:off x="831850" y="4589463"/>
            <a:ext cx="8160490" cy="1500187"/>
          </a:xfrm>
        </p:spPr>
        <p:txBody>
          <a:bodyPr/>
          <a:lstStyle>
            <a:lvl1pPr marL="0" indent="0">
              <a:buNone/>
              <a:defRPr sz="2400">
                <a:solidFill>
                  <a:srgbClr val="FFC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3D5E0B1-A447-4F79-A680-8D309C674E16}"/>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05DC73BF-9F14-4DFE-B19B-C061A9A80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B4451-AED9-4BE7-B3ED-B35E76EACAAB}"/>
              </a:ext>
            </a:extLst>
          </p:cNvPr>
          <p:cNvSpPr>
            <a:spLocks noGrp="1"/>
          </p:cNvSpPr>
          <p:nvPr>
            <p:ph type="sldNum" sz="quarter" idx="12"/>
          </p:nvPr>
        </p:nvSpPr>
        <p:spPr/>
        <p:txBody>
          <a:bodyPr/>
          <a:lstStyle/>
          <a:p>
            <a:fld id="{A02EAEBA-57A2-42DD-BF0A-88E664E0E084}" type="slidenum">
              <a:rPr lang="en-US" smtClean="0"/>
              <a:t>‹#›</a:t>
            </a:fld>
            <a:endParaRPr lang="en-US"/>
          </a:p>
        </p:txBody>
      </p:sp>
      <p:grpSp>
        <p:nvGrpSpPr>
          <p:cNvPr id="7" name="Group 6">
            <a:extLst>
              <a:ext uri="{FF2B5EF4-FFF2-40B4-BE49-F238E27FC236}">
                <a16:creationId xmlns:a16="http://schemas.microsoft.com/office/drawing/2014/main" id="{0782E83D-A9DB-4ACC-819D-F5EEA88E75BD}"/>
              </a:ext>
            </a:extLst>
          </p:cNvPr>
          <p:cNvGrpSpPr/>
          <p:nvPr userDrawn="1"/>
        </p:nvGrpSpPr>
        <p:grpSpPr>
          <a:xfrm>
            <a:off x="4244760" y="160388"/>
            <a:ext cx="7546589" cy="6013468"/>
            <a:chOff x="1053702" y="274320"/>
            <a:chExt cx="7546589" cy="6013468"/>
          </a:xfrm>
        </p:grpSpPr>
        <p:cxnSp>
          <p:nvCxnSpPr>
            <p:cNvPr id="8" name="Straight Connector 7">
              <a:extLst>
                <a:ext uri="{FF2B5EF4-FFF2-40B4-BE49-F238E27FC236}">
                  <a16:creationId xmlns:a16="http://schemas.microsoft.com/office/drawing/2014/main" id="{C9D05B4E-5F22-4434-96CE-A36552C42BB1}"/>
                </a:ext>
              </a:extLst>
            </p:cNvPr>
            <p:cNvCxnSpPr/>
            <p:nvPr/>
          </p:nvCxnSpPr>
          <p:spPr>
            <a:xfrm flipV="1">
              <a:off x="5328273" y="685800"/>
              <a:ext cx="1609398" cy="1094803"/>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5E55C5A-3492-4C83-998C-2E90DD5201AE}"/>
                </a:ext>
              </a:extLst>
            </p:cNvPr>
            <p:cNvCxnSpPr/>
            <p:nvPr/>
          </p:nvCxnSpPr>
          <p:spPr>
            <a:xfrm flipH="1" flipV="1">
              <a:off x="5328273" y="1780603"/>
              <a:ext cx="1957697" cy="1695068"/>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2A5D0E-E245-4F36-A2A8-FA66F16C0742}"/>
                </a:ext>
              </a:extLst>
            </p:cNvPr>
            <p:cNvCxnSpPr/>
            <p:nvPr/>
          </p:nvCxnSpPr>
          <p:spPr>
            <a:xfrm>
              <a:off x="6047745" y="6036413"/>
              <a:ext cx="2278388" cy="0"/>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20DB13F-0DBE-493C-A991-3F12B241ED19}"/>
                </a:ext>
              </a:extLst>
            </p:cNvPr>
            <p:cNvCxnSpPr>
              <a:cxnSpLocks/>
            </p:cNvCxnSpPr>
            <p:nvPr/>
          </p:nvCxnSpPr>
          <p:spPr>
            <a:xfrm flipV="1">
              <a:off x="5997734" y="3712141"/>
              <a:ext cx="1824351" cy="2340909"/>
            </a:xfrm>
            <a:prstGeom prst="line">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AA8B6D5-FD25-4C6D-81B9-6B47E733E503}"/>
                </a:ext>
              </a:extLst>
            </p:cNvPr>
            <p:cNvSpPr/>
            <p:nvPr/>
          </p:nvSpPr>
          <p:spPr>
            <a:xfrm>
              <a:off x="6096000" y="274320"/>
              <a:ext cx="1140825" cy="1140825"/>
            </a:xfrm>
            <a:prstGeom prst="ellipse">
              <a:avLst/>
            </a:prstGeom>
            <a:gradFill flip="none" rotWithShape="1">
              <a:gsLst>
                <a:gs pos="0">
                  <a:schemeClr val="bg1"/>
                </a:gs>
                <a:gs pos="100000">
                  <a:schemeClr val="bg1">
                    <a:lumMod val="85000"/>
                  </a:schemeClr>
                </a:gs>
              </a:gsLst>
              <a:path path="shape">
                <a:fillToRect l="50000" t="50000" r="50000" b="50000"/>
              </a:path>
              <a:tileRect/>
            </a:gra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8E3ADCCD-34C0-45F8-84FD-4B170ED19521}"/>
                </a:ext>
              </a:extLst>
            </p:cNvPr>
            <p:cNvGrpSpPr>
              <a:grpSpLocks noChangeAspect="1"/>
            </p:cNvGrpSpPr>
            <p:nvPr/>
          </p:nvGrpSpPr>
          <p:grpSpPr>
            <a:xfrm>
              <a:off x="1053702" y="6036410"/>
              <a:ext cx="205029" cy="47124"/>
              <a:chOff x="8487210" y="2674938"/>
              <a:chExt cx="393700" cy="90488"/>
            </a:xfrm>
          </p:grpSpPr>
          <p:sp>
            <p:nvSpPr>
              <p:cNvPr id="26" name="Freeform 12">
                <a:extLst>
                  <a:ext uri="{FF2B5EF4-FFF2-40B4-BE49-F238E27FC236}">
                    <a16:creationId xmlns:a16="http://schemas.microsoft.com/office/drawing/2014/main" id="{9888646B-78C0-4AF9-ADC9-D1A0E8AFACE4}"/>
                  </a:ext>
                </a:extLst>
              </p:cNvPr>
              <p:cNvSpPr>
                <a:spLocks/>
              </p:cNvSpPr>
              <p:nvPr/>
            </p:nvSpPr>
            <p:spPr bwMode="auto">
              <a:xfrm>
                <a:off x="8877735" y="2674938"/>
                <a:ext cx="3175" cy="11113"/>
              </a:xfrm>
              <a:custGeom>
                <a:avLst/>
                <a:gdLst>
                  <a:gd name="T0" fmla="*/ 1 w 1"/>
                  <a:gd name="T1" fmla="*/ 3 h 3"/>
                  <a:gd name="T2" fmla="*/ 0 w 1"/>
                  <a:gd name="T3" fmla="*/ 0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2"/>
                      <a:pt x="0" y="1"/>
                      <a:pt x="0" y="0"/>
                    </a:cubicBezTo>
                    <a:cubicBezTo>
                      <a:pt x="0" y="0"/>
                      <a:pt x="0" y="0"/>
                      <a:pt x="0" y="0"/>
                    </a:cubicBezTo>
                    <a:cubicBezTo>
                      <a:pt x="0" y="1"/>
                      <a:pt x="1" y="2"/>
                      <a:pt x="1" y="3"/>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8B941FD1-015E-401A-A7D0-2D2C2FC33C6B}"/>
                  </a:ext>
                </a:extLst>
              </p:cNvPr>
              <p:cNvSpPr>
                <a:spLocks/>
              </p:cNvSpPr>
              <p:nvPr/>
            </p:nvSpPr>
            <p:spPr bwMode="auto">
              <a:xfrm>
                <a:off x="8487210" y="2738438"/>
                <a:ext cx="26988" cy="26988"/>
              </a:xfrm>
              <a:custGeom>
                <a:avLst/>
                <a:gdLst>
                  <a:gd name="T0" fmla="*/ 7 w 7"/>
                  <a:gd name="T1" fmla="*/ 0 h 7"/>
                  <a:gd name="T2" fmla="*/ 0 w 7"/>
                  <a:gd name="T3" fmla="*/ 7 h 7"/>
                  <a:gd name="T4" fmla="*/ 0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4" y="3"/>
                      <a:pt x="0" y="6"/>
                      <a:pt x="0" y="7"/>
                    </a:cubicBezTo>
                    <a:cubicBezTo>
                      <a:pt x="0" y="7"/>
                      <a:pt x="0" y="7"/>
                      <a:pt x="0" y="7"/>
                    </a:cubicBezTo>
                    <a:cubicBezTo>
                      <a:pt x="3" y="6"/>
                      <a:pt x="5" y="3"/>
                      <a:pt x="7" y="0"/>
                    </a:cubicBezTo>
                    <a:close/>
                  </a:path>
                </a:pathLst>
              </a:custGeom>
              <a:solidFill>
                <a:schemeClr val="tx1">
                  <a:lumMod val="65000"/>
                  <a:lumOff val="35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Oval 21">
              <a:extLst>
                <a:ext uri="{FF2B5EF4-FFF2-40B4-BE49-F238E27FC236}">
                  <a16:creationId xmlns:a16="http://schemas.microsoft.com/office/drawing/2014/main" id="{E9EB12B5-CCD1-47D8-91A7-3DE891701CFD}"/>
                </a:ext>
              </a:extLst>
            </p:cNvPr>
            <p:cNvSpPr/>
            <p:nvPr/>
          </p:nvSpPr>
          <p:spPr>
            <a:xfrm>
              <a:off x="8051975" y="5739472"/>
              <a:ext cx="548316" cy="548316"/>
            </a:xfrm>
            <a:prstGeom prst="ellipse">
              <a:avLst/>
            </a:prstGeom>
            <a:gradFill flip="none" rotWithShape="1">
              <a:gsLst>
                <a:gs pos="0">
                  <a:schemeClr val="bg1"/>
                </a:gs>
                <a:gs pos="100000">
                  <a:schemeClr val="bg1">
                    <a:lumMod val="85000"/>
                  </a:schemeClr>
                </a:gs>
              </a:gsLst>
              <a:path path="shape">
                <a:fillToRect l="50000" t="50000" r="50000" b="50000"/>
              </a:path>
              <a:tileRect/>
            </a:gra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lumMod val="65000"/>
                    <a:lumOff val="35000"/>
                  </a:schemeClr>
                </a:solidFill>
                <a:latin typeface="Segoe UI" pitchFamily="34" charset="0"/>
                <a:cs typeface="Segoe UI" pitchFamily="34" charset="0"/>
              </a:endParaRPr>
            </a:p>
          </p:txBody>
        </p:sp>
      </p:grpSp>
      <p:pic>
        <p:nvPicPr>
          <p:cNvPr id="45" name="Picture 44" descr="Icon&#10;&#10;Description automatically generated">
            <a:extLst>
              <a:ext uri="{FF2B5EF4-FFF2-40B4-BE49-F238E27FC236}">
                <a16:creationId xmlns:a16="http://schemas.microsoft.com/office/drawing/2014/main" id="{306D46EC-A5B5-4218-BD81-FD4626A86E1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181345" y="5577813"/>
            <a:ext cx="636190" cy="596043"/>
          </a:xfrm>
          <a:prstGeom prst="flowChartConnector">
            <a:avLst/>
          </a:prstGeom>
        </p:spPr>
      </p:pic>
      <p:pic>
        <p:nvPicPr>
          <p:cNvPr id="46" name="Picture 45" descr="Icon&#10;&#10;Description automatically generated">
            <a:extLst>
              <a:ext uri="{FF2B5EF4-FFF2-40B4-BE49-F238E27FC236}">
                <a16:creationId xmlns:a16="http://schemas.microsoft.com/office/drawing/2014/main" id="{2707D529-402A-4AF9-8245-FA373B58CCA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9261495" y="162386"/>
            <a:ext cx="1215533" cy="1138827"/>
          </a:xfrm>
          <a:prstGeom prst="flowChartConnector">
            <a:avLst/>
          </a:prstGeom>
        </p:spPr>
      </p:pic>
      <p:pic>
        <p:nvPicPr>
          <p:cNvPr id="19" name="Picture 18" descr="A picture containing text, clock&#10;&#10;Description automatically generated">
            <a:extLst>
              <a:ext uri="{FF2B5EF4-FFF2-40B4-BE49-F238E27FC236}">
                <a16:creationId xmlns:a16="http://schemas.microsoft.com/office/drawing/2014/main" id="{8198534B-907D-46AF-B293-D9B44F7DA0F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333" t="15001" r="22236" b="4722"/>
          <a:stretch/>
        </p:blipFill>
        <p:spPr>
          <a:xfrm>
            <a:off x="9224490" y="2216362"/>
            <a:ext cx="2505075" cy="2496995"/>
          </a:xfrm>
          <a:prstGeom prst="ellipse">
            <a:avLst/>
          </a:prstGeom>
        </p:spPr>
      </p:pic>
    </p:spTree>
    <p:extLst>
      <p:ext uri="{BB962C8B-B14F-4D97-AF65-F5344CB8AC3E}">
        <p14:creationId xmlns:p14="http://schemas.microsoft.com/office/powerpoint/2010/main" val="284450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3E3A-93EC-4496-9515-359B8B0A7A43}"/>
              </a:ext>
            </a:extLst>
          </p:cNvPr>
          <p:cNvSpPr>
            <a:spLocks noGrp="1"/>
          </p:cNvSpPr>
          <p:nvPr>
            <p:ph idx="1" hasCustomPrompt="1"/>
          </p:nvPr>
        </p:nvSpPr>
        <p:spPr>
          <a:xfrm>
            <a:off x="798941" y="1722005"/>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sp>
        <p:nvSpPr>
          <p:cNvPr id="4" name="Date Placeholder 3">
            <a:extLst>
              <a:ext uri="{FF2B5EF4-FFF2-40B4-BE49-F238E27FC236}">
                <a16:creationId xmlns:a16="http://schemas.microsoft.com/office/drawing/2014/main" id="{27F37B36-1B1F-4C2A-95A1-286A6F59D403}"/>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CA1C0D86-7FF6-4E45-A406-6E6FB6DF2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526E0-13FE-48AA-B383-62323E1F9151}"/>
              </a:ext>
            </a:extLst>
          </p:cNvPr>
          <p:cNvSpPr>
            <a:spLocks noGrp="1"/>
          </p:cNvSpPr>
          <p:nvPr>
            <p:ph type="sldNum" sz="quarter" idx="12"/>
          </p:nvPr>
        </p:nvSpPr>
        <p:spPr/>
        <p:txBody>
          <a:bodyPr/>
          <a:lstStyle/>
          <a:p>
            <a:fld id="{A02EAEBA-57A2-42DD-BF0A-88E664E0E084}" type="slidenum">
              <a:rPr lang="en-US" smtClean="0"/>
              <a:t>‹#›</a:t>
            </a:fld>
            <a:endParaRPr lang="en-US"/>
          </a:p>
        </p:txBody>
      </p:sp>
      <p:sp>
        <p:nvSpPr>
          <p:cNvPr id="7" name="Rectangle 6">
            <a:extLst>
              <a:ext uri="{FF2B5EF4-FFF2-40B4-BE49-F238E27FC236}">
                <a16:creationId xmlns:a16="http://schemas.microsoft.com/office/drawing/2014/main" id="{CEBBAEDE-F463-45FC-88F9-C8407F2C6D8A}"/>
              </a:ext>
            </a:extLst>
          </p:cNvPr>
          <p:cNvSpPr/>
          <p:nvPr userDrawn="1"/>
        </p:nvSpPr>
        <p:spPr>
          <a:xfrm>
            <a:off x="0" y="-1"/>
            <a:ext cx="12192000" cy="13255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A221-9D18-47BF-BFD4-6E07B470C9BD}"/>
              </a:ext>
            </a:extLst>
          </p:cNvPr>
          <p:cNvSpPr>
            <a:spLocks noGrp="1"/>
          </p:cNvSpPr>
          <p:nvPr>
            <p:ph type="title"/>
          </p:nvPr>
        </p:nvSpPr>
        <p:spPr>
          <a:xfrm>
            <a:off x="145471" y="-20494"/>
            <a:ext cx="10940473" cy="1325563"/>
          </a:xfrm>
        </p:spPr>
        <p:txBody>
          <a:bodyPr/>
          <a:lstStyle/>
          <a:p>
            <a:r>
              <a:rPr lang="en-US" dirty="0"/>
              <a:t>Click to edit Master title style</a:t>
            </a:r>
          </a:p>
        </p:txBody>
      </p:sp>
      <p:sp>
        <p:nvSpPr>
          <p:cNvPr id="12" name="Rectangle 11">
            <a:extLst>
              <a:ext uri="{FF2B5EF4-FFF2-40B4-BE49-F238E27FC236}">
                <a16:creationId xmlns:a16="http://schemas.microsoft.com/office/drawing/2014/main" id="{5C596C5F-E807-4394-824C-4F9F155D3963}"/>
              </a:ext>
            </a:extLst>
          </p:cNvPr>
          <p:cNvSpPr/>
          <p:nvPr userDrawn="1"/>
        </p:nvSpPr>
        <p:spPr>
          <a:xfrm>
            <a:off x="0" y="6368979"/>
            <a:ext cx="12192000" cy="48902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8DCB044-CCDA-4893-8592-1C1EB49D40EF}"/>
              </a:ext>
            </a:extLst>
          </p:cNvPr>
          <p:cNvCxnSpPr>
            <a:cxnSpLocks/>
          </p:cNvCxnSpPr>
          <p:nvPr userDrawn="1"/>
        </p:nvCxnSpPr>
        <p:spPr>
          <a:xfrm>
            <a:off x="785085" y="6093039"/>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A6B158B8-8A83-4A07-8D52-97D9C079C396}"/>
              </a:ext>
            </a:extLst>
          </p:cNvPr>
          <p:cNvSpPr>
            <a:spLocks noGrp="1"/>
          </p:cNvSpPr>
          <p:nvPr>
            <p:ph idx="13" hasCustomPrompt="1"/>
          </p:nvPr>
        </p:nvSpPr>
        <p:spPr>
          <a:xfrm>
            <a:off x="6550890" y="1672000"/>
            <a:ext cx="4802910" cy="4350541"/>
          </a:xfrm>
          <a:solidFill>
            <a:srgbClr val="0070C0"/>
          </a:solidFill>
        </p:spPr>
        <p:txBody>
          <a:bodyPr/>
          <a:lstStyle>
            <a:lvl1pPr marL="0" indent="0">
              <a:buFontTx/>
              <a:buNone/>
              <a:defRPr>
                <a:solidFill>
                  <a:schemeClr val="bg1"/>
                </a:solidFill>
              </a:defRPr>
            </a:lvl1pPr>
            <a:lvl2pPr marL="685800" indent="-228600">
              <a:buFontTx/>
              <a:buBlip>
                <a:blip r:embed="rId2"/>
              </a:buBlip>
              <a:defRPr>
                <a:solidFill>
                  <a:schemeClr val="tx1">
                    <a:lumMod val="75000"/>
                    <a:lumOff val="25000"/>
                  </a:schemeClr>
                </a:solidFill>
              </a:defRPr>
            </a:lvl2pPr>
            <a:lvl3pPr marL="1143000" indent="-228600">
              <a:buFontTx/>
              <a:buBlip>
                <a:blip r:embed="rId2"/>
              </a:buBlip>
              <a:defRPr>
                <a:solidFill>
                  <a:schemeClr val="tx1">
                    <a:lumMod val="75000"/>
                    <a:lumOff val="25000"/>
                  </a:schemeClr>
                </a:solidFill>
              </a:defRPr>
            </a:lvl3pPr>
            <a:lvl4pPr marL="1600200" indent="-228600">
              <a:buFontTx/>
              <a:buBlip>
                <a:blip r:embed="rId2"/>
              </a:buBlip>
              <a:defRPr>
                <a:solidFill>
                  <a:schemeClr val="tx1">
                    <a:lumMod val="75000"/>
                    <a:lumOff val="25000"/>
                  </a:schemeClr>
                </a:solidFill>
              </a:defRPr>
            </a:lvl4pPr>
            <a:lvl5pPr marL="2057400" indent="-228600">
              <a:buFontTx/>
              <a:buBlip>
                <a:blip r:embed="rId2"/>
              </a:buBlip>
              <a:defRPr>
                <a:solidFill>
                  <a:schemeClr val="tx1">
                    <a:lumMod val="75000"/>
                    <a:lumOff val="25000"/>
                  </a:schemeClr>
                </a:solidFill>
              </a:defRPr>
            </a:lvl5pPr>
          </a:lstStyle>
          <a:p>
            <a:pPr lvl="0"/>
            <a:r>
              <a:rPr lang="en-US" dirty="0"/>
              <a:t>You can edit this text</a:t>
            </a:r>
          </a:p>
        </p:txBody>
      </p:sp>
      <p:cxnSp>
        <p:nvCxnSpPr>
          <p:cNvPr id="14" name="Straight Connector 13">
            <a:extLst>
              <a:ext uri="{FF2B5EF4-FFF2-40B4-BE49-F238E27FC236}">
                <a16:creationId xmlns:a16="http://schemas.microsoft.com/office/drawing/2014/main" id="{43F9FBEB-47D2-4AC0-9CA8-C9230F330152}"/>
              </a:ext>
            </a:extLst>
          </p:cNvPr>
          <p:cNvCxnSpPr>
            <a:cxnSpLocks/>
          </p:cNvCxnSpPr>
          <p:nvPr userDrawn="1"/>
        </p:nvCxnSpPr>
        <p:spPr>
          <a:xfrm>
            <a:off x="6532414" y="6080410"/>
            <a:ext cx="483062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clock&#10;&#10;Description automatically generated">
            <a:extLst>
              <a:ext uri="{FF2B5EF4-FFF2-40B4-BE49-F238E27FC236}">
                <a16:creationId xmlns:a16="http://schemas.microsoft.com/office/drawing/2014/main" id="{10277A5C-7AFC-497B-91D6-3410D57EF6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7671" y="193358"/>
            <a:ext cx="888858" cy="899273"/>
          </a:xfrm>
          <a:prstGeom prst="rect">
            <a:avLst/>
          </a:prstGeom>
        </p:spPr>
      </p:pic>
    </p:spTree>
    <p:extLst>
      <p:ext uri="{BB962C8B-B14F-4D97-AF65-F5344CB8AC3E}">
        <p14:creationId xmlns:p14="http://schemas.microsoft.com/office/powerpoint/2010/main" val="305664431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07BD-828F-48FE-8C05-BCBD4FE91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25CB61-3ADB-4E5E-BD2E-55187CB2BB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3AC05-B212-4DB6-97DD-F83B75C3A3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B3150C-BCE0-44DC-A7A2-564B35EA1343}"/>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6" name="Footer Placeholder 5">
            <a:extLst>
              <a:ext uri="{FF2B5EF4-FFF2-40B4-BE49-F238E27FC236}">
                <a16:creationId xmlns:a16="http://schemas.microsoft.com/office/drawing/2014/main" id="{BE8168DB-7A2F-417F-AC10-91FDB18B2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79114-B270-4D0B-8161-DFDCC0E8001C}"/>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00327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449F-A305-4439-AAC8-3282C891B1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B6A90D-0641-4729-B7B5-C12CA2785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300-D10F-4D97-81A3-393F9CBC8F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F8F044-2DEE-48B1-A88B-A87B02C78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5D3780-67C8-4500-90FB-19CDB38DB0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FB8FB-4E91-4C3E-B075-D410331E28A4}"/>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8" name="Footer Placeholder 7">
            <a:extLst>
              <a:ext uri="{FF2B5EF4-FFF2-40B4-BE49-F238E27FC236}">
                <a16:creationId xmlns:a16="http://schemas.microsoft.com/office/drawing/2014/main" id="{B44884C3-E2F3-4D81-80E1-EABF25ED0D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BC6B4-A1EB-4DB6-88EA-129B5FFA8570}"/>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46403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76F1-3E5A-472A-A2E3-08E736F3D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A5A078-1033-4645-9931-27B44A65D226}"/>
              </a:ext>
            </a:extLst>
          </p:cNvPr>
          <p:cNvSpPr>
            <a:spLocks noGrp="1"/>
          </p:cNvSpPr>
          <p:nvPr>
            <p:ph type="dt" sz="half" idx="10"/>
          </p:nvPr>
        </p:nvSpPr>
        <p:spPr/>
        <p:txBody>
          <a:bodyPr/>
          <a:lstStyle/>
          <a:p>
            <a:fld id="{7938D2AB-6B5A-48D0-B84B-70C3B6C19188}" type="datetimeFigureOut">
              <a:rPr lang="en-US" smtClean="0"/>
              <a:t>5/30/22</a:t>
            </a:fld>
            <a:endParaRPr lang="en-US"/>
          </a:p>
        </p:txBody>
      </p:sp>
      <p:sp>
        <p:nvSpPr>
          <p:cNvPr id="4" name="Footer Placeholder 3">
            <a:extLst>
              <a:ext uri="{FF2B5EF4-FFF2-40B4-BE49-F238E27FC236}">
                <a16:creationId xmlns:a16="http://schemas.microsoft.com/office/drawing/2014/main" id="{DA8E0AA8-34A9-4580-8FE8-99DCE22E8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A57D40-D23E-42C3-99B7-01EBBF74D804}"/>
              </a:ext>
            </a:extLst>
          </p:cNvPr>
          <p:cNvSpPr>
            <a:spLocks noGrp="1"/>
          </p:cNvSpPr>
          <p:nvPr>
            <p:ph type="sldNum" sz="quarter" idx="12"/>
          </p:nvPr>
        </p:nvSpPr>
        <p:spPr/>
        <p:txBody>
          <a:bodyPr/>
          <a:lstStyle/>
          <a:p>
            <a:fld id="{A02EAEBA-57A2-42DD-BF0A-88E664E0E084}" type="slidenum">
              <a:rPr lang="en-US" smtClean="0"/>
              <a:t>‹#›</a:t>
            </a:fld>
            <a:endParaRPr lang="en-US"/>
          </a:p>
        </p:txBody>
      </p:sp>
    </p:spTree>
    <p:extLst>
      <p:ext uri="{BB962C8B-B14F-4D97-AF65-F5344CB8AC3E}">
        <p14:creationId xmlns:p14="http://schemas.microsoft.com/office/powerpoint/2010/main" val="1482672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5BF4AF-8BD3-475A-AD5A-07FF374CBB1A}"/>
              </a:ext>
            </a:extLst>
          </p:cNvPr>
          <p:cNvSpPr>
            <a:spLocks noGrp="1"/>
          </p:cNvSpPr>
          <p:nvPr>
            <p:ph type="title"/>
          </p:nvPr>
        </p:nvSpPr>
        <p:spPr>
          <a:xfrm>
            <a:off x="413326" y="184871"/>
            <a:ext cx="1094047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C7FED5-772E-4EAC-B00D-EB2903C0BECB}"/>
              </a:ext>
            </a:extLst>
          </p:cNvPr>
          <p:cNvSpPr>
            <a:spLocks noGrp="1"/>
          </p:cNvSpPr>
          <p:nvPr>
            <p:ph type="body" idx="1"/>
          </p:nvPr>
        </p:nvSpPr>
        <p:spPr>
          <a:xfrm>
            <a:off x="535707" y="1727200"/>
            <a:ext cx="10818091" cy="39140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BB382F4-9AE8-405D-AB63-60B3D8C03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8D2AB-6B5A-48D0-B84B-70C3B6C19188}" type="datetimeFigureOut">
              <a:rPr lang="en-US" smtClean="0"/>
              <a:t>5/30/22</a:t>
            </a:fld>
            <a:endParaRPr lang="en-US"/>
          </a:p>
        </p:txBody>
      </p:sp>
      <p:sp>
        <p:nvSpPr>
          <p:cNvPr id="5" name="Footer Placeholder 4">
            <a:extLst>
              <a:ext uri="{FF2B5EF4-FFF2-40B4-BE49-F238E27FC236}">
                <a16:creationId xmlns:a16="http://schemas.microsoft.com/office/drawing/2014/main" id="{E8E40461-2BEA-4AAE-858A-4DEE91EEF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1B00FE-8413-4D9B-B370-59FAC4CF48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EAEBA-57A2-42DD-BF0A-88E664E0E084}" type="slidenum">
              <a:rPr lang="en-US" smtClean="0"/>
              <a:t>‹#›</a:t>
            </a:fld>
            <a:endParaRPr lang="en-US"/>
          </a:p>
        </p:txBody>
      </p:sp>
    </p:spTree>
    <p:extLst>
      <p:ext uri="{BB962C8B-B14F-4D97-AF65-F5344CB8AC3E}">
        <p14:creationId xmlns:p14="http://schemas.microsoft.com/office/powerpoint/2010/main" val="55107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51" r:id="rId5"/>
    <p:sldLayoutId id="214748366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nomad-repository.eu/cms/" TargetMode="External"/><Relationship Id="rId2" Type="http://schemas.openxmlformats.org/officeDocument/2006/relationships/hyperlink" Target="https://www.pangaea.de/"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pangaea.de/"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hyperlink" Target="https://depositonce.tu-berlin.de/" TargetMode="External"/><Relationship Id="rId3" Type="http://schemas.openxmlformats.org/officeDocument/2006/relationships/hyperlink" Target="https://figshare.com/" TargetMode="External"/><Relationship Id="rId7" Type="http://schemas.openxmlformats.org/officeDocument/2006/relationships/hyperlink" Target="https://www.bibliothek.kit.edu/cms/kitopen.php" TargetMode="External"/><Relationship Id="rId2" Type="http://schemas.openxmlformats.org/officeDocument/2006/relationships/hyperlink" Target="https://zenodo.org/" TargetMode="External"/><Relationship Id="rId1" Type="http://schemas.openxmlformats.org/officeDocument/2006/relationships/slideLayout" Target="../slideLayouts/slideLayout2.xml"/><Relationship Id="rId6" Type="http://schemas.openxmlformats.org/officeDocument/2006/relationships/hyperlink" Target="http://publications.rwth-aachen.de/" TargetMode="External"/><Relationship Id="rId5" Type="http://schemas.openxmlformats.org/officeDocument/2006/relationships/hyperlink" Target="https://tudatalib.ulb.tu-darmstadt.de/" TargetMode="External"/><Relationship Id="rId4" Type="http://schemas.openxmlformats.org/officeDocument/2006/relationships/hyperlink" Target="https://opara.zih.tu-dresden.d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springernature.figshare.com/"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figshare.com/" TargetMode="External"/><Relationship Id="rId2" Type="http://schemas.openxmlformats.org/officeDocument/2006/relationships/hyperlink" Target="https://zenodo.org/"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re3data.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hyperlink" Target="https://www.re3data.org/"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www.forschungsdaten.org/index.php/Datei:Re3data_icons.jpg"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fairsharing.org/databases" TargetMode="External"/><Relationship Id="rId7" Type="http://schemas.openxmlformats.org/officeDocument/2006/relationships/hyperlink" Target="https://the-turing-way.netlify.app/reproducible-research/rdm/rdm-fair.html#rr-rdm-fair" TargetMode="External"/><Relationship Id="rId2" Type="http://schemas.openxmlformats.org/officeDocument/2006/relationships/hyperlink" Target="https://www.re3data.org/" TargetMode="External"/><Relationship Id="rId1" Type="http://schemas.openxmlformats.org/officeDocument/2006/relationships/slideLayout" Target="../slideLayouts/slideLayout2.xml"/><Relationship Id="rId6" Type="http://schemas.openxmlformats.org/officeDocument/2006/relationships/hyperlink" Target="https://opendatacommons.org/licenses/by/index.html" TargetMode="External"/><Relationship Id="rId5" Type="http://schemas.openxmlformats.org/officeDocument/2006/relationships/hyperlink" Target="http://www.nationalarchives.gov.uk/doc/open-government-licence/version/3/" TargetMode="External"/><Relationship Id="rId4" Type="http://schemas.openxmlformats.org/officeDocument/2006/relationships/hyperlink" Target="https://creativecommons.org/choos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drive.google.com/file/d/1w_HPHyzoILo0Ab3sWTg8DoMOlCdO-11B/view" TargetMode="External"/><Relationship Id="rId5" Type="http://schemas.openxmlformats.org/officeDocument/2006/relationships/hyperlink" Target="http://osf.io/" TargetMode="Externa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hyperlink" Target="http://drive.google.com/file/d/1GshU7is1aBNjmnig5qbWrjk-cI5LUNWE/view" TargetMode="Externa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osf.io/82fba/" TargetMode="External"/><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osf.io/ezcuj/" TargetMode="External"/><Relationship Id="rId5" Type="http://schemas.openxmlformats.org/officeDocument/2006/relationships/hyperlink" Target="https://osf.io/if7ug/" TargetMode="External"/><Relationship Id="rId4" Type="http://schemas.openxmlformats.org/officeDocument/2006/relationships/hyperlink" Target="https://osf.io/gq4mz/"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help.osf.io/m/addons/l/524149-storage-add-on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s://twitter.com/trainrdm" TargetMode="External"/><Relationship Id="rId7" Type="http://schemas.openxmlformats.org/officeDocument/2006/relationships/image" Target="../media/image73.png"/><Relationship Id="rId12" Type="http://schemas.openxmlformats.org/officeDocument/2006/relationships/hyperlink" Target="http://www.pngall.com/website-png/download/37693"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linkedin.com/in/rdm-training-hub-a6959521a/" TargetMode="External"/><Relationship Id="rId11" Type="http://schemas.openxmlformats.org/officeDocument/2006/relationships/image" Target="../media/image74.png"/><Relationship Id="rId5" Type="http://schemas.openxmlformats.org/officeDocument/2006/relationships/hyperlink" Target="https://analisisdemedios.blogspot.com/2013/05/twitter-recopilara-informacion-personal.html" TargetMode="External"/><Relationship Id="rId10" Type="http://schemas.openxmlformats.org/officeDocument/2006/relationships/hyperlink" Target="rdmtraininghub.eu/" TargetMode="External"/><Relationship Id="rId4" Type="http://schemas.openxmlformats.org/officeDocument/2006/relationships/image" Target="../media/image72.PNG"/><Relationship Id="rId9" Type="http://schemas.openxmlformats.org/officeDocument/2006/relationships/hyperlink" Target="http://mediacause.org/if-you-were-a-social-platform-what-would-you-b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491289" y="3737327"/>
            <a:ext cx="7399421" cy="868363"/>
          </a:xfrm>
        </p:spPr>
        <p:txBody>
          <a:bodyPr>
            <a:normAutofit fontScale="90000"/>
          </a:bodyPr>
          <a:lstStyle/>
          <a:p>
            <a:r>
              <a:rPr lang="en-US" sz="4800" b="1" dirty="0"/>
              <a:t>Open Science Platforms</a:t>
            </a:r>
            <a:br>
              <a:rPr lang="en-US" sz="4800" b="1" dirty="0"/>
            </a:br>
            <a:br>
              <a:rPr lang="en-US" sz="4800" b="1" dirty="0"/>
            </a:br>
            <a:r>
              <a:rPr lang="en-US" sz="3600" b="1" dirty="0"/>
              <a:t>This module is part of the training session “Train for trainers” within project </a:t>
            </a:r>
            <a:r>
              <a:rPr lang="en-US" sz="3600" b="1" dirty="0" err="1"/>
              <a:t>TrainRDM</a:t>
            </a:r>
            <a:endParaRPr lang="en-US" sz="4800" b="1" dirty="0">
              <a:solidFill>
                <a:schemeClr val="bg1"/>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73B95838-9304-4712-A049-9665DC4F6177}"/>
              </a:ext>
            </a:extLst>
          </p:cNvPr>
          <p:cNvCxnSpPr/>
          <p:nvPr/>
        </p:nvCxnSpPr>
        <p:spPr>
          <a:xfrm>
            <a:off x="3873500" y="-13843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849563" y="4971424"/>
            <a:ext cx="34811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sp>
        <p:nvSpPr>
          <p:cNvPr id="6" name="Title 1">
            <a:extLst>
              <a:ext uri="{FF2B5EF4-FFF2-40B4-BE49-F238E27FC236}">
                <a16:creationId xmlns:a16="http://schemas.microsoft.com/office/drawing/2014/main" id="{4EA1F65B-970D-A145-B6D9-F4F91F00EAC3}"/>
              </a:ext>
            </a:extLst>
          </p:cNvPr>
          <p:cNvSpPr txBox="1">
            <a:spLocks/>
          </p:cNvSpPr>
          <p:nvPr/>
        </p:nvSpPr>
        <p:spPr>
          <a:xfrm>
            <a:off x="511676" y="4786475"/>
            <a:ext cx="11168648" cy="868363"/>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r>
              <a:rPr lang="en-US" sz="2800" b="1" dirty="0"/>
              <a:t>University POLITEHNICA of Bucharest</a:t>
            </a:r>
          </a:p>
          <a:p>
            <a:r>
              <a:rPr lang="en-US" sz="2800" b="1" dirty="0"/>
              <a:t>National Institute of Research and Development in Informatics (ICI Bucharest)</a:t>
            </a:r>
          </a:p>
        </p:txBody>
      </p:sp>
      <p:sp>
        <p:nvSpPr>
          <p:cNvPr id="8" name="Title 1">
            <a:extLst>
              <a:ext uri="{FF2B5EF4-FFF2-40B4-BE49-F238E27FC236}">
                <a16:creationId xmlns:a16="http://schemas.microsoft.com/office/drawing/2014/main" id="{1346C88D-06F8-E285-E123-177E97F6D780}"/>
              </a:ext>
            </a:extLst>
          </p:cNvPr>
          <p:cNvSpPr txBox="1">
            <a:spLocks/>
          </p:cNvSpPr>
          <p:nvPr/>
        </p:nvSpPr>
        <p:spPr>
          <a:xfrm>
            <a:off x="398262" y="5750048"/>
            <a:ext cx="11168648" cy="8683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algn="l"/>
            <a:r>
              <a:rPr lang="en-US" sz="1800" b="1" dirty="0"/>
              <a:t>This work is licensed under the Creative Commons Attribution 4.0 International License.</a:t>
            </a:r>
          </a:p>
          <a:p>
            <a:pPr algn="l"/>
            <a:r>
              <a:rPr lang="en-US" sz="1800" b="1" dirty="0"/>
              <a:t>All images are public domain unless otherwise noted.</a:t>
            </a:r>
          </a:p>
        </p:txBody>
      </p:sp>
    </p:spTree>
    <p:extLst>
      <p:ext uri="{BB962C8B-B14F-4D97-AF65-F5344CB8AC3E}">
        <p14:creationId xmlns:p14="http://schemas.microsoft.com/office/powerpoint/2010/main" val="5913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F34D60-3308-5A18-B45F-B0CF4B10DB92}"/>
              </a:ext>
            </a:extLst>
          </p:cNvPr>
          <p:cNvSpPr>
            <a:spLocks noGrp="1"/>
          </p:cNvSpPr>
          <p:nvPr>
            <p:ph idx="1"/>
          </p:nvPr>
        </p:nvSpPr>
        <p:spPr>
          <a:xfrm>
            <a:off x="466436" y="1522919"/>
            <a:ext cx="11259127" cy="4907064"/>
          </a:xfrm>
        </p:spPr>
        <p:txBody>
          <a:bodyPr>
            <a:normAutofit fontScale="92500" lnSpcReduction="10000"/>
          </a:bodyPr>
          <a:lstStyle/>
          <a:p>
            <a:pPr>
              <a:defRPr/>
            </a:pPr>
            <a:r>
              <a:rPr lang="en-US" b="1" kern="0" spc="-1" dirty="0">
                <a:solidFill>
                  <a:srgbClr val="44546A"/>
                </a:solidFill>
                <a:latin typeface="Calibri light"/>
                <a:ea typeface="Arial"/>
                <a:cs typeface="Arial"/>
              </a:rPr>
              <a:t>Criteria</a:t>
            </a:r>
            <a:r>
              <a:rPr lang="en-US" b="1" kern="0" spc="-1" dirty="0">
                <a:solidFill>
                  <a:srgbClr val="44546A"/>
                </a:solidFill>
                <a:latin typeface="Calibri"/>
                <a:ea typeface="Arial"/>
                <a:cs typeface="Arial"/>
              </a:rPr>
              <a:t>:</a:t>
            </a:r>
            <a:endParaRPr lang="en-US" kern="0" spc="-1" dirty="0">
              <a:solidFill>
                <a:prstClr val="black"/>
              </a:solidFill>
              <a:latin typeface="Arial"/>
              <a:cs typeface="Arial"/>
            </a:endParaRPr>
          </a:p>
          <a:p>
            <a:pPr>
              <a:defRPr/>
            </a:pPr>
            <a:endParaRPr lang="en-US" kern="0" spc="-1" dirty="0">
              <a:solidFill>
                <a:prstClr val="black"/>
              </a:solidFill>
              <a:latin typeface="Arial"/>
              <a:cs typeface="Arial"/>
            </a:endParaRPr>
          </a:p>
          <a:p>
            <a:pPr marL="414720" indent="-413640">
              <a:buClr>
                <a:srgbClr val="000000"/>
              </a:buClr>
              <a:buFont typeface="Arial"/>
              <a:buChar char="•"/>
              <a:defRPr/>
            </a:pPr>
            <a:r>
              <a:rPr lang="en-US" kern="0" spc="-1" dirty="0">
                <a:solidFill>
                  <a:srgbClr val="000000"/>
                </a:solidFill>
                <a:latin typeface="Calibri"/>
                <a:cs typeface="Arial"/>
              </a:rPr>
              <a:t>visibility in your community</a:t>
            </a:r>
            <a:endParaRPr lang="en-US" kern="0" dirty="0">
              <a:solidFill>
                <a:prstClr val="black"/>
              </a:solidFill>
              <a:latin typeface="Calibri"/>
              <a:cs typeface="Arial"/>
            </a:endParaRPr>
          </a:p>
          <a:p>
            <a:pPr marL="414720" indent="-413640">
              <a:buClr>
                <a:srgbClr val="000000"/>
              </a:buClr>
              <a:buFont typeface="Arial"/>
              <a:buChar char="•"/>
              <a:defRPr/>
            </a:pPr>
            <a:r>
              <a:rPr lang="en-US" kern="0" spc="-1" dirty="0">
                <a:solidFill>
                  <a:srgbClr val="000000"/>
                </a:solidFill>
                <a:latin typeface="Calibri"/>
                <a:cs typeface="Arial"/>
              </a:rPr>
              <a:t>long-term availability</a:t>
            </a:r>
            <a:endParaRPr lang="en-US" kern="0" spc="-1" dirty="0">
              <a:solidFill>
                <a:prstClr val="black"/>
              </a:solidFill>
              <a:latin typeface="Arial"/>
              <a:cs typeface="Arial"/>
            </a:endParaRPr>
          </a:p>
          <a:p>
            <a:pPr marL="414720" indent="-413640">
              <a:buClr>
                <a:srgbClr val="000000"/>
              </a:buClr>
              <a:buFont typeface="Arial"/>
              <a:buChar char="•"/>
              <a:defRPr/>
            </a:pPr>
            <a:r>
              <a:rPr lang="en-US" kern="0" spc="-1" dirty="0">
                <a:solidFill>
                  <a:srgbClr val="000000"/>
                </a:solidFill>
                <a:latin typeface="Calibri"/>
                <a:cs typeface="Arial"/>
              </a:rPr>
              <a:t>accessibility </a:t>
            </a:r>
            <a:endParaRPr lang="en-US" kern="0" spc="-1" dirty="0">
              <a:solidFill>
                <a:prstClr val="black"/>
              </a:solidFill>
              <a:latin typeface="Arial"/>
              <a:cs typeface="Arial"/>
            </a:endParaRPr>
          </a:p>
          <a:p>
            <a:pPr marL="414720" indent="-413640">
              <a:buClr>
                <a:srgbClr val="000000"/>
              </a:buClr>
              <a:buFont typeface="Arial"/>
              <a:buChar char="•"/>
              <a:defRPr/>
            </a:pPr>
            <a:r>
              <a:rPr lang="en-US" kern="0" spc="-1" dirty="0">
                <a:solidFill>
                  <a:srgbClr val="000000"/>
                </a:solidFill>
                <a:latin typeface="Calibri"/>
                <a:ea typeface="Arial"/>
                <a:cs typeface="Arial"/>
              </a:rPr>
              <a:t>persistent identifiers (e.g. DOI, URN, ARK)</a:t>
            </a:r>
            <a:endParaRPr lang="en-US" kern="0" spc="-1" dirty="0">
              <a:solidFill>
                <a:prstClr val="black"/>
              </a:solidFill>
              <a:latin typeface="Arial"/>
              <a:cs typeface="Arial"/>
            </a:endParaRPr>
          </a:p>
          <a:p>
            <a:pPr marL="414720" indent="-413640">
              <a:buClr>
                <a:srgbClr val="000000"/>
              </a:buClr>
              <a:buFont typeface="Arial"/>
              <a:buChar char="•"/>
              <a:defRPr/>
            </a:pPr>
            <a:r>
              <a:rPr lang="en-US" kern="0" spc="-1" dirty="0">
                <a:solidFill>
                  <a:srgbClr val="000000"/>
                </a:solidFill>
                <a:latin typeface="Calibri"/>
                <a:ea typeface="Arial"/>
                <a:cs typeface="Arial"/>
              </a:rPr>
              <a:t>licenses offered (e.g. open access)</a:t>
            </a:r>
            <a:endParaRPr lang="en-US" kern="0" spc="-1" dirty="0">
              <a:solidFill>
                <a:prstClr val="black"/>
              </a:solidFill>
              <a:latin typeface="Arial"/>
              <a:cs typeface="Arial"/>
            </a:endParaRPr>
          </a:p>
          <a:p>
            <a:pPr marL="414720" indent="-413640">
              <a:buClr>
                <a:srgbClr val="000000"/>
              </a:buClr>
              <a:buFont typeface="Arial"/>
              <a:buChar char="•"/>
              <a:defRPr/>
            </a:pPr>
            <a:r>
              <a:rPr lang="en-US" kern="0" spc="-1" dirty="0">
                <a:solidFill>
                  <a:srgbClr val="000000"/>
                </a:solidFill>
                <a:latin typeface="Calibri"/>
                <a:ea typeface="Arial"/>
                <a:cs typeface="Arial"/>
              </a:rPr>
              <a:t>review process</a:t>
            </a:r>
            <a:endParaRPr lang="en-US" kern="0" spc="-1" dirty="0">
              <a:solidFill>
                <a:prstClr val="black"/>
              </a:solidFill>
              <a:latin typeface="Arial"/>
              <a:cs typeface="Arial"/>
            </a:endParaRPr>
          </a:p>
          <a:p>
            <a:pPr>
              <a:defRPr/>
            </a:pPr>
            <a:endParaRPr lang="en-US" kern="0" spc="-1" dirty="0">
              <a:solidFill>
                <a:prstClr val="black"/>
              </a:solidFill>
              <a:latin typeface="Arial"/>
              <a:cs typeface="Arial"/>
            </a:endParaRPr>
          </a:p>
          <a:p>
            <a:pPr algn="ctr">
              <a:defRPr/>
            </a:pPr>
            <a:r>
              <a:rPr lang="en-US" b="1" kern="0" spc="-1" dirty="0">
                <a:solidFill>
                  <a:srgbClr val="44546A"/>
                </a:solidFill>
                <a:latin typeface="Calibri light"/>
                <a:ea typeface="Arial"/>
                <a:cs typeface="Arial"/>
              </a:rPr>
              <a:t>Discipline-specific or</a:t>
            </a:r>
            <a:endParaRPr lang="en-US" kern="0" spc="-1" dirty="0">
              <a:solidFill>
                <a:prstClr val="black"/>
              </a:solidFill>
              <a:latin typeface="Arial"/>
              <a:cs typeface="Arial"/>
            </a:endParaRPr>
          </a:p>
          <a:p>
            <a:pPr algn="ctr">
              <a:defRPr/>
            </a:pPr>
            <a:r>
              <a:rPr lang="en-US" b="1" kern="0" spc="-1" dirty="0">
                <a:solidFill>
                  <a:srgbClr val="44546A"/>
                </a:solidFill>
                <a:latin typeface="Calibri light"/>
                <a:ea typeface="Arial"/>
                <a:cs typeface="Arial"/>
              </a:rPr>
              <a:t>institutional repository?</a:t>
            </a:r>
            <a:endParaRPr lang="en-US" kern="0" spc="-1" dirty="0">
              <a:solidFill>
                <a:prstClr val="black"/>
              </a:solidFill>
              <a:latin typeface="Arial"/>
              <a:cs typeface="Arial"/>
            </a:endParaRPr>
          </a:p>
          <a:p>
            <a:endParaRPr lang="en-GB" dirty="0"/>
          </a:p>
        </p:txBody>
      </p:sp>
      <p:sp>
        <p:nvSpPr>
          <p:cNvPr id="3" name="Title 2">
            <a:extLst>
              <a:ext uri="{FF2B5EF4-FFF2-40B4-BE49-F238E27FC236}">
                <a16:creationId xmlns:a16="http://schemas.microsoft.com/office/drawing/2014/main" id="{E4AC5EA8-DFFF-51EB-91AA-25DAE9B3181C}"/>
              </a:ext>
            </a:extLst>
          </p:cNvPr>
          <p:cNvSpPr>
            <a:spLocks noGrp="1"/>
          </p:cNvSpPr>
          <p:nvPr>
            <p:ph type="title"/>
          </p:nvPr>
        </p:nvSpPr>
        <p:spPr/>
        <p:txBody>
          <a:bodyPr/>
          <a:lstStyle/>
          <a:p>
            <a:r>
              <a:rPr lang="en-GB" dirty="0"/>
              <a:t>Repositories: How do I choose?</a:t>
            </a:r>
          </a:p>
        </p:txBody>
      </p:sp>
      <p:pic>
        <p:nvPicPr>
          <p:cNvPr id="4" name="Inhaltsplatzhalter 8">
            <a:extLst>
              <a:ext uri="{FF2B5EF4-FFF2-40B4-BE49-F238E27FC236}">
                <a16:creationId xmlns:a16="http://schemas.microsoft.com/office/drawing/2014/main" id="{6ADD315B-7318-3EAC-2D8C-0D72B07FB128}"/>
              </a:ext>
            </a:extLst>
          </p:cNvPr>
          <p:cNvPicPr/>
          <p:nvPr/>
        </p:nvPicPr>
        <p:blipFill>
          <a:blip r:embed="rId2"/>
          <a:stretch/>
        </p:blipFill>
        <p:spPr bwMode="auto">
          <a:xfrm>
            <a:off x="7957034" y="1658870"/>
            <a:ext cx="3598200" cy="3949560"/>
          </a:xfrm>
          <a:prstGeom prst="rect">
            <a:avLst/>
          </a:prstGeom>
          <a:ln>
            <a:noFill/>
          </a:ln>
        </p:spPr>
      </p:pic>
    </p:spTree>
    <p:extLst>
      <p:ext uri="{BB962C8B-B14F-4D97-AF65-F5344CB8AC3E}">
        <p14:creationId xmlns:p14="http://schemas.microsoft.com/office/powerpoint/2010/main" val="434588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E6841-C68E-1EFE-CF17-28C17EBE7ACB}"/>
              </a:ext>
            </a:extLst>
          </p:cNvPr>
          <p:cNvSpPr>
            <a:spLocks noGrp="1"/>
          </p:cNvSpPr>
          <p:nvPr>
            <p:ph type="title"/>
          </p:nvPr>
        </p:nvSpPr>
        <p:spPr/>
        <p:txBody>
          <a:bodyPr>
            <a:normAutofit/>
          </a:bodyPr>
          <a:lstStyle/>
          <a:p>
            <a:r>
              <a:rPr lang="en-GB" sz="4000" dirty="0"/>
              <a:t>What Criteria Do I Use to Select a Repository?</a:t>
            </a:r>
          </a:p>
        </p:txBody>
      </p:sp>
      <p:pic>
        <p:nvPicPr>
          <p:cNvPr id="4" name="Picture 2">
            <a:extLst>
              <a:ext uri="{FF2B5EF4-FFF2-40B4-BE49-F238E27FC236}">
                <a16:creationId xmlns:a16="http://schemas.microsoft.com/office/drawing/2014/main" id="{09D59D19-0CE2-0F8A-CF93-6C8FAEC1755D}"/>
              </a:ext>
            </a:extLst>
          </p:cNvPr>
          <p:cNvPicPr/>
          <p:nvPr/>
        </p:nvPicPr>
        <p:blipFill>
          <a:blip r:embed="rId2"/>
          <a:stretch/>
        </p:blipFill>
        <p:spPr bwMode="auto">
          <a:xfrm>
            <a:off x="1851059" y="1455469"/>
            <a:ext cx="538920" cy="638280"/>
          </a:xfrm>
          <a:prstGeom prst="rect">
            <a:avLst/>
          </a:prstGeom>
          <a:ln>
            <a:noFill/>
          </a:ln>
        </p:spPr>
      </p:pic>
      <p:pic>
        <p:nvPicPr>
          <p:cNvPr id="5" name="Picture 3">
            <a:extLst>
              <a:ext uri="{FF2B5EF4-FFF2-40B4-BE49-F238E27FC236}">
                <a16:creationId xmlns:a16="http://schemas.microsoft.com/office/drawing/2014/main" id="{D511E06C-1C31-56A7-52EF-2E86DCE691C4}"/>
              </a:ext>
            </a:extLst>
          </p:cNvPr>
          <p:cNvPicPr/>
          <p:nvPr/>
        </p:nvPicPr>
        <p:blipFill>
          <a:blip r:embed="rId3"/>
          <a:stretch/>
        </p:blipFill>
        <p:spPr bwMode="auto">
          <a:xfrm>
            <a:off x="1851059" y="2359069"/>
            <a:ext cx="538920" cy="660600"/>
          </a:xfrm>
          <a:prstGeom prst="rect">
            <a:avLst/>
          </a:prstGeom>
          <a:ln>
            <a:noFill/>
          </a:ln>
        </p:spPr>
      </p:pic>
      <p:pic>
        <p:nvPicPr>
          <p:cNvPr id="6" name="Picture 4">
            <a:extLst>
              <a:ext uri="{FF2B5EF4-FFF2-40B4-BE49-F238E27FC236}">
                <a16:creationId xmlns:a16="http://schemas.microsoft.com/office/drawing/2014/main" id="{5CBD74A5-76A5-22F5-EB4E-67C6FDC5517F}"/>
              </a:ext>
            </a:extLst>
          </p:cNvPr>
          <p:cNvPicPr/>
          <p:nvPr/>
        </p:nvPicPr>
        <p:blipFill>
          <a:blip r:embed="rId4"/>
          <a:stretch/>
        </p:blipFill>
        <p:spPr bwMode="auto">
          <a:xfrm>
            <a:off x="1851059" y="3438709"/>
            <a:ext cx="538920" cy="727920"/>
          </a:xfrm>
          <a:prstGeom prst="rect">
            <a:avLst/>
          </a:prstGeom>
          <a:ln>
            <a:noFill/>
          </a:ln>
        </p:spPr>
      </p:pic>
      <p:pic>
        <p:nvPicPr>
          <p:cNvPr id="7" name="Picture 5">
            <a:extLst>
              <a:ext uri="{FF2B5EF4-FFF2-40B4-BE49-F238E27FC236}">
                <a16:creationId xmlns:a16="http://schemas.microsoft.com/office/drawing/2014/main" id="{BEE56176-F956-CDDF-4D62-F4A07E06A6A4}"/>
              </a:ext>
            </a:extLst>
          </p:cNvPr>
          <p:cNvPicPr/>
          <p:nvPr/>
        </p:nvPicPr>
        <p:blipFill>
          <a:blip r:embed="rId5"/>
          <a:stretch/>
        </p:blipFill>
        <p:spPr bwMode="auto">
          <a:xfrm>
            <a:off x="1851059" y="4518349"/>
            <a:ext cx="538920" cy="604440"/>
          </a:xfrm>
          <a:prstGeom prst="rect">
            <a:avLst/>
          </a:prstGeom>
          <a:ln>
            <a:noFill/>
          </a:ln>
        </p:spPr>
      </p:pic>
      <p:pic>
        <p:nvPicPr>
          <p:cNvPr id="8" name="Picture 6">
            <a:extLst>
              <a:ext uri="{FF2B5EF4-FFF2-40B4-BE49-F238E27FC236}">
                <a16:creationId xmlns:a16="http://schemas.microsoft.com/office/drawing/2014/main" id="{669DAEBF-CBA2-99D8-01DB-1C864CA19EC3}"/>
              </a:ext>
            </a:extLst>
          </p:cNvPr>
          <p:cNvPicPr/>
          <p:nvPr/>
        </p:nvPicPr>
        <p:blipFill>
          <a:blip r:embed="rId6"/>
          <a:stretch/>
        </p:blipFill>
        <p:spPr bwMode="auto">
          <a:xfrm>
            <a:off x="1830540" y="5604469"/>
            <a:ext cx="559440" cy="531720"/>
          </a:xfrm>
          <a:prstGeom prst="rect">
            <a:avLst/>
          </a:prstGeom>
          <a:ln>
            <a:noFill/>
          </a:ln>
        </p:spPr>
      </p:pic>
      <p:sp>
        <p:nvSpPr>
          <p:cNvPr id="9" name="CustomShape 1">
            <a:extLst>
              <a:ext uri="{FF2B5EF4-FFF2-40B4-BE49-F238E27FC236}">
                <a16:creationId xmlns:a16="http://schemas.microsoft.com/office/drawing/2014/main" id="{CCB63EBA-4768-FB4A-B9FE-EF3E8569F5D5}"/>
              </a:ext>
            </a:extLst>
          </p:cNvPr>
          <p:cNvSpPr/>
          <p:nvPr/>
        </p:nvSpPr>
        <p:spPr bwMode="auto">
          <a:xfrm>
            <a:off x="2676900" y="1638349"/>
            <a:ext cx="6838200" cy="3924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defRPr/>
            </a:pPr>
            <a:r>
              <a:rPr lang="en-US" sz="2000" kern="0" spc="-1" dirty="0">
                <a:solidFill>
                  <a:srgbClr val="000000"/>
                </a:solidFill>
                <a:latin typeface="Calibri"/>
                <a:ea typeface="DejaVu Sans"/>
                <a:cs typeface="Arial"/>
              </a:rPr>
              <a:t>Is the repository certified? (e.g. Core Trust Seal)?</a:t>
            </a:r>
            <a:endParaRPr lang="en-US" sz="2000" kern="0" spc="-1" dirty="0">
              <a:solidFill>
                <a:prstClr val="black"/>
              </a:solidFill>
              <a:latin typeface="Arial"/>
              <a:cs typeface="Arial"/>
            </a:endParaRPr>
          </a:p>
        </p:txBody>
      </p:sp>
      <p:sp>
        <p:nvSpPr>
          <p:cNvPr id="10" name="CustomShape 2">
            <a:extLst>
              <a:ext uri="{FF2B5EF4-FFF2-40B4-BE49-F238E27FC236}">
                <a16:creationId xmlns:a16="http://schemas.microsoft.com/office/drawing/2014/main" id="{91618E96-E1BB-47BC-8F19-504C60900009}"/>
              </a:ext>
            </a:extLst>
          </p:cNvPr>
          <p:cNvSpPr/>
          <p:nvPr/>
        </p:nvSpPr>
        <p:spPr bwMode="auto">
          <a:xfrm>
            <a:off x="2676900" y="2528989"/>
            <a:ext cx="6838200" cy="39348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defRPr/>
            </a:pPr>
            <a:r>
              <a:rPr lang="en-US" sz="2000" kern="0" spc="-1">
                <a:solidFill>
                  <a:srgbClr val="000000"/>
                </a:solidFill>
                <a:latin typeface="Calibri"/>
                <a:ea typeface="DejaVu Sans"/>
                <a:cs typeface="Arial"/>
              </a:rPr>
              <a:t>Are persistent identifiers assigned? (e.g. DOI)?</a:t>
            </a:r>
            <a:endParaRPr lang="en-US" sz="2000" kern="0" spc="-1">
              <a:solidFill>
                <a:prstClr val="black"/>
              </a:solidFill>
              <a:latin typeface="Arial"/>
              <a:cs typeface="Arial"/>
            </a:endParaRPr>
          </a:p>
        </p:txBody>
      </p:sp>
      <p:sp>
        <p:nvSpPr>
          <p:cNvPr id="11" name="CustomShape 3">
            <a:extLst>
              <a:ext uri="{FF2B5EF4-FFF2-40B4-BE49-F238E27FC236}">
                <a16:creationId xmlns:a16="http://schemas.microsoft.com/office/drawing/2014/main" id="{3A2BEB74-D862-7EC0-5286-E13B2F051E28}"/>
              </a:ext>
            </a:extLst>
          </p:cNvPr>
          <p:cNvSpPr/>
          <p:nvPr/>
        </p:nvSpPr>
        <p:spPr bwMode="auto">
          <a:xfrm>
            <a:off x="2676900" y="3618348"/>
            <a:ext cx="6838200" cy="3924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defRPr/>
            </a:pPr>
            <a:r>
              <a:rPr lang="en-US" sz="2000" kern="0" spc="-1">
                <a:solidFill>
                  <a:srgbClr val="000000"/>
                </a:solidFill>
                <a:latin typeface="Calibri"/>
                <a:ea typeface="DejaVu Sans"/>
                <a:cs typeface="Arial"/>
              </a:rPr>
              <a:t>How is access to the data regulated (open, restricted)?</a:t>
            </a:r>
            <a:endParaRPr lang="en-US" sz="2000" kern="0" spc="-1">
              <a:solidFill>
                <a:prstClr val="black"/>
              </a:solidFill>
              <a:latin typeface="Arial"/>
              <a:cs typeface="Arial"/>
            </a:endParaRPr>
          </a:p>
        </p:txBody>
      </p:sp>
      <p:sp>
        <p:nvSpPr>
          <p:cNvPr id="12" name="CustomShape 4">
            <a:extLst>
              <a:ext uri="{FF2B5EF4-FFF2-40B4-BE49-F238E27FC236}">
                <a16:creationId xmlns:a16="http://schemas.microsoft.com/office/drawing/2014/main" id="{377AE830-1322-AB8A-D1F4-504C0FFCDD97}"/>
              </a:ext>
            </a:extLst>
          </p:cNvPr>
          <p:cNvSpPr/>
          <p:nvPr/>
        </p:nvSpPr>
        <p:spPr bwMode="auto">
          <a:xfrm>
            <a:off x="2676900" y="4518349"/>
            <a:ext cx="6913128" cy="69768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defRPr/>
            </a:pPr>
            <a:r>
              <a:rPr lang="en-US" sz="2000" kern="0" spc="-1">
                <a:solidFill>
                  <a:srgbClr val="000000"/>
                </a:solidFill>
                <a:latin typeface="Calibri"/>
                <a:ea typeface="DejaVu Sans"/>
                <a:cs typeface="Arial"/>
              </a:rPr>
              <a:t>What are the terms of use/license for the data (e.g. Creative Commons licenses)?</a:t>
            </a:r>
            <a:endParaRPr lang="en-US" sz="2000" kern="0" spc="-1">
              <a:solidFill>
                <a:prstClr val="black"/>
              </a:solidFill>
              <a:latin typeface="Arial"/>
              <a:cs typeface="Arial"/>
            </a:endParaRPr>
          </a:p>
        </p:txBody>
      </p:sp>
      <p:sp>
        <p:nvSpPr>
          <p:cNvPr id="13" name="CustomShape 5">
            <a:extLst>
              <a:ext uri="{FF2B5EF4-FFF2-40B4-BE49-F238E27FC236}">
                <a16:creationId xmlns:a16="http://schemas.microsoft.com/office/drawing/2014/main" id="{442D1735-4D72-058E-60BE-09CBB16E1733}"/>
              </a:ext>
            </a:extLst>
          </p:cNvPr>
          <p:cNvSpPr/>
          <p:nvPr/>
        </p:nvSpPr>
        <p:spPr bwMode="auto">
          <a:xfrm>
            <a:off x="2676900" y="5768989"/>
            <a:ext cx="6838200" cy="3924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defRPr/>
            </a:pPr>
            <a:r>
              <a:rPr lang="en-US" sz="2000" kern="0" spc="-1">
                <a:solidFill>
                  <a:srgbClr val="000000"/>
                </a:solidFill>
                <a:latin typeface="Calibri"/>
                <a:ea typeface="DejaVu Sans"/>
                <a:cs typeface="Arial"/>
              </a:rPr>
              <a:t>Does the repository have its own policy?</a:t>
            </a:r>
            <a:endParaRPr lang="en-US" sz="2000" kern="0" spc="-1">
              <a:solidFill>
                <a:prstClr val="black"/>
              </a:solidFill>
              <a:latin typeface="Arial"/>
              <a:cs typeface="Arial"/>
            </a:endParaRPr>
          </a:p>
        </p:txBody>
      </p:sp>
    </p:spTree>
    <p:extLst>
      <p:ext uri="{BB962C8B-B14F-4D97-AF65-F5344CB8AC3E}">
        <p14:creationId xmlns:p14="http://schemas.microsoft.com/office/powerpoint/2010/main" val="1740747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5FD4D7-4290-9B79-6E8A-428451F3D554}"/>
              </a:ext>
            </a:extLst>
          </p:cNvPr>
          <p:cNvSpPr>
            <a:spLocks noGrp="1"/>
          </p:cNvSpPr>
          <p:nvPr>
            <p:ph idx="1"/>
          </p:nvPr>
        </p:nvSpPr>
        <p:spPr>
          <a:xfrm>
            <a:off x="380165" y="1507377"/>
            <a:ext cx="11431670" cy="3165814"/>
          </a:xfrm>
        </p:spPr>
        <p:txBody>
          <a:bodyPr>
            <a:normAutofit fontScale="92500" lnSpcReduction="10000"/>
          </a:bodyPr>
          <a:lstStyle/>
          <a:p>
            <a:pPr marL="342900" lvl="1" indent="-342900">
              <a:spcAft>
                <a:spcPts val="1800"/>
              </a:spcAft>
              <a:buFont typeface="Arial" charset="0"/>
              <a:buChar char="•"/>
            </a:pPr>
            <a:r>
              <a:rPr lang="en-GB" dirty="0"/>
              <a:t>We recommend to use a data subject / domain-oriented data repository, if available</a:t>
            </a:r>
          </a:p>
          <a:p>
            <a:pPr marL="342900" lvl="1" indent="-342900">
              <a:spcAft>
                <a:spcPts val="1800"/>
              </a:spcAft>
              <a:buFont typeface="Arial" charset="0"/>
              <a:buChar char="•"/>
            </a:pPr>
            <a:r>
              <a:rPr lang="en-GB" dirty="0"/>
              <a:t>Check if the repository meets specific data needs, e.g. supported formats, open and restricted access mix.</a:t>
            </a:r>
          </a:p>
          <a:p>
            <a:pPr marL="342900" lvl="1" indent="-342900">
              <a:spcAft>
                <a:spcPts val="1800"/>
              </a:spcAft>
              <a:buFont typeface="Arial" charset="0"/>
              <a:buChar char="•"/>
            </a:pPr>
            <a:r>
              <a:rPr lang="en-GB" dirty="0"/>
              <a:t>Is a persistent and unique global identifier assigned for sustainable citations and links to specific researchers and grants?</a:t>
            </a:r>
          </a:p>
          <a:p>
            <a:pPr marL="342900" lvl="1" indent="-342900">
              <a:spcAft>
                <a:spcPts val="1800"/>
              </a:spcAft>
              <a:buFont typeface="Arial" charset="0"/>
              <a:buChar char="•"/>
            </a:pPr>
            <a:r>
              <a:rPr lang="en-GB" dirty="0"/>
              <a:t>Look for the "Trusted Digital Repository" certification with an explicit ambition to keep data available for the long term.</a:t>
            </a:r>
            <a:endParaRPr lang="en-GB" sz="2000" dirty="0"/>
          </a:p>
          <a:p>
            <a:pPr>
              <a:buFont typeface="Arial" charset="0"/>
              <a:buChar char="•"/>
            </a:pPr>
            <a:endParaRPr lang="ro-RO" sz="2400" dirty="0"/>
          </a:p>
          <a:p>
            <a:endParaRPr lang="ro-RO" sz="2400" dirty="0"/>
          </a:p>
          <a:p>
            <a:endParaRPr lang="en-GB" dirty="0"/>
          </a:p>
        </p:txBody>
      </p:sp>
      <p:sp>
        <p:nvSpPr>
          <p:cNvPr id="3" name="Title 2">
            <a:extLst>
              <a:ext uri="{FF2B5EF4-FFF2-40B4-BE49-F238E27FC236}">
                <a16:creationId xmlns:a16="http://schemas.microsoft.com/office/drawing/2014/main" id="{05499B9D-7878-DD0F-A840-DAA9B31EB0A7}"/>
              </a:ext>
            </a:extLst>
          </p:cNvPr>
          <p:cNvSpPr>
            <a:spLocks noGrp="1"/>
          </p:cNvSpPr>
          <p:nvPr>
            <p:ph type="title"/>
          </p:nvPr>
        </p:nvSpPr>
        <p:spPr/>
        <p:txBody>
          <a:bodyPr/>
          <a:lstStyle/>
          <a:p>
            <a:r>
              <a:rPr lang="en-GB" dirty="0"/>
              <a:t>How to select a data repository?</a:t>
            </a:r>
          </a:p>
        </p:txBody>
      </p:sp>
      <p:pic>
        <p:nvPicPr>
          <p:cNvPr id="4" name="Picture 3">
            <a:extLst>
              <a:ext uri="{FF2B5EF4-FFF2-40B4-BE49-F238E27FC236}">
                <a16:creationId xmlns:a16="http://schemas.microsoft.com/office/drawing/2014/main" id="{C2ECE37C-28FE-CA7D-11FD-B8F88A699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107" y="4600122"/>
            <a:ext cx="4938844" cy="1932051"/>
          </a:xfrm>
          <a:prstGeom prst="rect">
            <a:avLst/>
          </a:prstGeom>
        </p:spPr>
      </p:pic>
      <p:sp>
        <p:nvSpPr>
          <p:cNvPr id="5" name="Left Arrow 4">
            <a:extLst>
              <a:ext uri="{FF2B5EF4-FFF2-40B4-BE49-F238E27FC236}">
                <a16:creationId xmlns:a16="http://schemas.microsoft.com/office/drawing/2014/main" id="{44C03897-FD79-47CF-A628-5FD677467D72}"/>
              </a:ext>
            </a:extLst>
          </p:cNvPr>
          <p:cNvSpPr/>
          <p:nvPr/>
        </p:nvSpPr>
        <p:spPr>
          <a:xfrm>
            <a:off x="7067040" y="4687600"/>
            <a:ext cx="1008112"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2A2F7D8F-BB5C-8AE8-9E90-14BCA3C750FE}"/>
              </a:ext>
            </a:extLst>
          </p:cNvPr>
          <p:cNvSpPr/>
          <p:nvPr/>
        </p:nvSpPr>
        <p:spPr>
          <a:xfrm>
            <a:off x="7389449" y="4716419"/>
            <a:ext cx="2232248" cy="1623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Trebuchet MS" panose="020B0603020202020204" pitchFamily="34" charset="0"/>
              </a:rPr>
              <a:t>Icons to specify open access licenses, PIDs, certificates...</a:t>
            </a:r>
          </a:p>
        </p:txBody>
      </p:sp>
    </p:spTree>
    <p:extLst>
      <p:ext uri="{BB962C8B-B14F-4D97-AF65-F5344CB8AC3E}">
        <p14:creationId xmlns:p14="http://schemas.microsoft.com/office/powerpoint/2010/main" val="290175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1BC8D0-2BBC-3503-EEAB-2E36943AED32}"/>
              </a:ext>
            </a:extLst>
          </p:cNvPr>
          <p:cNvSpPr>
            <a:spLocks noGrp="1"/>
          </p:cNvSpPr>
          <p:nvPr>
            <p:ph idx="1"/>
          </p:nvPr>
        </p:nvSpPr>
        <p:spPr>
          <a:xfrm>
            <a:off x="315356" y="1537195"/>
            <a:ext cx="11561288" cy="4495470"/>
          </a:xfrm>
        </p:spPr>
        <p:txBody>
          <a:bodyPr>
            <a:normAutofit fontScale="70000" lnSpcReduction="20000"/>
          </a:bodyPr>
          <a:lstStyle/>
          <a:p>
            <a:pPr marL="0" indent="0">
              <a:spcBef>
                <a:spcPts val="400"/>
              </a:spcBef>
              <a:spcAft>
                <a:spcPts val="1001"/>
              </a:spcAft>
              <a:buNone/>
              <a:defRPr/>
            </a:pPr>
            <a:r>
              <a:rPr lang="de-DE" sz="3200" spc="-1" dirty="0">
                <a:solidFill>
                  <a:srgbClr val="000000"/>
                </a:solidFill>
                <a:ea typeface="DejaVu Sans"/>
              </a:rPr>
              <a:t>A </a:t>
            </a:r>
            <a:r>
              <a:rPr lang="de-DE" sz="3200" spc="-1" dirty="0" err="1">
                <a:solidFill>
                  <a:srgbClr val="000000"/>
                </a:solidFill>
                <a:ea typeface="DejaVu Sans"/>
              </a:rPr>
              <a:t>repository</a:t>
            </a:r>
            <a:r>
              <a:rPr lang="de-DE" sz="3200" spc="-1" dirty="0">
                <a:solidFill>
                  <a:srgbClr val="000000"/>
                </a:solidFill>
                <a:ea typeface="DejaVu Sans"/>
              </a:rPr>
              <a:t> </a:t>
            </a:r>
            <a:r>
              <a:rPr lang="de-DE" sz="3200" spc="-1" dirty="0" err="1">
                <a:solidFill>
                  <a:srgbClr val="000000"/>
                </a:solidFill>
                <a:ea typeface="DejaVu Sans"/>
              </a:rPr>
              <a:t>makes</a:t>
            </a:r>
            <a:r>
              <a:rPr lang="de-DE" sz="3200" spc="-1" dirty="0">
                <a:solidFill>
                  <a:srgbClr val="000000"/>
                </a:solidFill>
                <a:ea typeface="DejaVu Sans"/>
              </a:rPr>
              <a:t> </a:t>
            </a:r>
            <a:r>
              <a:rPr lang="de-DE" sz="3200" spc="-1" dirty="0" err="1">
                <a:solidFill>
                  <a:srgbClr val="000000"/>
                </a:solidFill>
                <a:ea typeface="DejaVu Sans"/>
              </a:rPr>
              <a:t>it</a:t>
            </a:r>
            <a:r>
              <a:rPr lang="de-DE" sz="3200" spc="-1" dirty="0">
                <a:solidFill>
                  <a:srgbClr val="000000"/>
                </a:solidFill>
                <a:ea typeface="DejaVu Sans"/>
              </a:rPr>
              <a:t> possible </a:t>
            </a:r>
            <a:r>
              <a:rPr lang="de-DE" sz="3200" spc="-1" dirty="0" err="1">
                <a:solidFill>
                  <a:srgbClr val="000000"/>
                </a:solidFill>
                <a:ea typeface="DejaVu Sans"/>
              </a:rPr>
              <a:t>to</a:t>
            </a:r>
            <a:r>
              <a:rPr lang="de-DE" sz="3200" spc="-1" dirty="0">
                <a:solidFill>
                  <a:srgbClr val="000000"/>
                </a:solidFill>
                <a:ea typeface="DejaVu Sans"/>
              </a:rPr>
              <a:t> ...</a:t>
            </a:r>
            <a:endParaRPr lang="de-DE" sz="3200" spc="-1" dirty="0"/>
          </a:p>
          <a:p>
            <a:pPr marL="343080" indent="-340920">
              <a:spcBef>
                <a:spcPts val="400"/>
              </a:spcBef>
              <a:spcAft>
                <a:spcPts val="1001"/>
              </a:spcAft>
              <a:buClr>
                <a:srgbClr val="000000"/>
              </a:buClr>
              <a:defRPr/>
            </a:pPr>
            <a:r>
              <a:rPr lang="de-DE" spc="-1" dirty="0">
                <a:solidFill>
                  <a:srgbClr val="000000"/>
                </a:solidFill>
                <a:ea typeface="DejaVu Sans"/>
              </a:rPr>
              <a:t>… </a:t>
            </a:r>
            <a:r>
              <a:rPr lang="de-DE" spc="-1" dirty="0" err="1">
                <a:solidFill>
                  <a:srgbClr val="000000"/>
                </a:solidFill>
                <a:ea typeface="DejaVu Sans"/>
              </a:rPr>
              <a:t>archive</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safely</a:t>
            </a:r>
            <a:r>
              <a:rPr lang="de-DE" spc="-1" dirty="0">
                <a:solidFill>
                  <a:srgbClr val="000000"/>
                </a:solidFill>
                <a:ea typeface="DejaVu Sans"/>
              </a:rPr>
              <a:t> </a:t>
            </a:r>
            <a:r>
              <a:rPr lang="de-DE" spc="-1" dirty="0" err="1">
                <a:solidFill>
                  <a:srgbClr val="000000"/>
                </a:solidFill>
                <a:ea typeface="DejaVu Sans"/>
              </a:rPr>
              <a:t>over</a:t>
            </a:r>
            <a:r>
              <a:rPr lang="de-DE" spc="-1" dirty="0">
                <a:solidFill>
                  <a:srgbClr val="000000"/>
                </a:solidFill>
                <a:ea typeface="DejaVu Sans"/>
              </a:rPr>
              <a:t> </a:t>
            </a:r>
            <a:r>
              <a:rPr lang="de-DE" spc="-1" dirty="0" err="1">
                <a:solidFill>
                  <a:srgbClr val="000000"/>
                </a:solidFill>
                <a:ea typeface="DejaVu Sans"/>
              </a:rPr>
              <a:t>the</a:t>
            </a:r>
            <a:r>
              <a:rPr lang="de-DE" spc="-1" dirty="0">
                <a:solidFill>
                  <a:srgbClr val="000000"/>
                </a:solidFill>
                <a:ea typeface="DejaVu Sans"/>
              </a:rPr>
              <a:t> </a:t>
            </a:r>
            <a:r>
              <a:rPr lang="de-DE" spc="-1" dirty="0" err="1">
                <a:solidFill>
                  <a:srgbClr val="000000"/>
                </a:solidFill>
                <a:ea typeface="DejaVu Sans"/>
              </a:rPr>
              <a:t>long</a:t>
            </a:r>
            <a:r>
              <a:rPr lang="de-DE" spc="-1" dirty="0">
                <a:solidFill>
                  <a:srgbClr val="000000"/>
                </a:solidFill>
                <a:ea typeface="DejaVu Sans"/>
              </a:rPr>
              <a:t> </a:t>
            </a:r>
            <a:r>
              <a:rPr lang="de-DE" spc="-1" dirty="0" err="1">
                <a:solidFill>
                  <a:srgbClr val="000000"/>
                </a:solidFill>
                <a:ea typeface="DejaVu Sans"/>
              </a:rPr>
              <a:t>term</a:t>
            </a:r>
            <a:r>
              <a:rPr lang="de-DE" spc="-1" dirty="0">
                <a:solidFill>
                  <a:srgbClr val="000000"/>
                </a:solidFill>
                <a:ea typeface="DejaVu Sans"/>
              </a:rPr>
              <a:t>.</a:t>
            </a:r>
            <a:endParaRPr lang="de-DE" spc="-1" dirty="0"/>
          </a:p>
          <a:p>
            <a:pPr marL="343080" indent="-340920">
              <a:spcBef>
                <a:spcPts val="400"/>
              </a:spcBef>
              <a:spcAft>
                <a:spcPts val="1001"/>
              </a:spcAft>
              <a:buClr>
                <a:srgbClr val="000000"/>
              </a:buClr>
              <a:defRPr/>
            </a:pPr>
            <a:r>
              <a:rPr lang="de-DE" spc="-1" dirty="0">
                <a:solidFill>
                  <a:srgbClr val="000000"/>
                </a:solidFill>
                <a:ea typeface="DejaVu Sans"/>
              </a:rPr>
              <a:t>... hold </a:t>
            </a:r>
            <a:r>
              <a:rPr lang="de-DE" spc="-1" dirty="0" err="1">
                <a:solidFill>
                  <a:srgbClr val="000000"/>
                </a:solidFill>
                <a:ea typeface="DejaVu Sans"/>
              </a:rPr>
              <a:t>data</a:t>
            </a:r>
            <a:r>
              <a:rPr lang="de-DE" spc="-1" dirty="0">
                <a:solidFill>
                  <a:srgbClr val="000000"/>
                </a:solidFill>
                <a:ea typeface="DejaVu Sans"/>
              </a:rPr>
              <a:t> and </a:t>
            </a:r>
            <a:r>
              <a:rPr lang="de-DE" spc="-1" dirty="0" err="1">
                <a:solidFill>
                  <a:srgbClr val="000000"/>
                </a:solidFill>
                <a:ea typeface="DejaVu Sans"/>
              </a:rPr>
              <a:t>metadata</a:t>
            </a:r>
            <a:r>
              <a:rPr lang="de-DE" spc="-1" dirty="0">
                <a:solidFill>
                  <a:srgbClr val="000000"/>
                </a:solidFill>
                <a:ea typeface="DejaVu Sans"/>
              </a:rPr>
              <a:t> </a:t>
            </a:r>
            <a:r>
              <a:rPr lang="de-DE" spc="-1" dirty="0" err="1">
                <a:solidFill>
                  <a:srgbClr val="000000"/>
                </a:solidFill>
                <a:ea typeface="DejaVu Sans"/>
              </a:rPr>
              <a:t>together</a:t>
            </a:r>
            <a:r>
              <a:rPr lang="de-DE" spc="-1" dirty="0">
                <a:solidFill>
                  <a:srgbClr val="000000"/>
                </a:solidFill>
                <a:ea typeface="DejaVu Sans"/>
              </a:rPr>
              <a:t>.</a:t>
            </a:r>
            <a:endParaRPr lang="de-DE" spc="-1" dirty="0"/>
          </a:p>
          <a:p>
            <a:pPr marL="343080" indent="-340920">
              <a:spcBef>
                <a:spcPts val="400"/>
              </a:spcBef>
              <a:spcAft>
                <a:spcPts val="1001"/>
              </a:spcAft>
              <a:buClr>
                <a:srgbClr val="000000"/>
              </a:buClr>
              <a:defRPr/>
            </a:pPr>
            <a:r>
              <a:rPr lang="de-DE" spc="-1" dirty="0">
                <a:solidFill>
                  <a:srgbClr val="000000"/>
                </a:solidFill>
                <a:ea typeface="DejaVu Sans"/>
              </a:rPr>
              <a:t>... </a:t>
            </a:r>
            <a:r>
              <a:rPr lang="de-DE" spc="-1" dirty="0" err="1">
                <a:solidFill>
                  <a:srgbClr val="000000"/>
                </a:solidFill>
                <a:ea typeface="DejaVu Sans"/>
              </a:rPr>
              <a:t>share</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restricted</a:t>
            </a:r>
            <a:r>
              <a:rPr lang="de-DE" spc="-1" dirty="0">
                <a:solidFill>
                  <a:srgbClr val="000000"/>
                </a:solidFill>
                <a:ea typeface="DejaVu Sans"/>
              </a:rPr>
              <a:t> </a:t>
            </a:r>
            <a:r>
              <a:rPr lang="de-DE" spc="-1" dirty="0" err="1">
                <a:solidFill>
                  <a:srgbClr val="000000"/>
                </a:solidFill>
                <a:ea typeface="DejaVu Sans"/>
              </a:rPr>
              <a:t>user</a:t>
            </a:r>
            <a:r>
              <a:rPr lang="de-DE" spc="-1" dirty="0">
                <a:solidFill>
                  <a:srgbClr val="000000"/>
                </a:solidFill>
                <a:ea typeface="DejaVu Sans"/>
              </a:rPr>
              <a:t> </a:t>
            </a:r>
            <a:r>
              <a:rPr lang="de-DE" spc="-1" dirty="0" err="1">
                <a:solidFill>
                  <a:srgbClr val="000000"/>
                </a:solidFill>
                <a:ea typeface="DejaVu Sans"/>
              </a:rPr>
              <a:t>group</a:t>
            </a:r>
            <a:r>
              <a:rPr lang="de-DE" spc="-1" dirty="0">
                <a:solidFill>
                  <a:srgbClr val="000000"/>
                </a:solidFill>
                <a:ea typeface="DejaVu Sans"/>
              </a:rPr>
              <a:t>).</a:t>
            </a:r>
            <a:endParaRPr lang="de-DE" spc="-1" dirty="0"/>
          </a:p>
          <a:p>
            <a:pPr marL="343080" indent="-340920">
              <a:spcBef>
                <a:spcPts val="400"/>
              </a:spcBef>
              <a:spcAft>
                <a:spcPts val="1001"/>
              </a:spcAft>
              <a:buClr>
                <a:srgbClr val="000000"/>
              </a:buClr>
              <a:defRPr/>
            </a:pPr>
            <a:r>
              <a:rPr lang="de-DE" spc="-1" dirty="0">
                <a:solidFill>
                  <a:srgbClr val="000000"/>
                </a:solidFill>
                <a:ea typeface="DejaVu Sans"/>
              </a:rPr>
              <a:t>... </a:t>
            </a:r>
            <a:r>
              <a:rPr lang="de-DE" spc="-1" dirty="0" err="1">
                <a:solidFill>
                  <a:srgbClr val="000000"/>
                </a:solidFill>
                <a:ea typeface="DejaVu Sans"/>
              </a:rPr>
              <a:t>search</a:t>
            </a:r>
            <a:r>
              <a:rPr lang="de-DE" spc="-1" dirty="0">
                <a:solidFill>
                  <a:srgbClr val="000000"/>
                </a:solidFill>
                <a:ea typeface="DejaVu Sans"/>
              </a:rPr>
              <a:t> </a:t>
            </a:r>
            <a:r>
              <a:rPr lang="de-DE" spc="-1" dirty="0" err="1">
                <a:solidFill>
                  <a:srgbClr val="000000"/>
                </a:solidFill>
                <a:ea typeface="DejaVu Sans"/>
              </a:rPr>
              <a:t>for</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yourself</a:t>
            </a:r>
            <a:r>
              <a:rPr lang="de-DE" spc="-1" dirty="0">
                <a:solidFill>
                  <a:srgbClr val="000000"/>
                </a:solidFill>
                <a:ea typeface="DejaVu Sans"/>
              </a:rPr>
              <a:t>.</a:t>
            </a:r>
            <a:endParaRPr lang="de-DE" spc="-1" dirty="0"/>
          </a:p>
          <a:p>
            <a:pPr marL="343080" indent="-340920">
              <a:spcBef>
                <a:spcPts val="400"/>
              </a:spcBef>
              <a:spcAft>
                <a:spcPts val="1001"/>
              </a:spcAft>
              <a:buClr>
                <a:srgbClr val="000000"/>
              </a:buClr>
              <a:defRPr/>
            </a:pPr>
            <a:r>
              <a:rPr lang="de-DE" spc="-1" dirty="0">
                <a:solidFill>
                  <a:srgbClr val="000000"/>
                </a:solidFill>
                <a:ea typeface="DejaVu Sans"/>
              </a:rPr>
              <a:t>… </a:t>
            </a:r>
            <a:r>
              <a:rPr lang="de-DE" spc="-1" dirty="0" err="1">
                <a:solidFill>
                  <a:srgbClr val="000000"/>
                </a:solidFill>
                <a:ea typeface="DejaVu Sans"/>
              </a:rPr>
              <a:t>keep</a:t>
            </a:r>
            <a:r>
              <a:rPr lang="de-DE" spc="-1" dirty="0">
                <a:solidFill>
                  <a:srgbClr val="000000"/>
                </a:solidFill>
                <a:ea typeface="DejaVu Sans"/>
              </a:rPr>
              <a:t> track of </a:t>
            </a:r>
            <a:r>
              <a:rPr lang="de-DE" spc="-1" dirty="0" err="1">
                <a:solidFill>
                  <a:srgbClr val="000000"/>
                </a:solidFill>
                <a:ea typeface="DejaVu Sans"/>
              </a:rPr>
              <a:t>the</a:t>
            </a:r>
            <a:r>
              <a:rPr lang="de-DE" spc="-1" dirty="0">
                <a:solidFill>
                  <a:srgbClr val="000000"/>
                </a:solidFill>
                <a:ea typeface="DejaVu Sans"/>
              </a:rPr>
              <a:t> </a:t>
            </a:r>
            <a:r>
              <a:rPr lang="de-DE" spc="-1" dirty="0" err="1">
                <a:solidFill>
                  <a:srgbClr val="000000"/>
                </a:solidFill>
                <a:ea typeface="DejaVu Sans"/>
              </a:rPr>
              <a:t>state</a:t>
            </a:r>
            <a:r>
              <a:rPr lang="de-DE" spc="-1" dirty="0">
                <a:solidFill>
                  <a:srgbClr val="000000"/>
                </a:solidFill>
                <a:ea typeface="DejaVu Sans"/>
              </a:rPr>
              <a:t> of </a:t>
            </a:r>
            <a:r>
              <a:rPr lang="de-DE" spc="-1" dirty="0" err="1">
                <a:solidFill>
                  <a:srgbClr val="000000"/>
                </a:solidFill>
                <a:ea typeface="DejaVu Sans"/>
              </a:rPr>
              <a:t>research</a:t>
            </a:r>
            <a:r>
              <a:rPr lang="de-DE" spc="-1" dirty="0">
                <a:solidFill>
                  <a:srgbClr val="000000"/>
                </a:solidFill>
                <a:ea typeface="DejaVu Sans"/>
              </a:rPr>
              <a:t>.</a:t>
            </a:r>
            <a:endParaRPr lang="de-DE" spc="-1" dirty="0"/>
          </a:p>
          <a:p>
            <a:pPr marL="343080" indent="-340920">
              <a:spcBef>
                <a:spcPts val="400"/>
              </a:spcBef>
              <a:spcAft>
                <a:spcPts val="1001"/>
              </a:spcAft>
              <a:buClr>
                <a:srgbClr val="000000"/>
              </a:buClr>
              <a:defRPr/>
            </a:pPr>
            <a:r>
              <a:rPr lang="de-DE" spc="-1" dirty="0">
                <a:solidFill>
                  <a:srgbClr val="000000"/>
                </a:solidFill>
                <a:ea typeface="DejaVu Sans"/>
              </a:rPr>
              <a:t>... </a:t>
            </a:r>
            <a:r>
              <a:rPr lang="de-DE" spc="-1" dirty="0" err="1">
                <a:solidFill>
                  <a:srgbClr val="000000"/>
                </a:solidFill>
                <a:ea typeface="DejaVu Sans"/>
              </a:rPr>
              <a:t>include</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from</a:t>
            </a:r>
            <a:r>
              <a:rPr lang="de-DE" spc="-1" dirty="0">
                <a:solidFill>
                  <a:srgbClr val="000000"/>
                </a:solidFill>
                <a:ea typeface="DejaVu Sans"/>
              </a:rPr>
              <a:t> </a:t>
            </a:r>
            <a:r>
              <a:rPr lang="de-DE" spc="-1" dirty="0" err="1">
                <a:solidFill>
                  <a:srgbClr val="000000"/>
                </a:solidFill>
                <a:ea typeface="DejaVu Sans"/>
              </a:rPr>
              <a:t>other</a:t>
            </a:r>
            <a:r>
              <a:rPr lang="de-DE" spc="-1" dirty="0">
                <a:solidFill>
                  <a:srgbClr val="000000"/>
                </a:solidFill>
                <a:ea typeface="DejaVu Sans"/>
              </a:rPr>
              <a:t> </a:t>
            </a:r>
            <a:r>
              <a:rPr lang="de-DE" spc="-1" dirty="0" err="1">
                <a:solidFill>
                  <a:srgbClr val="000000"/>
                </a:solidFill>
                <a:ea typeface="DejaVu Sans"/>
              </a:rPr>
              <a:t>authors</a:t>
            </a:r>
            <a:r>
              <a:rPr lang="de-DE" spc="-1" dirty="0">
                <a:solidFill>
                  <a:srgbClr val="000000"/>
                </a:solidFill>
                <a:ea typeface="DejaVu Sans"/>
              </a:rPr>
              <a:t> in </a:t>
            </a:r>
            <a:r>
              <a:rPr lang="de-DE" spc="-1" dirty="0" err="1">
                <a:solidFill>
                  <a:srgbClr val="000000"/>
                </a:solidFill>
                <a:ea typeface="DejaVu Sans"/>
              </a:rPr>
              <a:t>your</a:t>
            </a:r>
            <a:r>
              <a:rPr lang="de-DE" spc="-1" dirty="0">
                <a:solidFill>
                  <a:srgbClr val="000000"/>
                </a:solidFill>
                <a:ea typeface="DejaVu Sans"/>
              </a:rPr>
              <a:t> own </a:t>
            </a:r>
            <a:r>
              <a:rPr lang="de-DE" spc="-1" dirty="0" err="1">
                <a:solidFill>
                  <a:srgbClr val="000000"/>
                </a:solidFill>
                <a:ea typeface="DejaVu Sans"/>
              </a:rPr>
              <a:t>work</a:t>
            </a:r>
            <a:r>
              <a:rPr lang="de-DE" spc="-1" dirty="0">
                <a:solidFill>
                  <a:srgbClr val="000000"/>
                </a:solidFill>
                <a:ea typeface="DejaVu Sans"/>
              </a:rPr>
              <a:t>.</a:t>
            </a:r>
            <a:endParaRPr lang="de-DE" sz="3200" dirty="0"/>
          </a:p>
          <a:p>
            <a:pPr marL="343080" indent="-340920">
              <a:spcBef>
                <a:spcPts val="400"/>
              </a:spcBef>
              <a:spcAft>
                <a:spcPts val="1001"/>
              </a:spcAft>
              <a:buClr>
                <a:srgbClr val="000000"/>
              </a:buClr>
              <a:defRPr/>
            </a:pPr>
            <a:r>
              <a:rPr lang="de-DE" spc="-1" dirty="0">
                <a:solidFill>
                  <a:srgbClr val="000000"/>
                </a:solidFill>
                <a:ea typeface="DejaVu Sans"/>
              </a:rPr>
              <a:t>… publish </a:t>
            </a:r>
            <a:r>
              <a:rPr lang="de-DE" spc="-1" dirty="0" err="1">
                <a:solidFill>
                  <a:srgbClr val="000000"/>
                </a:solidFill>
                <a:ea typeface="DejaVu Sans"/>
              </a:rPr>
              <a:t>data</a:t>
            </a:r>
            <a:endParaRPr lang="de-DE" spc="-1" dirty="0">
              <a:solidFill>
                <a:srgbClr val="000000"/>
              </a:solidFill>
              <a:ea typeface="DejaVu Sans"/>
            </a:endParaRPr>
          </a:p>
          <a:p>
            <a:pPr marL="2160" indent="0">
              <a:spcBef>
                <a:spcPts val="400"/>
              </a:spcBef>
              <a:spcAft>
                <a:spcPts val="1001"/>
              </a:spcAft>
              <a:buClr>
                <a:srgbClr val="000000"/>
              </a:buClr>
              <a:buNone/>
              <a:defRPr/>
            </a:pPr>
            <a:endParaRPr lang="de-DE" spc="-1" dirty="0"/>
          </a:p>
          <a:p>
            <a:pPr>
              <a:lnSpc>
                <a:spcPct val="100000"/>
              </a:lnSpc>
              <a:spcBef>
                <a:spcPts val="400"/>
              </a:spcBef>
              <a:defRPr/>
            </a:pPr>
            <a:r>
              <a:rPr lang="de-DE" sz="3200" i="1" spc="-1" dirty="0">
                <a:solidFill>
                  <a:srgbClr val="000000"/>
                </a:solidFill>
                <a:ea typeface="DejaVu Sans"/>
              </a:rPr>
              <a:t>Research </a:t>
            </a:r>
            <a:r>
              <a:rPr lang="de-DE" sz="3200" i="1" spc="-1" dirty="0" err="1">
                <a:solidFill>
                  <a:srgbClr val="000000"/>
                </a:solidFill>
                <a:ea typeface="DejaVu Sans"/>
              </a:rPr>
              <a:t>data</a:t>
            </a:r>
            <a:r>
              <a:rPr lang="de-DE" sz="3200" i="1" spc="-1" dirty="0">
                <a:solidFill>
                  <a:srgbClr val="000000"/>
                </a:solidFill>
                <a:ea typeface="DejaVu Sans"/>
              </a:rPr>
              <a:t> </a:t>
            </a:r>
            <a:r>
              <a:rPr lang="de-DE" sz="3200" i="1" spc="-1" dirty="0" err="1">
                <a:solidFill>
                  <a:srgbClr val="000000"/>
                </a:solidFill>
                <a:ea typeface="DejaVu Sans"/>
              </a:rPr>
              <a:t>is</a:t>
            </a:r>
            <a:r>
              <a:rPr lang="de-DE" sz="3200" i="1" spc="-1" dirty="0">
                <a:solidFill>
                  <a:srgbClr val="000000"/>
                </a:solidFill>
                <a:ea typeface="DejaVu Sans"/>
              </a:rPr>
              <a:t> </a:t>
            </a:r>
            <a:r>
              <a:rPr lang="de-DE" sz="3200" i="1" spc="-1" dirty="0" err="1">
                <a:solidFill>
                  <a:srgbClr val="000000"/>
                </a:solidFill>
                <a:ea typeface="DejaVu Sans"/>
              </a:rPr>
              <a:t>often</a:t>
            </a:r>
            <a:r>
              <a:rPr lang="de-DE" sz="3200" i="1" spc="-1" dirty="0">
                <a:solidFill>
                  <a:srgbClr val="000000"/>
                </a:solidFill>
                <a:ea typeface="DejaVu Sans"/>
              </a:rPr>
              <a:t> </a:t>
            </a:r>
            <a:r>
              <a:rPr lang="de-DE" sz="3200" i="1" spc="-1" dirty="0" err="1">
                <a:solidFill>
                  <a:srgbClr val="000000"/>
                </a:solidFill>
                <a:ea typeface="DejaVu Sans"/>
              </a:rPr>
              <a:t>exchanged</a:t>
            </a:r>
            <a:r>
              <a:rPr lang="de-DE" sz="3200" i="1" spc="-1" dirty="0">
                <a:solidFill>
                  <a:srgbClr val="000000"/>
                </a:solidFill>
                <a:ea typeface="DejaVu Sans"/>
              </a:rPr>
              <a:t> in informal </a:t>
            </a:r>
            <a:r>
              <a:rPr lang="de-DE" sz="3200" i="1" spc="-1" dirty="0" err="1">
                <a:solidFill>
                  <a:srgbClr val="000000"/>
                </a:solidFill>
                <a:ea typeface="DejaVu Sans"/>
              </a:rPr>
              <a:t>ways</a:t>
            </a:r>
            <a:r>
              <a:rPr lang="de-DE" sz="3200" i="1" spc="-1" dirty="0">
                <a:solidFill>
                  <a:srgbClr val="000000"/>
                </a:solidFill>
                <a:ea typeface="DejaVu Sans"/>
              </a:rPr>
              <a:t> </a:t>
            </a:r>
            <a:r>
              <a:rPr lang="de-DE" sz="3200" i="1" spc="-1" dirty="0" err="1">
                <a:solidFill>
                  <a:srgbClr val="000000"/>
                </a:solidFill>
                <a:ea typeface="DejaVu Sans"/>
              </a:rPr>
              <a:t>with</a:t>
            </a:r>
            <a:r>
              <a:rPr lang="de-DE" sz="3200" i="1" spc="-1" dirty="0">
                <a:solidFill>
                  <a:srgbClr val="000000"/>
                </a:solidFill>
                <a:ea typeface="DejaVu Sans"/>
              </a:rPr>
              <a:t> </a:t>
            </a:r>
            <a:r>
              <a:rPr lang="de-DE" sz="3200" i="1" spc="-1" dirty="0" err="1">
                <a:solidFill>
                  <a:srgbClr val="000000"/>
                </a:solidFill>
                <a:ea typeface="DejaVu Sans"/>
              </a:rPr>
              <a:t>colleagues</a:t>
            </a:r>
            <a:r>
              <a:rPr lang="de-DE" sz="3200" i="1" spc="-1" dirty="0">
                <a:solidFill>
                  <a:srgbClr val="000000"/>
                </a:solidFill>
                <a:ea typeface="DejaVu Sans"/>
              </a:rPr>
              <a:t>. </a:t>
            </a:r>
            <a:endParaRPr lang="de-DE" sz="3200" dirty="0"/>
          </a:p>
          <a:p>
            <a:pPr>
              <a:lnSpc>
                <a:spcPct val="100000"/>
              </a:lnSpc>
              <a:spcBef>
                <a:spcPts val="400"/>
              </a:spcBef>
              <a:defRPr/>
            </a:pPr>
            <a:r>
              <a:rPr lang="de-DE" sz="3200" i="1" spc="-1" dirty="0" err="1">
                <a:solidFill>
                  <a:srgbClr val="000000"/>
                </a:solidFill>
                <a:ea typeface="DejaVu Sans"/>
              </a:rPr>
              <a:t>However</a:t>
            </a:r>
            <a:r>
              <a:rPr lang="de-DE" sz="3200" i="1" spc="-1" dirty="0">
                <a:solidFill>
                  <a:srgbClr val="000000"/>
                </a:solidFill>
                <a:ea typeface="DejaVu Sans"/>
              </a:rPr>
              <a:t>, </a:t>
            </a:r>
            <a:r>
              <a:rPr lang="de-DE" sz="3200" i="1" spc="-1" dirty="0" err="1">
                <a:solidFill>
                  <a:srgbClr val="000000"/>
                </a:solidFill>
                <a:ea typeface="DejaVu Sans"/>
              </a:rPr>
              <a:t>officially</a:t>
            </a:r>
            <a:r>
              <a:rPr lang="de-DE" sz="3200" i="1" spc="-1" dirty="0">
                <a:solidFill>
                  <a:srgbClr val="000000"/>
                </a:solidFill>
                <a:ea typeface="DejaVu Sans"/>
              </a:rPr>
              <a:t> </a:t>
            </a:r>
            <a:r>
              <a:rPr lang="de-DE" sz="3200" i="1" spc="-1" dirty="0" err="1">
                <a:solidFill>
                  <a:srgbClr val="000000"/>
                </a:solidFill>
                <a:ea typeface="DejaVu Sans"/>
              </a:rPr>
              <a:t>published</a:t>
            </a:r>
            <a:r>
              <a:rPr lang="de-DE" sz="3200" i="1" spc="-1" dirty="0">
                <a:solidFill>
                  <a:srgbClr val="000000"/>
                </a:solidFill>
                <a:ea typeface="DejaVu Sans"/>
              </a:rPr>
              <a:t> </a:t>
            </a:r>
            <a:r>
              <a:rPr lang="de-DE" sz="3200" i="1" spc="-1" dirty="0" err="1">
                <a:solidFill>
                  <a:srgbClr val="000000"/>
                </a:solidFill>
                <a:ea typeface="DejaVu Sans"/>
              </a:rPr>
              <a:t>data</a:t>
            </a:r>
            <a:r>
              <a:rPr lang="de-DE" sz="3200" i="1" spc="-1" dirty="0">
                <a:solidFill>
                  <a:srgbClr val="000000"/>
                </a:solidFill>
                <a:ea typeface="DejaVu Sans"/>
              </a:rPr>
              <a:t> </a:t>
            </a:r>
            <a:r>
              <a:rPr lang="de-DE" sz="3200" i="1" spc="-1" dirty="0" err="1">
                <a:solidFill>
                  <a:srgbClr val="000000"/>
                </a:solidFill>
                <a:ea typeface="DejaVu Sans"/>
              </a:rPr>
              <a:t>brings</a:t>
            </a:r>
            <a:r>
              <a:rPr lang="de-DE" sz="3200" i="1" spc="-1" dirty="0">
                <a:solidFill>
                  <a:srgbClr val="000000"/>
                </a:solidFill>
                <a:ea typeface="DejaVu Sans"/>
              </a:rPr>
              <a:t> </a:t>
            </a:r>
            <a:r>
              <a:rPr lang="de-DE" sz="3200" i="1" spc="-1" dirty="0" err="1">
                <a:solidFill>
                  <a:srgbClr val="000000"/>
                </a:solidFill>
                <a:ea typeface="DejaVu Sans"/>
              </a:rPr>
              <a:t>many</a:t>
            </a:r>
            <a:r>
              <a:rPr lang="de-DE" sz="3200" i="1" spc="-1" dirty="0">
                <a:solidFill>
                  <a:srgbClr val="000000"/>
                </a:solidFill>
                <a:ea typeface="DejaVu Sans"/>
              </a:rPr>
              <a:t> </a:t>
            </a:r>
            <a:r>
              <a:rPr lang="de-DE" sz="3200" i="1" spc="-1" dirty="0" err="1">
                <a:solidFill>
                  <a:srgbClr val="000000"/>
                </a:solidFill>
                <a:ea typeface="DejaVu Sans"/>
              </a:rPr>
              <a:t>benefits</a:t>
            </a:r>
            <a:r>
              <a:rPr lang="de-DE" sz="3200" i="1" spc="-1" dirty="0">
                <a:solidFill>
                  <a:srgbClr val="000000"/>
                </a:solidFill>
                <a:ea typeface="DejaVu Sans"/>
              </a:rPr>
              <a:t> </a:t>
            </a:r>
            <a:r>
              <a:rPr lang="de-DE" sz="3200" i="1" spc="-1" dirty="0" err="1">
                <a:solidFill>
                  <a:srgbClr val="000000"/>
                </a:solidFill>
                <a:ea typeface="DejaVu Sans"/>
              </a:rPr>
              <a:t>to</a:t>
            </a:r>
            <a:r>
              <a:rPr lang="de-DE" sz="3200" i="1" spc="-1" dirty="0">
                <a:solidFill>
                  <a:srgbClr val="000000"/>
                </a:solidFill>
                <a:ea typeface="DejaVu Sans"/>
              </a:rPr>
              <a:t> </a:t>
            </a:r>
            <a:r>
              <a:rPr lang="de-DE" sz="3200" i="1" spc="-1" dirty="0" err="1">
                <a:solidFill>
                  <a:srgbClr val="000000"/>
                </a:solidFill>
                <a:ea typeface="DejaVu Sans"/>
              </a:rPr>
              <a:t>both</a:t>
            </a:r>
            <a:r>
              <a:rPr lang="de-DE" sz="3200" i="1" spc="-1" dirty="0">
                <a:solidFill>
                  <a:srgbClr val="000000"/>
                </a:solidFill>
                <a:ea typeface="DejaVu Sans"/>
              </a:rPr>
              <a:t> </a:t>
            </a:r>
            <a:r>
              <a:rPr lang="de-DE" sz="3200" i="1" spc="-1" dirty="0" err="1">
                <a:solidFill>
                  <a:srgbClr val="000000"/>
                </a:solidFill>
                <a:ea typeface="DejaVu Sans"/>
              </a:rPr>
              <a:t>data</a:t>
            </a:r>
            <a:r>
              <a:rPr lang="de-DE" sz="3200" i="1" spc="-1" dirty="0">
                <a:solidFill>
                  <a:srgbClr val="000000"/>
                </a:solidFill>
                <a:ea typeface="DejaVu Sans"/>
              </a:rPr>
              <a:t> </a:t>
            </a:r>
            <a:r>
              <a:rPr lang="de-DE" sz="3200" i="1" spc="-1" dirty="0" err="1">
                <a:solidFill>
                  <a:srgbClr val="000000"/>
                </a:solidFill>
                <a:ea typeface="DejaVu Sans"/>
              </a:rPr>
              <a:t>sharer</a:t>
            </a:r>
            <a:r>
              <a:rPr lang="de-DE" sz="3200" i="1" spc="-1" dirty="0">
                <a:solidFill>
                  <a:srgbClr val="000000"/>
                </a:solidFill>
                <a:ea typeface="DejaVu Sans"/>
              </a:rPr>
              <a:t> and </a:t>
            </a:r>
            <a:r>
              <a:rPr lang="de-DE" sz="3200" i="1" spc="-1" dirty="0" err="1">
                <a:solidFill>
                  <a:srgbClr val="000000"/>
                </a:solidFill>
                <a:ea typeface="DejaVu Sans"/>
              </a:rPr>
              <a:t>data</a:t>
            </a:r>
            <a:r>
              <a:rPr lang="de-DE" sz="3200" i="1" spc="-1" dirty="0">
                <a:solidFill>
                  <a:srgbClr val="000000"/>
                </a:solidFill>
                <a:ea typeface="DejaVu Sans"/>
              </a:rPr>
              <a:t> </a:t>
            </a:r>
            <a:r>
              <a:rPr lang="de-DE" sz="3200" i="1" spc="-1" dirty="0" err="1">
                <a:solidFill>
                  <a:srgbClr val="000000"/>
                </a:solidFill>
                <a:ea typeface="DejaVu Sans"/>
              </a:rPr>
              <a:t>re</a:t>
            </a:r>
            <a:r>
              <a:rPr lang="de-DE" sz="3200" i="1" spc="-1" dirty="0">
                <a:solidFill>
                  <a:srgbClr val="000000"/>
                </a:solidFill>
                <a:ea typeface="DejaVu Sans"/>
              </a:rPr>
              <a:t>-user.</a:t>
            </a:r>
            <a:endParaRPr lang="de-DE" sz="3200" spc="-1" dirty="0"/>
          </a:p>
          <a:p>
            <a:pPr marL="0" indent="0">
              <a:lnSpc>
                <a:spcPct val="100000"/>
              </a:lnSpc>
              <a:spcBef>
                <a:spcPts val="400"/>
              </a:spcBef>
              <a:buNone/>
              <a:defRPr/>
            </a:pPr>
            <a:endParaRPr lang="de-DE" sz="3200" spc="-1" dirty="0"/>
          </a:p>
          <a:p>
            <a:endParaRPr lang="en-GB" dirty="0"/>
          </a:p>
        </p:txBody>
      </p:sp>
      <p:sp>
        <p:nvSpPr>
          <p:cNvPr id="3" name="Title 2">
            <a:extLst>
              <a:ext uri="{FF2B5EF4-FFF2-40B4-BE49-F238E27FC236}">
                <a16:creationId xmlns:a16="http://schemas.microsoft.com/office/drawing/2014/main" id="{886AB56F-11CB-603E-E95E-27C65B762210}"/>
              </a:ext>
            </a:extLst>
          </p:cNvPr>
          <p:cNvSpPr>
            <a:spLocks noGrp="1"/>
          </p:cNvSpPr>
          <p:nvPr>
            <p:ph type="title"/>
          </p:nvPr>
        </p:nvSpPr>
        <p:spPr/>
        <p:txBody>
          <a:bodyPr/>
          <a:lstStyle/>
          <a:p>
            <a:r>
              <a:rPr lang="en-GB" dirty="0"/>
              <a:t>Using Repositories</a:t>
            </a:r>
          </a:p>
        </p:txBody>
      </p:sp>
    </p:spTree>
    <p:extLst>
      <p:ext uri="{BB962C8B-B14F-4D97-AF65-F5344CB8AC3E}">
        <p14:creationId xmlns:p14="http://schemas.microsoft.com/office/powerpoint/2010/main" val="1949819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91E0B6-0C84-A152-0A58-917ABE3DFD32}"/>
              </a:ext>
            </a:extLst>
          </p:cNvPr>
          <p:cNvSpPr>
            <a:spLocks noGrp="1"/>
          </p:cNvSpPr>
          <p:nvPr>
            <p:ph type="title"/>
          </p:nvPr>
        </p:nvSpPr>
        <p:spPr/>
        <p:txBody>
          <a:bodyPr/>
          <a:lstStyle/>
          <a:p>
            <a:r>
              <a:rPr lang="en-GB" dirty="0"/>
              <a:t>Examples of Repositories</a:t>
            </a:r>
          </a:p>
        </p:txBody>
      </p:sp>
      <p:grpSp>
        <p:nvGrpSpPr>
          <p:cNvPr id="4" name="Group 1">
            <a:extLst>
              <a:ext uri="{FF2B5EF4-FFF2-40B4-BE49-F238E27FC236}">
                <a16:creationId xmlns:a16="http://schemas.microsoft.com/office/drawing/2014/main" id="{3F3D730F-3FB8-94A1-CC69-2D829D0C0443}"/>
              </a:ext>
            </a:extLst>
          </p:cNvPr>
          <p:cNvGrpSpPr/>
          <p:nvPr/>
        </p:nvGrpSpPr>
        <p:grpSpPr bwMode="auto">
          <a:xfrm>
            <a:off x="7535640" y="2069640"/>
            <a:ext cx="1591560" cy="1536120"/>
            <a:chOff x="6011640" y="2069640"/>
            <a:chExt cx="1591560" cy="1536120"/>
          </a:xfrm>
        </p:grpSpPr>
        <p:sp>
          <p:nvSpPr>
            <p:cNvPr id="5" name="CustomShape 2">
              <a:extLst>
                <a:ext uri="{FF2B5EF4-FFF2-40B4-BE49-F238E27FC236}">
                  <a16:creationId xmlns:a16="http://schemas.microsoft.com/office/drawing/2014/main" id="{35E2B6E9-179E-97C9-6ADC-52C555D8F522}"/>
                </a:ext>
              </a:extLst>
            </p:cNvPr>
            <p:cNvSpPr/>
            <p:nvPr/>
          </p:nvSpPr>
          <p:spPr bwMode="auto">
            <a:xfrm>
              <a:off x="6011640" y="2069640"/>
              <a:ext cx="1493640" cy="33192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600" kern="0" spc="-1">
                  <a:solidFill>
                    <a:srgbClr val="000000"/>
                  </a:solidFill>
                  <a:latin typeface="Calibri"/>
                  <a:ea typeface="DejaVu Sans"/>
                  <a:cs typeface="Arial"/>
                </a:rPr>
                <a:t>institutional</a:t>
              </a:r>
              <a:endParaRPr lang="en-US" sz="1600" kern="0" spc="-1">
                <a:solidFill>
                  <a:prstClr val="black"/>
                </a:solidFill>
                <a:latin typeface="Arial"/>
                <a:cs typeface="Arial"/>
              </a:endParaRPr>
            </a:p>
          </p:txBody>
        </p:sp>
        <p:pic>
          <p:nvPicPr>
            <p:cNvPr id="6" name="Picture 5">
              <a:extLst>
                <a:ext uri="{FF2B5EF4-FFF2-40B4-BE49-F238E27FC236}">
                  <a16:creationId xmlns:a16="http://schemas.microsoft.com/office/drawing/2014/main" id="{E236F8C5-5F36-9F99-4667-6AACDDAB0F81}"/>
                </a:ext>
              </a:extLst>
            </p:cNvPr>
            <p:cNvPicPr/>
            <p:nvPr/>
          </p:nvPicPr>
          <p:blipFill>
            <a:blip r:embed="rId2"/>
            <a:stretch/>
          </p:blipFill>
          <p:spPr bwMode="auto">
            <a:xfrm>
              <a:off x="6022800" y="2474280"/>
              <a:ext cx="1580400" cy="1131480"/>
            </a:xfrm>
            <a:prstGeom prst="rect">
              <a:avLst/>
            </a:prstGeom>
            <a:ln>
              <a:noFill/>
            </a:ln>
          </p:spPr>
        </p:pic>
      </p:grpSp>
      <p:grpSp>
        <p:nvGrpSpPr>
          <p:cNvPr id="7" name="Group 3">
            <a:extLst>
              <a:ext uri="{FF2B5EF4-FFF2-40B4-BE49-F238E27FC236}">
                <a16:creationId xmlns:a16="http://schemas.microsoft.com/office/drawing/2014/main" id="{2596FA69-E8F1-EC2C-E7B7-C7E7ECB81870}"/>
              </a:ext>
            </a:extLst>
          </p:cNvPr>
          <p:cNvGrpSpPr/>
          <p:nvPr/>
        </p:nvGrpSpPr>
        <p:grpSpPr bwMode="auto">
          <a:xfrm>
            <a:off x="4654920" y="3428280"/>
            <a:ext cx="1912680" cy="1515240"/>
            <a:chOff x="3130920" y="3428280"/>
            <a:chExt cx="1912680" cy="1515240"/>
          </a:xfrm>
        </p:grpSpPr>
        <p:sp>
          <p:nvSpPr>
            <p:cNvPr id="8" name="CustomShape 4">
              <a:extLst>
                <a:ext uri="{FF2B5EF4-FFF2-40B4-BE49-F238E27FC236}">
                  <a16:creationId xmlns:a16="http://schemas.microsoft.com/office/drawing/2014/main" id="{53FB05EE-1D8D-0469-229C-9002EFEE8883}"/>
                </a:ext>
              </a:extLst>
            </p:cNvPr>
            <p:cNvSpPr/>
            <p:nvPr/>
          </p:nvSpPr>
          <p:spPr bwMode="auto">
            <a:xfrm>
              <a:off x="3130920" y="3428280"/>
              <a:ext cx="1912680" cy="57492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600" kern="0" spc="-1">
                  <a:solidFill>
                    <a:srgbClr val="000000"/>
                  </a:solidFill>
                  <a:latin typeface="Calibri"/>
                  <a:ea typeface="DejaVu Sans"/>
                  <a:cs typeface="Arial"/>
                </a:rPr>
                <a:t>generic (interdisciplinary)</a:t>
              </a:r>
              <a:endParaRPr lang="en-US" sz="1600" kern="0" spc="-1">
                <a:solidFill>
                  <a:prstClr val="black"/>
                </a:solidFill>
                <a:latin typeface="Arial"/>
                <a:cs typeface="Arial"/>
              </a:endParaRPr>
            </a:p>
          </p:txBody>
        </p:sp>
        <p:pic>
          <p:nvPicPr>
            <p:cNvPr id="9" name="Picture 6">
              <a:extLst>
                <a:ext uri="{FF2B5EF4-FFF2-40B4-BE49-F238E27FC236}">
                  <a16:creationId xmlns:a16="http://schemas.microsoft.com/office/drawing/2014/main" id="{E2C52C90-7D0B-2233-7D20-06873F968D6E}"/>
                </a:ext>
              </a:extLst>
            </p:cNvPr>
            <p:cNvPicPr/>
            <p:nvPr/>
          </p:nvPicPr>
          <p:blipFill>
            <a:blip r:embed="rId3"/>
            <a:stretch/>
          </p:blipFill>
          <p:spPr bwMode="auto">
            <a:xfrm>
              <a:off x="3288960" y="4047480"/>
              <a:ext cx="1603080" cy="896040"/>
            </a:xfrm>
            <a:prstGeom prst="rect">
              <a:avLst/>
            </a:prstGeom>
            <a:ln>
              <a:noFill/>
            </a:ln>
          </p:spPr>
        </p:pic>
      </p:grpSp>
      <p:grpSp>
        <p:nvGrpSpPr>
          <p:cNvPr id="10" name="Group 5">
            <a:extLst>
              <a:ext uri="{FF2B5EF4-FFF2-40B4-BE49-F238E27FC236}">
                <a16:creationId xmlns:a16="http://schemas.microsoft.com/office/drawing/2014/main" id="{8FA29A22-C40C-5B53-8DB8-004B7370A760}"/>
              </a:ext>
            </a:extLst>
          </p:cNvPr>
          <p:cNvGrpSpPr/>
          <p:nvPr/>
        </p:nvGrpSpPr>
        <p:grpSpPr bwMode="auto">
          <a:xfrm>
            <a:off x="7030920" y="4508280"/>
            <a:ext cx="3202560" cy="1437840"/>
            <a:chOff x="5506920" y="4508280"/>
            <a:chExt cx="3202560" cy="1437840"/>
          </a:xfrm>
        </p:grpSpPr>
        <p:sp>
          <p:nvSpPr>
            <p:cNvPr id="11" name="CustomShape 6">
              <a:extLst>
                <a:ext uri="{FF2B5EF4-FFF2-40B4-BE49-F238E27FC236}">
                  <a16:creationId xmlns:a16="http://schemas.microsoft.com/office/drawing/2014/main" id="{59F28A34-C77E-B014-45C7-8777F85BC4EF}"/>
                </a:ext>
              </a:extLst>
            </p:cNvPr>
            <p:cNvSpPr/>
            <p:nvPr/>
          </p:nvSpPr>
          <p:spPr bwMode="auto">
            <a:xfrm>
              <a:off x="6311520" y="4508280"/>
              <a:ext cx="1913040" cy="33192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600" kern="0" spc="-1">
                  <a:solidFill>
                    <a:srgbClr val="000000"/>
                  </a:solidFill>
                  <a:latin typeface="Calibri"/>
                  <a:ea typeface="DejaVu Sans"/>
                  <a:cs typeface="Arial"/>
                </a:rPr>
                <a:t>media-specific</a:t>
              </a:r>
              <a:endParaRPr lang="en-US" sz="1600" kern="0" spc="-1">
                <a:solidFill>
                  <a:prstClr val="black"/>
                </a:solidFill>
                <a:latin typeface="Arial"/>
                <a:cs typeface="Arial"/>
              </a:endParaRPr>
            </a:p>
          </p:txBody>
        </p:sp>
        <p:pic>
          <p:nvPicPr>
            <p:cNvPr id="12" name="Picture 7">
              <a:extLst>
                <a:ext uri="{FF2B5EF4-FFF2-40B4-BE49-F238E27FC236}">
                  <a16:creationId xmlns:a16="http://schemas.microsoft.com/office/drawing/2014/main" id="{2DE45473-CB35-0B2C-5EDB-130EAB2A1C5B}"/>
                </a:ext>
              </a:extLst>
            </p:cNvPr>
            <p:cNvPicPr/>
            <p:nvPr/>
          </p:nvPicPr>
          <p:blipFill>
            <a:blip r:embed="rId4"/>
            <a:stretch/>
          </p:blipFill>
          <p:spPr bwMode="auto">
            <a:xfrm>
              <a:off x="7751160" y="4988520"/>
              <a:ext cx="958320" cy="957600"/>
            </a:xfrm>
            <a:prstGeom prst="rect">
              <a:avLst/>
            </a:prstGeom>
            <a:ln>
              <a:noFill/>
            </a:ln>
          </p:spPr>
        </p:pic>
        <p:pic>
          <p:nvPicPr>
            <p:cNvPr id="13" name="Picture 8">
              <a:extLst>
                <a:ext uri="{FF2B5EF4-FFF2-40B4-BE49-F238E27FC236}">
                  <a16:creationId xmlns:a16="http://schemas.microsoft.com/office/drawing/2014/main" id="{C8F05879-3ACF-6210-3823-B917A9056004}"/>
                </a:ext>
              </a:extLst>
            </p:cNvPr>
            <p:cNvPicPr/>
            <p:nvPr/>
          </p:nvPicPr>
          <p:blipFill>
            <a:blip r:embed="rId5"/>
            <a:stretch/>
          </p:blipFill>
          <p:spPr bwMode="auto">
            <a:xfrm>
              <a:off x="5506920" y="5160600"/>
              <a:ext cx="2064600" cy="605520"/>
            </a:xfrm>
            <a:prstGeom prst="rect">
              <a:avLst/>
            </a:prstGeom>
            <a:ln>
              <a:noFill/>
            </a:ln>
          </p:spPr>
        </p:pic>
      </p:grpSp>
      <p:grpSp>
        <p:nvGrpSpPr>
          <p:cNvPr id="14" name="Group 7">
            <a:extLst>
              <a:ext uri="{FF2B5EF4-FFF2-40B4-BE49-F238E27FC236}">
                <a16:creationId xmlns:a16="http://schemas.microsoft.com/office/drawing/2014/main" id="{99B82B43-55D9-74CE-AE76-8CBC2F0159E8}"/>
              </a:ext>
            </a:extLst>
          </p:cNvPr>
          <p:cNvGrpSpPr/>
          <p:nvPr/>
        </p:nvGrpSpPr>
        <p:grpSpPr bwMode="auto">
          <a:xfrm>
            <a:off x="2314920" y="4605120"/>
            <a:ext cx="1912680" cy="980280"/>
            <a:chOff x="790920" y="4605120"/>
            <a:chExt cx="1912680" cy="980280"/>
          </a:xfrm>
        </p:grpSpPr>
        <p:sp>
          <p:nvSpPr>
            <p:cNvPr id="15" name="CustomShape 8">
              <a:extLst>
                <a:ext uri="{FF2B5EF4-FFF2-40B4-BE49-F238E27FC236}">
                  <a16:creationId xmlns:a16="http://schemas.microsoft.com/office/drawing/2014/main" id="{DD90E813-3F1C-C8B6-F6CC-043429632E36}"/>
                </a:ext>
              </a:extLst>
            </p:cNvPr>
            <p:cNvSpPr/>
            <p:nvPr/>
          </p:nvSpPr>
          <p:spPr bwMode="auto">
            <a:xfrm>
              <a:off x="790920" y="4605120"/>
              <a:ext cx="1912680" cy="33192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600" kern="0" spc="-1">
                  <a:solidFill>
                    <a:srgbClr val="000000"/>
                  </a:solidFill>
                  <a:latin typeface="Calibri"/>
                  <a:ea typeface="DejaVu Sans"/>
                  <a:cs typeface="Arial"/>
                </a:rPr>
                <a:t>data journals</a:t>
              </a:r>
              <a:endParaRPr lang="en-US" sz="1600" kern="0" spc="-1">
                <a:solidFill>
                  <a:prstClr val="black"/>
                </a:solidFill>
                <a:latin typeface="Arial"/>
                <a:cs typeface="Arial"/>
              </a:endParaRPr>
            </a:p>
          </p:txBody>
        </p:sp>
        <p:grpSp>
          <p:nvGrpSpPr>
            <p:cNvPr id="16" name="Group 9">
              <a:extLst>
                <a:ext uri="{FF2B5EF4-FFF2-40B4-BE49-F238E27FC236}">
                  <a16:creationId xmlns:a16="http://schemas.microsoft.com/office/drawing/2014/main" id="{787F580A-299E-B18F-F4CC-743CACFE1ED9}"/>
                </a:ext>
              </a:extLst>
            </p:cNvPr>
            <p:cNvGrpSpPr/>
            <p:nvPr/>
          </p:nvGrpSpPr>
          <p:grpSpPr bwMode="auto">
            <a:xfrm>
              <a:off x="868320" y="5021280"/>
              <a:ext cx="1774440" cy="564120"/>
              <a:chOff x="868320" y="5021280"/>
              <a:chExt cx="1774440" cy="564120"/>
            </a:xfrm>
          </p:grpSpPr>
          <p:pic>
            <p:nvPicPr>
              <p:cNvPr id="17" name="Picture 9">
                <a:extLst>
                  <a:ext uri="{FF2B5EF4-FFF2-40B4-BE49-F238E27FC236}">
                    <a16:creationId xmlns:a16="http://schemas.microsoft.com/office/drawing/2014/main" id="{DA3AB789-0517-8081-63D9-718D3E9DD05D}"/>
                  </a:ext>
                </a:extLst>
              </p:cNvPr>
              <p:cNvPicPr/>
              <p:nvPr/>
            </p:nvPicPr>
            <p:blipFill>
              <a:blip r:embed="rId6"/>
              <a:stretch/>
            </p:blipFill>
            <p:spPr bwMode="auto">
              <a:xfrm>
                <a:off x="868320" y="5350320"/>
                <a:ext cx="1774440" cy="235080"/>
              </a:xfrm>
              <a:prstGeom prst="rect">
                <a:avLst/>
              </a:prstGeom>
              <a:ln>
                <a:noFill/>
              </a:ln>
            </p:spPr>
          </p:pic>
          <p:pic>
            <p:nvPicPr>
              <p:cNvPr id="18" name="Picture 10">
                <a:extLst>
                  <a:ext uri="{FF2B5EF4-FFF2-40B4-BE49-F238E27FC236}">
                    <a16:creationId xmlns:a16="http://schemas.microsoft.com/office/drawing/2014/main" id="{30F95A20-52A8-B126-56E7-C14CB6E6D68D}"/>
                  </a:ext>
                </a:extLst>
              </p:cNvPr>
              <p:cNvPicPr/>
              <p:nvPr/>
            </p:nvPicPr>
            <p:blipFill>
              <a:blip r:embed="rId7"/>
              <a:stretch/>
            </p:blipFill>
            <p:spPr bwMode="auto">
              <a:xfrm>
                <a:off x="868320" y="5021280"/>
                <a:ext cx="1774440" cy="327240"/>
              </a:xfrm>
              <a:prstGeom prst="rect">
                <a:avLst/>
              </a:prstGeom>
              <a:ln>
                <a:noFill/>
              </a:ln>
            </p:spPr>
          </p:pic>
        </p:grpSp>
      </p:grpSp>
      <p:grpSp>
        <p:nvGrpSpPr>
          <p:cNvPr id="19" name="Group 10">
            <a:extLst>
              <a:ext uri="{FF2B5EF4-FFF2-40B4-BE49-F238E27FC236}">
                <a16:creationId xmlns:a16="http://schemas.microsoft.com/office/drawing/2014/main" id="{8C38AD91-E6AE-0044-2BC6-DEBF59637F7B}"/>
              </a:ext>
            </a:extLst>
          </p:cNvPr>
          <p:cNvGrpSpPr/>
          <p:nvPr/>
        </p:nvGrpSpPr>
        <p:grpSpPr bwMode="auto">
          <a:xfrm>
            <a:off x="2395920" y="2009520"/>
            <a:ext cx="2415240" cy="1082160"/>
            <a:chOff x="871920" y="2009520"/>
            <a:chExt cx="2415240" cy="1082160"/>
          </a:xfrm>
        </p:grpSpPr>
        <p:pic>
          <p:nvPicPr>
            <p:cNvPr id="20" name="Picture 2">
              <a:extLst>
                <a:ext uri="{FF2B5EF4-FFF2-40B4-BE49-F238E27FC236}">
                  <a16:creationId xmlns:a16="http://schemas.microsoft.com/office/drawing/2014/main" id="{C58BC432-DE78-42E6-0C3D-66F74E114815}"/>
                </a:ext>
              </a:extLst>
            </p:cNvPr>
            <p:cNvPicPr/>
            <p:nvPr/>
          </p:nvPicPr>
          <p:blipFill>
            <a:blip r:embed="rId8"/>
            <a:stretch/>
          </p:blipFill>
          <p:spPr bwMode="auto">
            <a:xfrm>
              <a:off x="871920" y="2572560"/>
              <a:ext cx="915480" cy="493200"/>
            </a:xfrm>
            <a:prstGeom prst="rect">
              <a:avLst/>
            </a:prstGeom>
            <a:ln>
              <a:noFill/>
            </a:ln>
          </p:spPr>
        </p:pic>
        <p:sp>
          <p:nvSpPr>
            <p:cNvPr id="21" name="CustomShape 11">
              <a:extLst>
                <a:ext uri="{FF2B5EF4-FFF2-40B4-BE49-F238E27FC236}">
                  <a16:creationId xmlns:a16="http://schemas.microsoft.com/office/drawing/2014/main" id="{E4B3038F-B955-03C9-6BAA-8832EFFDD9E4}"/>
                </a:ext>
              </a:extLst>
            </p:cNvPr>
            <p:cNvSpPr/>
            <p:nvPr/>
          </p:nvSpPr>
          <p:spPr bwMode="auto">
            <a:xfrm>
              <a:off x="1090440" y="2009520"/>
              <a:ext cx="1912680" cy="33192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600" kern="0" spc="-1">
                  <a:solidFill>
                    <a:srgbClr val="000000"/>
                  </a:solidFill>
                  <a:latin typeface="Calibri"/>
                  <a:ea typeface="DejaVu Sans"/>
                  <a:cs typeface="Arial"/>
                </a:rPr>
                <a:t>discipline-specific</a:t>
              </a:r>
              <a:endParaRPr lang="en-US" sz="1600" kern="0" spc="-1">
                <a:solidFill>
                  <a:prstClr val="black"/>
                </a:solidFill>
                <a:latin typeface="Arial"/>
                <a:cs typeface="Arial"/>
              </a:endParaRPr>
            </a:p>
          </p:txBody>
        </p:sp>
        <p:pic>
          <p:nvPicPr>
            <p:cNvPr id="22" name="Picture 2">
              <a:extLst>
                <a:ext uri="{FF2B5EF4-FFF2-40B4-BE49-F238E27FC236}">
                  <a16:creationId xmlns:a16="http://schemas.microsoft.com/office/drawing/2014/main" id="{72718208-61A7-34D6-CA01-6804C272FE79}"/>
                </a:ext>
              </a:extLst>
            </p:cNvPr>
            <p:cNvPicPr/>
            <p:nvPr/>
          </p:nvPicPr>
          <p:blipFill>
            <a:blip r:embed="rId9"/>
            <a:stretch/>
          </p:blipFill>
          <p:spPr bwMode="auto">
            <a:xfrm>
              <a:off x="2165400" y="2408400"/>
              <a:ext cx="1121760" cy="683280"/>
            </a:xfrm>
            <a:prstGeom prst="rect">
              <a:avLst/>
            </a:prstGeom>
            <a:ln>
              <a:noFill/>
            </a:ln>
          </p:spPr>
        </p:pic>
      </p:grpSp>
    </p:spTree>
    <p:extLst>
      <p:ext uri="{BB962C8B-B14F-4D97-AF65-F5344CB8AC3E}">
        <p14:creationId xmlns:p14="http://schemas.microsoft.com/office/powerpoint/2010/main" val="4134913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7A84D-4840-10B0-97E2-B61D12CAB28A}"/>
              </a:ext>
            </a:extLst>
          </p:cNvPr>
          <p:cNvSpPr>
            <a:spLocks noGrp="1"/>
          </p:cNvSpPr>
          <p:nvPr>
            <p:ph idx="1"/>
          </p:nvPr>
        </p:nvSpPr>
        <p:spPr/>
        <p:txBody>
          <a:bodyPr>
            <a:normAutofit fontScale="85000" lnSpcReduction="20000"/>
          </a:bodyPr>
          <a:lstStyle/>
          <a:p>
            <a:pPr marL="285750" indent="-285750">
              <a:lnSpc>
                <a:spcPct val="110000"/>
              </a:lnSpc>
              <a:buFont typeface="Arial"/>
              <a:buChar char="•"/>
              <a:defRPr/>
            </a:pPr>
            <a:r>
              <a:rPr lang="de-DE" kern="0" dirty="0" err="1">
                <a:solidFill>
                  <a:prstClr val="black"/>
                </a:solidFill>
                <a:latin typeface="Calibri"/>
                <a:cs typeface="Arial"/>
              </a:rPr>
              <a:t>for</a:t>
            </a:r>
            <a:r>
              <a:rPr lang="de-DE" kern="0" dirty="0">
                <a:solidFill>
                  <a:prstClr val="black"/>
                </a:solidFill>
                <a:latin typeface="Calibri"/>
                <a:cs typeface="Arial"/>
              </a:rPr>
              <a:t> </a:t>
            </a:r>
            <a:r>
              <a:rPr lang="de-DE" kern="0" dirty="0" err="1">
                <a:solidFill>
                  <a:prstClr val="black"/>
                </a:solidFill>
                <a:latin typeface="Calibri"/>
                <a:cs typeface="Arial"/>
              </a:rPr>
              <a:t>one</a:t>
            </a:r>
            <a:r>
              <a:rPr lang="de-DE" kern="0" dirty="0">
                <a:solidFill>
                  <a:prstClr val="black"/>
                </a:solidFill>
                <a:latin typeface="Calibri"/>
                <a:cs typeface="Arial"/>
              </a:rPr>
              <a:t> </a:t>
            </a:r>
            <a:r>
              <a:rPr lang="de-DE" kern="0" dirty="0" err="1">
                <a:solidFill>
                  <a:prstClr val="black"/>
                </a:solidFill>
                <a:latin typeface="Calibri"/>
                <a:cs typeface="Arial"/>
              </a:rPr>
              <a:t>scientific</a:t>
            </a:r>
            <a:r>
              <a:rPr lang="de-DE" kern="0" dirty="0">
                <a:solidFill>
                  <a:prstClr val="black"/>
                </a:solidFill>
                <a:latin typeface="Calibri"/>
                <a:cs typeface="Arial"/>
              </a:rPr>
              <a:t> </a:t>
            </a:r>
            <a:r>
              <a:rPr lang="de-DE" kern="0" dirty="0" err="1">
                <a:solidFill>
                  <a:prstClr val="black"/>
                </a:solidFill>
                <a:latin typeface="Calibri"/>
                <a:cs typeface="Arial"/>
              </a:rPr>
              <a:t>discipline</a:t>
            </a:r>
            <a:r>
              <a:rPr lang="de-DE" kern="0" dirty="0">
                <a:solidFill>
                  <a:prstClr val="black"/>
                </a:solidFill>
                <a:latin typeface="Calibri"/>
                <a:cs typeface="Arial"/>
              </a:rPr>
              <a:t> / </a:t>
            </a:r>
            <a:r>
              <a:rPr lang="de-DE" kern="0" dirty="0" err="1">
                <a:solidFill>
                  <a:prstClr val="black"/>
                </a:solidFill>
                <a:latin typeface="Calibri"/>
                <a:cs typeface="Arial"/>
              </a:rPr>
              <a:t>domain</a:t>
            </a:r>
            <a:endParaRPr lang="de-DE" kern="0" dirty="0">
              <a:solidFill>
                <a:prstClr val="black"/>
              </a:solidFill>
              <a:latin typeface="Calibri"/>
              <a:cs typeface="Arial"/>
            </a:endParaRPr>
          </a:p>
          <a:p>
            <a:pPr marL="285750" indent="-285750">
              <a:lnSpc>
                <a:spcPct val="110000"/>
              </a:lnSpc>
              <a:buFont typeface="Arial"/>
              <a:buChar char="•"/>
              <a:defRPr/>
            </a:pPr>
            <a:r>
              <a:rPr lang="de-DE" kern="0" dirty="0" err="1">
                <a:solidFill>
                  <a:prstClr val="black"/>
                </a:solidFill>
                <a:latin typeface="Calibri"/>
                <a:cs typeface="Arial"/>
              </a:rPr>
              <a:t>usually</a:t>
            </a:r>
            <a:r>
              <a:rPr lang="de-DE" kern="0" dirty="0">
                <a:solidFill>
                  <a:prstClr val="black"/>
                </a:solidFill>
                <a:latin typeface="Calibri"/>
                <a:cs typeface="Arial"/>
              </a:rPr>
              <a:t> </a:t>
            </a:r>
            <a:r>
              <a:rPr lang="de-DE" kern="0" dirty="0" err="1">
                <a:solidFill>
                  <a:prstClr val="black"/>
                </a:solidFill>
                <a:latin typeface="Calibri"/>
                <a:cs typeface="Arial"/>
              </a:rPr>
              <a:t>fixed</a:t>
            </a:r>
            <a:r>
              <a:rPr lang="de-DE" kern="0" dirty="0">
                <a:solidFill>
                  <a:prstClr val="black"/>
                </a:solidFill>
                <a:latin typeface="Calibri"/>
                <a:cs typeface="Arial"/>
              </a:rPr>
              <a:t> </a:t>
            </a:r>
            <a:r>
              <a:rPr lang="de-DE" kern="0" dirty="0" err="1">
                <a:solidFill>
                  <a:prstClr val="black"/>
                </a:solidFill>
                <a:latin typeface="Calibri"/>
                <a:cs typeface="Arial"/>
              </a:rPr>
              <a:t>metadata</a:t>
            </a:r>
            <a:r>
              <a:rPr lang="de-DE" kern="0" dirty="0">
                <a:solidFill>
                  <a:prstClr val="black"/>
                </a:solidFill>
                <a:latin typeface="Calibri"/>
                <a:cs typeface="Arial"/>
              </a:rPr>
              <a:t> </a:t>
            </a:r>
            <a:r>
              <a:rPr lang="de-DE" kern="0" dirty="0" err="1">
                <a:solidFill>
                  <a:prstClr val="black"/>
                </a:solidFill>
                <a:latin typeface="Calibri"/>
                <a:cs typeface="Arial"/>
              </a:rPr>
              <a:t>schema</a:t>
            </a:r>
            <a:endParaRPr lang="de-DE" kern="0" dirty="0">
              <a:solidFill>
                <a:prstClr val="black"/>
              </a:solidFill>
              <a:latin typeface="Calibri"/>
              <a:cs typeface="Arial"/>
            </a:endParaRPr>
          </a:p>
          <a:p>
            <a:pPr marL="285750" indent="-285750">
              <a:lnSpc>
                <a:spcPct val="110000"/>
              </a:lnSpc>
              <a:buFont typeface="Arial"/>
              <a:buChar char="•"/>
              <a:defRPr/>
            </a:pPr>
            <a:r>
              <a:rPr lang="de-DE" kern="0" dirty="0">
                <a:solidFill>
                  <a:prstClr val="black"/>
                </a:solidFill>
                <a:latin typeface="Calibri"/>
                <a:cs typeface="Arial"/>
              </a:rPr>
              <a:t>a </a:t>
            </a:r>
            <a:r>
              <a:rPr lang="de-DE" kern="0" dirty="0" err="1">
                <a:solidFill>
                  <a:prstClr val="black"/>
                </a:solidFill>
                <a:latin typeface="Calibri"/>
                <a:cs typeface="Arial"/>
              </a:rPr>
              <a:t>central</a:t>
            </a:r>
            <a:r>
              <a:rPr lang="de-DE" kern="0" dirty="0">
                <a:solidFill>
                  <a:prstClr val="black"/>
                </a:solidFill>
                <a:latin typeface="Calibri"/>
                <a:cs typeface="Arial"/>
              </a:rPr>
              <a:t> </a:t>
            </a:r>
            <a:r>
              <a:rPr lang="de-DE" kern="0" dirty="0" err="1">
                <a:solidFill>
                  <a:prstClr val="black"/>
                </a:solidFill>
                <a:latin typeface="Calibri"/>
                <a:cs typeface="Arial"/>
              </a:rPr>
              <a:t>place</a:t>
            </a:r>
            <a:r>
              <a:rPr lang="de-DE" kern="0" dirty="0">
                <a:solidFill>
                  <a:prstClr val="black"/>
                </a:solidFill>
                <a:latin typeface="Calibri"/>
                <a:cs typeface="Arial"/>
              </a:rPr>
              <a:t> </a:t>
            </a:r>
            <a:r>
              <a:rPr lang="de-DE" kern="0" dirty="0" err="1">
                <a:solidFill>
                  <a:prstClr val="black"/>
                </a:solidFill>
                <a:latin typeface="Calibri"/>
                <a:cs typeface="Arial"/>
              </a:rPr>
              <a:t>to</a:t>
            </a:r>
            <a:r>
              <a:rPr lang="de-DE" kern="0" dirty="0">
                <a:solidFill>
                  <a:prstClr val="black"/>
                </a:solidFill>
                <a:latin typeface="Calibri"/>
                <a:cs typeface="Arial"/>
              </a:rPr>
              <a:t> </a:t>
            </a:r>
            <a:r>
              <a:rPr lang="de-DE" kern="0" dirty="0" err="1">
                <a:solidFill>
                  <a:prstClr val="black"/>
                </a:solidFill>
                <a:latin typeface="Calibri"/>
                <a:cs typeface="Arial"/>
              </a:rPr>
              <a:t>look</a:t>
            </a:r>
            <a:r>
              <a:rPr lang="de-DE" kern="0" dirty="0">
                <a:solidFill>
                  <a:prstClr val="black"/>
                </a:solidFill>
                <a:latin typeface="Calibri"/>
                <a:cs typeface="Arial"/>
              </a:rPr>
              <a:t> </a:t>
            </a:r>
            <a:r>
              <a:rPr lang="de-DE" kern="0" dirty="0" err="1">
                <a:solidFill>
                  <a:prstClr val="black"/>
                </a:solidFill>
                <a:latin typeface="Calibri"/>
                <a:cs typeface="Arial"/>
              </a:rPr>
              <a:t>for</a:t>
            </a:r>
            <a:r>
              <a:rPr lang="de-DE" kern="0" dirty="0">
                <a:solidFill>
                  <a:prstClr val="black"/>
                </a:solidFill>
                <a:latin typeface="Calibri"/>
                <a:cs typeface="Arial"/>
              </a:rPr>
              <a:t> </a:t>
            </a:r>
            <a:r>
              <a:rPr lang="de-DE" kern="0" dirty="0" err="1">
                <a:solidFill>
                  <a:prstClr val="black"/>
                </a:solidFill>
                <a:latin typeface="Calibri"/>
                <a:cs typeface="Arial"/>
              </a:rPr>
              <a:t>data</a:t>
            </a:r>
            <a:r>
              <a:rPr lang="de-DE" kern="0" dirty="0">
                <a:solidFill>
                  <a:prstClr val="black"/>
                </a:solidFill>
                <a:latin typeface="Calibri"/>
                <a:cs typeface="Arial"/>
              </a:rPr>
              <a:t> in </a:t>
            </a:r>
            <a:br>
              <a:rPr lang="de-DE" kern="0" dirty="0">
                <a:solidFill>
                  <a:prstClr val="black"/>
                </a:solidFill>
                <a:latin typeface="Calibri"/>
                <a:cs typeface="Arial"/>
              </a:rPr>
            </a:br>
            <a:r>
              <a:rPr lang="de-DE" kern="0" dirty="0">
                <a:solidFill>
                  <a:prstClr val="black"/>
                </a:solidFill>
                <a:latin typeface="Calibri"/>
                <a:cs typeface="Arial"/>
              </a:rPr>
              <a:t>a </a:t>
            </a:r>
            <a:r>
              <a:rPr lang="de-DE" kern="0" dirty="0" err="1">
                <a:solidFill>
                  <a:prstClr val="black"/>
                </a:solidFill>
                <a:latin typeface="Calibri"/>
                <a:cs typeface="Arial"/>
              </a:rPr>
              <a:t>domain</a:t>
            </a:r>
            <a:endParaRPr lang="de-DE" kern="0" dirty="0">
              <a:solidFill>
                <a:prstClr val="black"/>
              </a:solidFill>
              <a:latin typeface="Calibri"/>
              <a:cs typeface="Arial"/>
            </a:endParaRPr>
          </a:p>
          <a:p>
            <a:pPr marL="285750" indent="-285750">
              <a:lnSpc>
                <a:spcPct val="110000"/>
              </a:lnSpc>
              <a:buFont typeface="Arial"/>
              <a:buChar char="•"/>
              <a:defRPr/>
            </a:pPr>
            <a:r>
              <a:rPr lang="de-DE" kern="0" dirty="0">
                <a:solidFill>
                  <a:prstClr val="black"/>
                </a:solidFill>
                <a:latin typeface="Calibri"/>
                <a:cs typeface="Arial"/>
              </a:rPr>
              <a:t>Use </a:t>
            </a:r>
            <a:r>
              <a:rPr lang="de-DE" kern="0" dirty="0" err="1">
                <a:solidFill>
                  <a:prstClr val="black"/>
                </a:solidFill>
                <a:latin typeface="Calibri"/>
                <a:cs typeface="Arial"/>
              </a:rPr>
              <a:t>it</a:t>
            </a:r>
            <a:r>
              <a:rPr lang="de-DE" kern="0" dirty="0">
                <a:solidFill>
                  <a:prstClr val="black"/>
                </a:solidFill>
                <a:latin typeface="Calibri"/>
                <a:cs typeface="Arial"/>
              </a:rPr>
              <a:t>, </a:t>
            </a:r>
            <a:r>
              <a:rPr lang="de-DE" kern="0" dirty="0" err="1">
                <a:solidFill>
                  <a:prstClr val="black"/>
                </a:solidFill>
                <a:latin typeface="Calibri"/>
                <a:cs typeface="Arial"/>
              </a:rPr>
              <a:t>if</a:t>
            </a:r>
            <a:r>
              <a:rPr lang="de-DE" kern="0" dirty="0">
                <a:solidFill>
                  <a:prstClr val="black"/>
                </a:solidFill>
                <a:latin typeface="Calibri"/>
                <a:cs typeface="Arial"/>
              </a:rPr>
              <a:t> </a:t>
            </a:r>
            <a:r>
              <a:rPr lang="de-DE" kern="0" dirty="0" err="1">
                <a:solidFill>
                  <a:prstClr val="black"/>
                </a:solidFill>
                <a:latin typeface="Calibri"/>
                <a:cs typeface="Arial"/>
              </a:rPr>
              <a:t>there</a:t>
            </a:r>
            <a:r>
              <a:rPr lang="de-DE" kern="0" dirty="0">
                <a:solidFill>
                  <a:prstClr val="black"/>
                </a:solidFill>
                <a:latin typeface="Calibri"/>
                <a:cs typeface="Arial"/>
              </a:rPr>
              <a:t> </a:t>
            </a:r>
            <a:r>
              <a:rPr lang="de-DE" kern="0" dirty="0" err="1">
                <a:solidFill>
                  <a:prstClr val="black"/>
                </a:solidFill>
                <a:latin typeface="Calibri"/>
                <a:cs typeface="Arial"/>
              </a:rPr>
              <a:t>is</a:t>
            </a:r>
            <a:r>
              <a:rPr lang="de-DE" kern="0" dirty="0">
                <a:solidFill>
                  <a:prstClr val="black"/>
                </a:solidFill>
                <a:latin typeface="Calibri"/>
                <a:cs typeface="Arial"/>
              </a:rPr>
              <a:t> </a:t>
            </a:r>
            <a:r>
              <a:rPr lang="de-DE" kern="0" dirty="0" err="1">
                <a:solidFill>
                  <a:prstClr val="black"/>
                </a:solidFill>
                <a:latin typeface="Calibri"/>
                <a:cs typeface="Arial"/>
              </a:rPr>
              <a:t>one</a:t>
            </a:r>
            <a:r>
              <a:rPr lang="de-DE" kern="0" dirty="0">
                <a:solidFill>
                  <a:prstClr val="black"/>
                </a:solidFill>
                <a:latin typeface="Calibri"/>
                <a:cs typeface="Arial"/>
              </a:rPr>
              <a:t> </a:t>
            </a:r>
            <a:r>
              <a:rPr lang="de-DE" kern="0" dirty="0" err="1">
                <a:solidFill>
                  <a:prstClr val="black"/>
                </a:solidFill>
                <a:latin typeface="Calibri"/>
                <a:cs typeface="Arial"/>
              </a:rPr>
              <a:t>for</a:t>
            </a:r>
            <a:r>
              <a:rPr lang="de-DE" kern="0" dirty="0">
                <a:solidFill>
                  <a:prstClr val="black"/>
                </a:solidFill>
                <a:latin typeface="Calibri"/>
                <a:cs typeface="Arial"/>
              </a:rPr>
              <a:t> </a:t>
            </a:r>
            <a:r>
              <a:rPr lang="de-DE" kern="0" dirty="0" err="1">
                <a:solidFill>
                  <a:prstClr val="black"/>
                </a:solidFill>
                <a:latin typeface="Calibri"/>
                <a:cs typeface="Arial"/>
              </a:rPr>
              <a:t>your</a:t>
            </a:r>
            <a:r>
              <a:rPr lang="de-DE" kern="0" dirty="0">
                <a:solidFill>
                  <a:prstClr val="black"/>
                </a:solidFill>
                <a:latin typeface="Calibri"/>
                <a:cs typeface="Arial"/>
              </a:rPr>
              <a:t> </a:t>
            </a:r>
            <a:r>
              <a:rPr lang="de-DE" kern="0" dirty="0" err="1">
                <a:solidFill>
                  <a:prstClr val="black"/>
                </a:solidFill>
                <a:latin typeface="Calibri"/>
                <a:cs typeface="Arial"/>
              </a:rPr>
              <a:t>domain</a:t>
            </a:r>
            <a:r>
              <a:rPr lang="de-DE" kern="0" dirty="0">
                <a:solidFill>
                  <a:prstClr val="black"/>
                </a:solidFill>
                <a:latin typeface="Calibri"/>
                <a:cs typeface="Arial"/>
              </a:rPr>
              <a:t>!</a:t>
            </a:r>
          </a:p>
          <a:p>
            <a:pPr marL="285750" indent="-285750">
              <a:lnSpc>
                <a:spcPct val="110000"/>
              </a:lnSpc>
              <a:buFont typeface="Arial"/>
              <a:buChar char="•"/>
              <a:defRPr/>
            </a:pPr>
            <a:endParaRPr lang="de-DE" kern="0" dirty="0">
              <a:solidFill>
                <a:prstClr val="black"/>
              </a:solidFill>
              <a:latin typeface="Calibri"/>
              <a:cs typeface="Arial"/>
            </a:endParaRPr>
          </a:p>
          <a:p>
            <a:pPr>
              <a:lnSpc>
                <a:spcPct val="110000"/>
              </a:lnSpc>
              <a:defRPr/>
            </a:pPr>
            <a:r>
              <a:rPr lang="de-DE" dirty="0" err="1"/>
              <a:t>Examples</a:t>
            </a:r>
            <a:r>
              <a:rPr lang="de-DE" dirty="0"/>
              <a:t>:</a:t>
            </a:r>
          </a:p>
          <a:p>
            <a:pPr lvl="1">
              <a:lnSpc>
                <a:spcPct val="110000"/>
              </a:lnSpc>
              <a:defRPr/>
            </a:pPr>
            <a:r>
              <a:rPr lang="de-DE" spc="-1" dirty="0" err="1">
                <a:solidFill>
                  <a:srgbClr val="000000"/>
                </a:solidFill>
                <a:ea typeface="DejaVu Sans"/>
              </a:rPr>
              <a:t>Pangaea</a:t>
            </a:r>
            <a:r>
              <a:rPr lang="de-DE" spc="-1" dirty="0">
                <a:solidFill>
                  <a:srgbClr val="000000"/>
                </a:solidFill>
                <a:ea typeface="DejaVu Sans"/>
              </a:rPr>
              <a:t> – </a:t>
            </a:r>
            <a:r>
              <a:rPr lang="de-DE" spc="-1" dirty="0" err="1">
                <a:solidFill>
                  <a:srgbClr val="000000"/>
                </a:solidFill>
                <a:ea typeface="DejaVu Sans"/>
              </a:rPr>
              <a:t>Geodata</a:t>
            </a:r>
            <a:r>
              <a:rPr lang="de-DE" spc="-1" dirty="0">
                <a:solidFill>
                  <a:srgbClr val="000000"/>
                </a:solidFill>
                <a:ea typeface="DejaVu Sans"/>
              </a:rPr>
              <a:t> </a:t>
            </a:r>
            <a:r>
              <a:rPr lang="de-DE" spc="-1" dirty="0" err="1">
                <a:solidFill>
                  <a:srgbClr val="000000"/>
                </a:solidFill>
                <a:ea typeface="DejaVu Sans"/>
              </a:rPr>
              <a:t>repository</a:t>
            </a:r>
            <a:r>
              <a:rPr lang="de-DE" spc="-1" dirty="0">
                <a:solidFill>
                  <a:srgbClr val="000000"/>
                </a:solidFill>
                <a:ea typeface="DejaVu Sans"/>
              </a:rPr>
              <a:t> - </a:t>
            </a:r>
            <a:r>
              <a:rPr lang="de-DE" u="sng" spc="-1" dirty="0">
                <a:solidFill>
                  <a:srgbClr val="000000"/>
                </a:solidFill>
                <a:ea typeface="DejaVu Sans"/>
                <a:hlinkClick r:id="rId2"/>
              </a:rPr>
              <a:t>https://www.pangaea.de/</a:t>
            </a:r>
            <a:r>
              <a:rPr lang="de-DE" spc="-1" dirty="0">
                <a:solidFill>
                  <a:srgbClr val="000000"/>
                </a:solidFill>
                <a:ea typeface="DejaVu Sans"/>
              </a:rPr>
              <a:t>  </a:t>
            </a:r>
            <a:endParaRPr lang="de-DE" spc="-1" dirty="0">
              <a:latin typeface="Arial"/>
            </a:endParaRPr>
          </a:p>
          <a:p>
            <a:pPr lvl="1">
              <a:lnSpc>
                <a:spcPct val="110000"/>
              </a:lnSpc>
              <a:defRPr/>
            </a:pPr>
            <a:r>
              <a:rPr lang="de-DE" spc="-1" dirty="0">
                <a:solidFill>
                  <a:srgbClr val="000000"/>
                </a:solidFill>
                <a:ea typeface="DejaVu Sans"/>
              </a:rPr>
              <a:t>Nomad Repository - </a:t>
            </a:r>
            <a:r>
              <a:rPr lang="de-DE" spc="-1" dirty="0" err="1">
                <a:solidFill>
                  <a:srgbClr val="000000"/>
                </a:solidFill>
                <a:ea typeface="DejaVu Sans"/>
              </a:rPr>
              <a:t>Novel</a:t>
            </a:r>
            <a:r>
              <a:rPr lang="de-DE" spc="-1" dirty="0">
                <a:solidFill>
                  <a:srgbClr val="000000"/>
                </a:solidFill>
                <a:ea typeface="DejaVu Sans"/>
              </a:rPr>
              <a:t> Materials Discovery Repository - </a:t>
            </a:r>
            <a:r>
              <a:rPr lang="de-DE" u="sng" spc="-1" dirty="0">
                <a:solidFill>
                  <a:srgbClr val="000000"/>
                </a:solidFill>
                <a:ea typeface="DejaVu Sans"/>
                <a:hlinkClick r:id="rId3"/>
              </a:rPr>
              <a:t>http://nomad-repository.eu/cms/</a:t>
            </a:r>
            <a:r>
              <a:rPr lang="de-DE" spc="-1" dirty="0">
                <a:solidFill>
                  <a:srgbClr val="000000"/>
                </a:solidFill>
                <a:ea typeface="DejaVu Sans"/>
              </a:rPr>
              <a:t> </a:t>
            </a:r>
            <a:endParaRPr lang="de-DE" spc="-1" dirty="0">
              <a:latin typeface="Arial"/>
            </a:endParaRPr>
          </a:p>
          <a:p>
            <a:pPr marL="285750" indent="-285750">
              <a:lnSpc>
                <a:spcPct val="110000"/>
              </a:lnSpc>
              <a:buFont typeface="Arial"/>
              <a:buChar char="•"/>
              <a:defRPr/>
            </a:pPr>
            <a:endParaRPr lang="de-DE" kern="0" dirty="0">
              <a:solidFill>
                <a:prstClr val="black"/>
              </a:solidFill>
              <a:latin typeface="Calibri"/>
              <a:cs typeface="Arial"/>
            </a:endParaRPr>
          </a:p>
          <a:p>
            <a:pPr>
              <a:lnSpc>
                <a:spcPct val="110000"/>
              </a:lnSpc>
              <a:defRPr/>
            </a:pPr>
            <a:endParaRPr lang="de-DE" kern="0" dirty="0">
              <a:solidFill>
                <a:prstClr val="black"/>
              </a:solidFill>
              <a:latin typeface="Calibri"/>
              <a:cs typeface="Arial"/>
            </a:endParaRPr>
          </a:p>
          <a:p>
            <a:pPr>
              <a:lnSpc>
                <a:spcPct val="110000"/>
              </a:lnSpc>
              <a:defRPr/>
            </a:pPr>
            <a:endParaRPr lang="de-DE" kern="0" dirty="0">
              <a:solidFill>
                <a:prstClr val="black"/>
              </a:solidFill>
              <a:latin typeface="Calibri"/>
              <a:cs typeface="Arial"/>
            </a:endParaRPr>
          </a:p>
          <a:p>
            <a:pPr>
              <a:lnSpc>
                <a:spcPct val="110000"/>
              </a:lnSpc>
            </a:pPr>
            <a:endParaRPr lang="en-GB" dirty="0"/>
          </a:p>
        </p:txBody>
      </p:sp>
      <p:sp>
        <p:nvSpPr>
          <p:cNvPr id="3" name="Title 2">
            <a:extLst>
              <a:ext uri="{FF2B5EF4-FFF2-40B4-BE49-F238E27FC236}">
                <a16:creationId xmlns:a16="http://schemas.microsoft.com/office/drawing/2014/main" id="{D9D179BA-D61A-95CD-EDED-A25F1D5384A1}"/>
              </a:ext>
            </a:extLst>
          </p:cNvPr>
          <p:cNvSpPr>
            <a:spLocks noGrp="1"/>
          </p:cNvSpPr>
          <p:nvPr>
            <p:ph type="title"/>
          </p:nvPr>
        </p:nvSpPr>
        <p:spPr/>
        <p:txBody>
          <a:bodyPr/>
          <a:lstStyle/>
          <a:p>
            <a:r>
              <a:rPr lang="en-GB" dirty="0"/>
              <a:t>Disciplinary / Domain Repositories</a:t>
            </a:r>
          </a:p>
        </p:txBody>
      </p:sp>
      <p:pic>
        <p:nvPicPr>
          <p:cNvPr id="4" name="Picture 3">
            <a:extLst>
              <a:ext uri="{FF2B5EF4-FFF2-40B4-BE49-F238E27FC236}">
                <a16:creationId xmlns:a16="http://schemas.microsoft.com/office/drawing/2014/main" id="{FD766971-9DF7-DA7F-DBA0-F036B8BD00E1}"/>
              </a:ext>
            </a:extLst>
          </p:cNvPr>
          <p:cNvPicPr/>
          <p:nvPr/>
        </p:nvPicPr>
        <p:blipFill>
          <a:blip r:embed="rId4"/>
          <a:stretch/>
        </p:blipFill>
        <p:spPr bwMode="auto">
          <a:xfrm>
            <a:off x="6948641" y="1048694"/>
            <a:ext cx="3533760" cy="2760120"/>
          </a:xfrm>
          <a:prstGeom prst="rect">
            <a:avLst/>
          </a:prstGeom>
          <a:ln>
            <a:noFill/>
          </a:ln>
        </p:spPr>
      </p:pic>
      <p:pic>
        <p:nvPicPr>
          <p:cNvPr id="5" name="Picture 4">
            <a:extLst>
              <a:ext uri="{FF2B5EF4-FFF2-40B4-BE49-F238E27FC236}">
                <a16:creationId xmlns:a16="http://schemas.microsoft.com/office/drawing/2014/main" id="{C6364BE7-1EC8-2917-D0A4-55EEAE81CA9C}"/>
              </a:ext>
            </a:extLst>
          </p:cNvPr>
          <p:cNvPicPr/>
          <p:nvPr/>
        </p:nvPicPr>
        <p:blipFill>
          <a:blip r:embed="rId5"/>
          <a:stretch/>
        </p:blipFill>
        <p:spPr bwMode="auto">
          <a:xfrm>
            <a:off x="8653241" y="1435694"/>
            <a:ext cx="2612880" cy="3186360"/>
          </a:xfrm>
          <a:prstGeom prst="rect">
            <a:avLst/>
          </a:prstGeom>
          <a:ln>
            <a:noFill/>
          </a:ln>
        </p:spPr>
      </p:pic>
    </p:spTree>
    <p:extLst>
      <p:ext uri="{BB962C8B-B14F-4D97-AF65-F5344CB8AC3E}">
        <p14:creationId xmlns:p14="http://schemas.microsoft.com/office/powerpoint/2010/main" val="4173583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1B952F-E7E3-B6BF-7239-08B3F88DB02F}"/>
              </a:ext>
            </a:extLst>
          </p:cNvPr>
          <p:cNvSpPr>
            <a:spLocks noGrp="1"/>
          </p:cNvSpPr>
          <p:nvPr>
            <p:ph idx="1"/>
          </p:nvPr>
        </p:nvSpPr>
        <p:spPr>
          <a:xfrm>
            <a:off x="5953328" y="1727199"/>
            <a:ext cx="5702963" cy="4012119"/>
          </a:xfrm>
        </p:spPr>
        <p:txBody>
          <a:bodyPr>
            <a:normAutofit fontScale="62500" lnSpcReduction="20000"/>
          </a:bodyPr>
          <a:lstStyle/>
          <a:p>
            <a:pPr>
              <a:lnSpc>
                <a:spcPct val="120000"/>
              </a:lnSpc>
              <a:spcBef>
                <a:spcPts val="1001"/>
              </a:spcBef>
              <a:defRPr/>
            </a:pPr>
            <a:r>
              <a:rPr lang="en-US" u="sng" kern="0" spc="-1" dirty="0">
                <a:solidFill>
                  <a:srgbClr val="0563C1"/>
                </a:solidFill>
                <a:latin typeface="Calibri"/>
                <a:ea typeface="DejaVu Sans"/>
                <a:cs typeface="Arial"/>
                <a:hlinkClick r:id="rId2"/>
              </a:rPr>
              <a:t>https://www.pangaea.de</a:t>
            </a:r>
            <a:endParaRPr lang="en-US" kern="0" spc="-1" dirty="0">
              <a:solidFill>
                <a:prstClr val="black"/>
              </a:solidFill>
              <a:latin typeface="Calibri"/>
              <a:cs typeface="Arial"/>
            </a:endParaRPr>
          </a:p>
          <a:p>
            <a:pPr>
              <a:lnSpc>
                <a:spcPct val="120000"/>
              </a:lnSpc>
              <a:spcBef>
                <a:spcPts val="1001"/>
              </a:spcBef>
              <a:defRPr/>
            </a:pPr>
            <a:r>
              <a:rPr lang="en-US" kern="0" spc="-1" dirty="0">
                <a:solidFill>
                  <a:srgbClr val="000000"/>
                </a:solidFill>
                <a:latin typeface="Calibri"/>
                <a:ea typeface="DejaVu Sans"/>
                <a:cs typeface="Arial"/>
              </a:rPr>
              <a:t>data publisher for earth &amp; environmental science</a:t>
            </a:r>
            <a:endParaRPr lang="en-US" kern="0" spc="-1" dirty="0">
              <a:solidFill>
                <a:prstClr val="black"/>
              </a:solidFill>
              <a:latin typeface="Calibri"/>
              <a:cs typeface="Arial"/>
            </a:endParaRPr>
          </a:p>
          <a:p>
            <a:pPr>
              <a:lnSpc>
                <a:spcPct val="120000"/>
              </a:lnSpc>
              <a:spcBef>
                <a:spcPts val="1001"/>
              </a:spcBef>
              <a:defRPr/>
            </a:pPr>
            <a:r>
              <a:rPr lang="en-US" kern="0" spc="-1" dirty="0">
                <a:solidFill>
                  <a:srgbClr val="000000"/>
                </a:solidFill>
                <a:latin typeface="Calibri"/>
                <a:ea typeface="DejaVu Sans"/>
                <a:cs typeface="Arial"/>
              </a:rPr>
              <a:t>DOIs for datasets</a:t>
            </a:r>
            <a:endParaRPr lang="en-US" kern="0" spc="-1" dirty="0">
              <a:solidFill>
                <a:prstClr val="black"/>
              </a:solidFill>
              <a:latin typeface="Calibri"/>
              <a:cs typeface="Arial"/>
            </a:endParaRPr>
          </a:p>
          <a:p>
            <a:pPr>
              <a:lnSpc>
                <a:spcPct val="120000"/>
              </a:lnSpc>
              <a:spcBef>
                <a:spcPts val="1001"/>
              </a:spcBef>
              <a:defRPr/>
            </a:pPr>
            <a:r>
              <a:rPr lang="en-US" kern="0" spc="-1" dirty="0">
                <a:solidFill>
                  <a:srgbClr val="000000"/>
                </a:solidFill>
                <a:latin typeface="Calibri"/>
                <a:ea typeface="DejaVu Sans"/>
                <a:cs typeface="Arial"/>
              </a:rPr>
              <a:t>quality control by professional data curators</a:t>
            </a:r>
            <a:endParaRPr lang="en-US" kern="0" dirty="0">
              <a:solidFill>
                <a:prstClr val="black"/>
              </a:solidFill>
              <a:latin typeface="Calibri"/>
              <a:cs typeface="Arial"/>
            </a:endParaRPr>
          </a:p>
          <a:p>
            <a:pPr>
              <a:lnSpc>
                <a:spcPct val="120000"/>
              </a:lnSpc>
              <a:spcBef>
                <a:spcPts val="1001"/>
              </a:spcBef>
              <a:defRPr/>
            </a:pPr>
            <a:r>
              <a:rPr lang="en-US" kern="0" spc="-1" dirty="0">
                <a:solidFill>
                  <a:srgbClr val="000000"/>
                </a:solidFill>
                <a:latin typeface="Calibri"/>
                <a:ea typeface="DejaVu Sans"/>
                <a:cs typeface="Arial"/>
              </a:rPr>
              <a:t>disciplinary metadata (parameters, spatial coverage, events)</a:t>
            </a:r>
            <a:endParaRPr lang="en-US" kern="0" spc="-1" dirty="0">
              <a:solidFill>
                <a:prstClr val="black"/>
              </a:solidFill>
              <a:latin typeface="Calibri"/>
              <a:cs typeface="Arial"/>
            </a:endParaRPr>
          </a:p>
          <a:p>
            <a:pPr>
              <a:lnSpc>
                <a:spcPct val="120000"/>
              </a:lnSpc>
              <a:spcBef>
                <a:spcPts val="1001"/>
              </a:spcBef>
              <a:defRPr/>
            </a:pPr>
            <a:r>
              <a:rPr lang="en-US" kern="0" spc="-1" dirty="0">
                <a:solidFill>
                  <a:srgbClr val="000000"/>
                </a:solidFill>
                <a:latin typeface="Calibri"/>
                <a:ea typeface="DejaVu Sans"/>
                <a:cs typeface="Arial"/>
              </a:rPr>
              <a:t>free of charge for data submitters</a:t>
            </a:r>
            <a:br>
              <a:rPr lang="en-US" sz="2400" kern="0" dirty="0">
                <a:solidFill>
                  <a:prstClr val="black"/>
                </a:solidFill>
                <a:latin typeface="Calibri"/>
                <a:cs typeface="Arial"/>
              </a:rPr>
            </a:br>
            <a:r>
              <a:rPr lang="en-US" kern="0" spc="-1" dirty="0">
                <a:solidFill>
                  <a:srgbClr val="000000"/>
                </a:solidFill>
                <a:latin typeface="Calibri"/>
                <a:ea typeface="DejaVu Sans"/>
                <a:cs typeface="Arial"/>
              </a:rPr>
              <a:t>(funded by the European Commission, BMBF, DFG, International Ocean Discovery Program (IODP))</a:t>
            </a:r>
            <a:endParaRPr lang="en-US" kern="0" spc="-1" dirty="0">
              <a:solidFill>
                <a:prstClr val="black"/>
              </a:solidFill>
              <a:latin typeface="Calibri"/>
              <a:cs typeface="Arial"/>
            </a:endParaRPr>
          </a:p>
          <a:p>
            <a:pPr>
              <a:lnSpc>
                <a:spcPct val="120000"/>
              </a:lnSpc>
              <a:spcBef>
                <a:spcPts val="1001"/>
              </a:spcBef>
              <a:defRPr/>
            </a:pPr>
            <a:r>
              <a:rPr lang="en-US" kern="0" spc="-1" dirty="0">
                <a:solidFill>
                  <a:srgbClr val="000000"/>
                </a:solidFill>
                <a:latin typeface="Calibri"/>
                <a:ea typeface="DejaVu Sans"/>
                <a:cs typeface="Arial"/>
              </a:rPr>
              <a:t>hosted in Germany</a:t>
            </a:r>
            <a:br>
              <a:rPr lang="en-US" sz="2400" kern="0" dirty="0">
                <a:solidFill>
                  <a:prstClr val="black"/>
                </a:solidFill>
                <a:latin typeface="Calibri"/>
                <a:cs typeface="Arial"/>
              </a:rPr>
            </a:br>
            <a:r>
              <a:rPr lang="en-US" kern="0" spc="-1" dirty="0">
                <a:solidFill>
                  <a:srgbClr val="000000"/>
                </a:solidFill>
                <a:latin typeface="Calibri"/>
                <a:ea typeface="DejaVu Sans"/>
                <a:cs typeface="Arial"/>
              </a:rPr>
              <a:t>(Alfred Wegener Institute &amp; University of Bremen)</a:t>
            </a:r>
            <a:endParaRPr lang="en-US" kern="0" spc="-1" dirty="0">
              <a:solidFill>
                <a:prstClr val="black"/>
              </a:solidFill>
              <a:latin typeface="Calibri"/>
              <a:cs typeface="Arial"/>
            </a:endParaRPr>
          </a:p>
          <a:p>
            <a:pPr>
              <a:lnSpc>
                <a:spcPct val="120000"/>
              </a:lnSpc>
              <a:spcBef>
                <a:spcPts val="1001"/>
              </a:spcBef>
              <a:defRPr/>
            </a:pPr>
            <a:endParaRPr lang="en-US" kern="0" spc="-1" dirty="0">
              <a:solidFill>
                <a:prstClr val="black"/>
              </a:solidFill>
              <a:latin typeface="Arial"/>
              <a:cs typeface="Arial"/>
            </a:endParaRPr>
          </a:p>
          <a:p>
            <a:pPr>
              <a:lnSpc>
                <a:spcPct val="120000"/>
              </a:lnSpc>
            </a:pPr>
            <a:endParaRPr lang="en-GB" dirty="0"/>
          </a:p>
        </p:txBody>
      </p:sp>
      <p:sp>
        <p:nvSpPr>
          <p:cNvPr id="3" name="Title 2">
            <a:extLst>
              <a:ext uri="{FF2B5EF4-FFF2-40B4-BE49-F238E27FC236}">
                <a16:creationId xmlns:a16="http://schemas.microsoft.com/office/drawing/2014/main" id="{00C082D8-5676-31F0-3CFC-B46DA9328916}"/>
              </a:ext>
            </a:extLst>
          </p:cNvPr>
          <p:cNvSpPr>
            <a:spLocks noGrp="1"/>
          </p:cNvSpPr>
          <p:nvPr>
            <p:ph type="title"/>
          </p:nvPr>
        </p:nvSpPr>
        <p:spPr/>
        <p:txBody>
          <a:bodyPr>
            <a:normAutofit/>
          </a:bodyPr>
          <a:lstStyle/>
          <a:p>
            <a:r>
              <a:rPr lang="en-GB" sz="4000" dirty="0"/>
              <a:t>A Discipline-Specific Repository: </a:t>
            </a:r>
            <a:r>
              <a:rPr lang="en-GB" sz="4000" dirty="0" err="1"/>
              <a:t>Pangaea.de</a:t>
            </a:r>
            <a:endParaRPr lang="en-GB" sz="4000" dirty="0"/>
          </a:p>
        </p:txBody>
      </p:sp>
      <p:pic>
        <p:nvPicPr>
          <p:cNvPr id="4" name="Grafik 7">
            <a:extLst>
              <a:ext uri="{FF2B5EF4-FFF2-40B4-BE49-F238E27FC236}">
                <a16:creationId xmlns:a16="http://schemas.microsoft.com/office/drawing/2014/main" id="{10DE95A8-4656-1E26-EDDD-18722DE617D9}"/>
              </a:ext>
            </a:extLst>
          </p:cNvPr>
          <p:cNvPicPr/>
          <p:nvPr/>
        </p:nvPicPr>
        <p:blipFill>
          <a:blip r:embed="rId3"/>
          <a:stretch/>
        </p:blipFill>
        <p:spPr bwMode="auto">
          <a:xfrm>
            <a:off x="397164" y="1446845"/>
            <a:ext cx="4956840" cy="2887920"/>
          </a:xfrm>
          <a:prstGeom prst="rect">
            <a:avLst/>
          </a:prstGeom>
          <a:ln>
            <a:noFill/>
          </a:ln>
        </p:spPr>
      </p:pic>
      <p:pic>
        <p:nvPicPr>
          <p:cNvPr id="5" name="Grafik 2">
            <a:extLst>
              <a:ext uri="{FF2B5EF4-FFF2-40B4-BE49-F238E27FC236}">
                <a16:creationId xmlns:a16="http://schemas.microsoft.com/office/drawing/2014/main" id="{0CA41C91-5F11-24BC-FA5B-5076CEBC8027}"/>
              </a:ext>
            </a:extLst>
          </p:cNvPr>
          <p:cNvPicPr/>
          <p:nvPr/>
        </p:nvPicPr>
        <p:blipFill>
          <a:blip r:embed="rId4"/>
          <a:stretch/>
        </p:blipFill>
        <p:spPr bwMode="auto">
          <a:xfrm>
            <a:off x="2125884" y="3442326"/>
            <a:ext cx="3030120" cy="2738519"/>
          </a:xfrm>
          <a:prstGeom prst="rect">
            <a:avLst/>
          </a:prstGeom>
          <a:ln>
            <a:noFill/>
          </a:ln>
        </p:spPr>
      </p:pic>
    </p:spTree>
    <p:extLst>
      <p:ext uri="{BB962C8B-B14F-4D97-AF65-F5344CB8AC3E}">
        <p14:creationId xmlns:p14="http://schemas.microsoft.com/office/powerpoint/2010/main" val="3726904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FCD144-27C9-BEF6-A898-8639AAA016E6}"/>
              </a:ext>
            </a:extLst>
          </p:cNvPr>
          <p:cNvSpPr>
            <a:spLocks noGrp="1"/>
          </p:cNvSpPr>
          <p:nvPr>
            <p:ph idx="1"/>
          </p:nvPr>
        </p:nvSpPr>
        <p:spPr>
          <a:xfrm>
            <a:off x="415636" y="1425039"/>
            <a:ext cx="11435938" cy="4904509"/>
          </a:xfrm>
        </p:spPr>
        <p:txBody>
          <a:bodyPr>
            <a:normAutofit fontScale="55000" lnSpcReduction="20000"/>
          </a:bodyPr>
          <a:lstStyle/>
          <a:p>
            <a:pPr>
              <a:lnSpc>
                <a:spcPct val="120000"/>
              </a:lnSpc>
              <a:defRPr/>
            </a:pPr>
            <a:r>
              <a:rPr lang="en-US" dirty="0"/>
              <a:t>open for various subject-specific data</a:t>
            </a:r>
          </a:p>
          <a:p>
            <a:pPr>
              <a:lnSpc>
                <a:spcPct val="120000"/>
              </a:lnSpc>
              <a:defRPr/>
            </a:pPr>
            <a:r>
              <a:rPr lang="en-US" dirty="0"/>
              <a:t>metadata schemata usually more general (</a:t>
            </a:r>
            <a:r>
              <a:rPr lang="en-US" dirty="0" err="1"/>
              <a:t>DataCite</a:t>
            </a:r>
            <a:r>
              <a:rPr lang="en-US" dirty="0"/>
              <a:t>, Dublin Core)</a:t>
            </a:r>
          </a:p>
          <a:p>
            <a:pPr>
              <a:lnSpc>
                <a:spcPct val="120000"/>
              </a:lnSpc>
              <a:defRPr/>
            </a:pPr>
            <a:r>
              <a:rPr lang="en-US" dirty="0"/>
              <a:t>for domains without subject-specific repositories</a:t>
            </a:r>
          </a:p>
          <a:p>
            <a:pPr>
              <a:lnSpc>
                <a:spcPct val="120000"/>
              </a:lnSpc>
              <a:defRPr/>
            </a:pPr>
            <a:endParaRPr lang="en-US" sz="1200" dirty="0"/>
          </a:p>
          <a:p>
            <a:pPr>
              <a:lnSpc>
                <a:spcPct val="120000"/>
              </a:lnSpc>
              <a:defRPr/>
            </a:pPr>
            <a:r>
              <a:rPr lang="en-US" dirty="0"/>
              <a:t>Generic: examples of public repositories </a:t>
            </a:r>
          </a:p>
          <a:p>
            <a:pPr lvl="1">
              <a:lnSpc>
                <a:spcPct val="120000"/>
              </a:lnSpc>
              <a:defRPr/>
            </a:pPr>
            <a:r>
              <a:rPr lang="en-US" spc="-1" dirty="0" err="1">
                <a:solidFill>
                  <a:srgbClr val="000000"/>
                </a:solidFill>
                <a:ea typeface="DejaVu Sans"/>
              </a:rPr>
              <a:t>Zenodo</a:t>
            </a:r>
            <a:r>
              <a:rPr lang="en-US" spc="-1" dirty="0">
                <a:solidFill>
                  <a:srgbClr val="000000"/>
                </a:solidFill>
                <a:ea typeface="DejaVu Sans"/>
              </a:rPr>
              <a:t> (CERN) - </a:t>
            </a:r>
            <a:r>
              <a:rPr lang="en-US" u="sng" spc="-1" dirty="0">
                <a:solidFill>
                  <a:srgbClr val="0000FF"/>
                </a:solidFill>
                <a:ea typeface="DejaVu Sans"/>
                <a:hlinkClick r:id="rId2"/>
              </a:rPr>
              <a:t>https://zenodo.org/</a:t>
            </a:r>
            <a:endParaRPr lang="en-US" u="sng" spc="-1" dirty="0">
              <a:solidFill>
                <a:srgbClr val="0000FF"/>
              </a:solidFill>
              <a:ea typeface="DejaVu Sans"/>
            </a:endParaRPr>
          </a:p>
          <a:p>
            <a:pPr lvl="1">
              <a:lnSpc>
                <a:spcPct val="120000"/>
              </a:lnSpc>
              <a:defRPr/>
            </a:pPr>
            <a:r>
              <a:rPr lang="en-US" spc="-1" dirty="0" err="1">
                <a:solidFill>
                  <a:srgbClr val="000000"/>
                </a:solidFill>
                <a:ea typeface="DejaVu Sans"/>
              </a:rPr>
              <a:t>Figshare</a:t>
            </a:r>
            <a:r>
              <a:rPr lang="en-US" spc="-1" dirty="0">
                <a:solidFill>
                  <a:srgbClr val="000000"/>
                </a:solidFill>
                <a:ea typeface="DejaVu Sans"/>
              </a:rPr>
              <a:t> - </a:t>
            </a:r>
            <a:r>
              <a:rPr lang="en-US" u="sng" spc="-1" dirty="0">
                <a:solidFill>
                  <a:srgbClr val="000000"/>
                </a:solidFill>
                <a:ea typeface="DejaVu Sans"/>
                <a:hlinkClick r:id="rId3"/>
              </a:rPr>
              <a:t>https://figshare.com/</a:t>
            </a:r>
            <a:r>
              <a:rPr lang="en-US" spc="-1" dirty="0">
                <a:solidFill>
                  <a:srgbClr val="000000"/>
                </a:solidFill>
                <a:ea typeface="DejaVu Sans"/>
              </a:rPr>
              <a:t> </a:t>
            </a:r>
            <a:endParaRPr lang="en-US" dirty="0"/>
          </a:p>
          <a:p>
            <a:pPr>
              <a:lnSpc>
                <a:spcPct val="120000"/>
              </a:lnSpc>
              <a:defRPr/>
            </a:pPr>
            <a:endParaRPr lang="en-US" sz="1200" dirty="0"/>
          </a:p>
          <a:p>
            <a:pPr>
              <a:lnSpc>
                <a:spcPct val="120000"/>
              </a:lnSpc>
              <a:defRPr/>
            </a:pPr>
            <a:r>
              <a:rPr lang="en-US" dirty="0"/>
              <a:t>Institutional: e.g. for a university</a:t>
            </a:r>
          </a:p>
          <a:p>
            <a:pPr lvl="1">
              <a:lnSpc>
                <a:spcPct val="120000"/>
              </a:lnSpc>
              <a:defRPr/>
            </a:pPr>
            <a:r>
              <a:rPr lang="en-US" spc="-1" dirty="0">
                <a:solidFill>
                  <a:srgbClr val="000000"/>
                </a:solidFill>
                <a:ea typeface="DejaVu Sans"/>
              </a:rPr>
              <a:t>pure research data repositories, e.g.</a:t>
            </a:r>
            <a:endParaRPr lang="en-US" dirty="0"/>
          </a:p>
          <a:p>
            <a:pPr lvl="2">
              <a:lnSpc>
                <a:spcPct val="120000"/>
              </a:lnSpc>
              <a:buFont typeface="Wingdings"/>
              <a:buChar char="§"/>
              <a:defRPr/>
            </a:pPr>
            <a:r>
              <a:rPr lang="en-US" spc="-1" dirty="0" err="1">
                <a:ea typeface="DejaVu Sans"/>
              </a:rPr>
              <a:t>OpARA</a:t>
            </a:r>
            <a:r>
              <a:rPr lang="en-US" spc="-1" dirty="0">
                <a:ea typeface="DejaVu Sans"/>
              </a:rPr>
              <a:t> – the TU Dresden repository - </a:t>
            </a:r>
            <a:r>
              <a:rPr lang="en-US" u="sng" spc="-1" dirty="0">
                <a:solidFill>
                  <a:srgbClr val="FF0000"/>
                </a:solidFill>
                <a:ea typeface="DejaVu Sans"/>
                <a:hlinkClick r:id="rId4"/>
              </a:rPr>
              <a:t>https://opara.zih.tu-dresden.de/</a:t>
            </a:r>
            <a:endParaRPr lang="en-US" u="sng" spc="-1" dirty="0">
              <a:solidFill>
                <a:srgbClr val="FF0000"/>
              </a:solidFill>
              <a:ea typeface="DejaVu Sans"/>
            </a:endParaRPr>
          </a:p>
          <a:p>
            <a:pPr lvl="2">
              <a:lnSpc>
                <a:spcPct val="120000"/>
              </a:lnSpc>
              <a:buFont typeface="Wingdings"/>
              <a:buChar char="§"/>
              <a:defRPr/>
            </a:pPr>
            <a:r>
              <a:rPr lang="en-US" spc="-1" dirty="0" err="1">
                <a:ea typeface="DejaVu Sans"/>
              </a:rPr>
              <a:t>TUdatalib</a:t>
            </a:r>
            <a:r>
              <a:rPr lang="en-US" spc="-1" dirty="0">
                <a:ea typeface="DejaVu Sans"/>
              </a:rPr>
              <a:t> (TU Darmstadt) - </a:t>
            </a:r>
            <a:r>
              <a:rPr lang="en-US" u="sng" spc="-1" dirty="0">
                <a:ea typeface="DejaVu Sans"/>
                <a:hlinkClick r:id="rId5"/>
              </a:rPr>
              <a:t>https://tudatalib.ulb.tu-darmstadt.de/</a:t>
            </a:r>
            <a:r>
              <a:rPr lang="en-US" spc="-1" dirty="0">
                <a:ea typeface="DejaVu Sans"/>
              </a:rPr>
              <a:t>  </a:t>
            </a:r>
            <a:endParaRPr lang="en-US" dirty="0"/>
          </a:p>
          <a:p>
            <a:pPr lvl="1">
              <a:lnSpc>
                <a:spcPct val="120000"/>
              </a:lnSpc>
              <a:defRPr/>
            </a:pPr>
            <a:r>
              <a:rPr lang="en-US" dirty="0"/>
              <a:t>repositories for both documents and research data, e.g.</a:t>
            </a:r>
          </a:p>
          <a:p>
            <a:pPr lvl="2">
              <a:lnSpc>
                <a:spcPct val="120000"/>
              </a:lnSpc>
              <a:defRPr/>
            </a:pPr>
            <a:r>
              <a:rPr lang="en-US" dirty="0"/>
              <a:t>RWTH Publications - </a:t>
            </a:r>
            <a:r>
              <a:rPr lang="en-US" u="sng" dirty="0">
                <a:solidFill>
                  <a:srgbClr val="FF0000"/>
                </a:solidFill>
                <a:hlinkClick r:id="rId6"/>
              </a:rPr>
              <a:t>http://publications.rwth-aachen.de/</a:t>
            </a:r>
            <a:endParaRPr lang="en-US" u="sng" dirty="0">
              <a:solidFill>
                <a:srgbClr val="FF0000"/>
              </a:solidFill>
            </a:endParaRPr>
          </a:p>
          <a:p>
            <a:pPr lvl="2">
              <a:lnSpc>
                <a:spcPct val="120000"/>
              </a:lnSpc>
              <a:defRPr/>
            </a:pPr>
            <a:r>
              <a:rPr lang="en-US" dirty="0" err="1"/>
              <a:t>KITopen</a:t>
            </a:r>
            <a:r>
              <a:rPr lang="en-US" dirty="0"/>
              <a:t> - </a:t>
            </a:r>
            <a:r>
              <a:rPr lang="en-US" u="sng" dirty="0">
                <a:hlinkClick r:id="rId7"/>
              </a:rPr>
              <a:t>https://www.bibliothek.kit.edu/cms/kitopen.php</a:t>
            </a:r>
            <a:r>
              <a:rPr lang="en-US" dirty="0"/>
              <a:t> </a:t>
            </a:r>
          </a:p>
          <a:p>
            <a:pPr lvl="2">
              <a:lnSpc>
                <a:spcPct val="120000"/>
              </a:lnSpc>
              <a:defRPr/>
            </a:pPr>
            <a:r>
              <a:rPr lang="en-US" dirty="0" err="1"/>
              <a:t>DepositOnce</a:t>
            </a:r>
            <a:r>
              <a:rPr lang="en-US" dirty="0"/>
              <a:t> (TU Berlin) - </a:t>
            </a:r>
            <a:r>
              <a:rPr lang="en-US" u="sng" dirty="0">
                <a:hlinkClick r:id="rId8"/>
              </a:rPr>
              <a:t>https://depositonce.tu-berlin.de/</a:t>
            </a:r>
            <a:r>
              <a:rPr lang="en-US" dirty="0"/>
              <a:t> </a:t>
            </a:r>
          </a:p>
          <a:p>
            <a:pPr lvl="1">
              <a:lnSpc>
                <a:spcPct val="120000"/>
              </a:lnSpc>
              <a:defRPr/>
            </a:pPr>
            <a:endParaRPr lang="en-US" dirty="0"/>
          </a:p>
          <a:p>
            <a:pPr>
              <a:lnSpc>
                <a:spcPct val="120000"/>
              </a:lnSpc>
            </a:pPr>
            <a:endParaRPr lang="en-GB" dirty="0"/>
          </a:p>
        </p:txBody>
      </p:sp>
      <p:sp>
        <p:nvSpPr>
          <p:cNvPr id="3" name="Title 2">
            <a:extLst>
              <a:ext uri="{FF2B5EF4-FFF2-40B4-BE49-F238E27FC236}">
                <a16:creationId xmlns:a16="http://schemas.microsoft.com/office/drawing/2014/main" id="{840BEAA2-D746-214C-A25E-410D19E0B280}"/>
              </a:ext>
            </a:extLst>
          </p:cNvPr>
          <p:cNvSpPr>
            <a:spLocks noGrp="1"/>
          </p:cNvSpPr>
          <p:nvPr>
            <p:ph type="title"/>
          </p:nvPr>
        </p:nvSpPr>
        <p:spPr/>
        <p:txBody>
          <a:bodyPr/>
          <a:lstStyle/>
          <a:p>
            <a:r>
              <a:rPr lang="en-GB" dirty="0"/>
              <a:t>Generic and Institutional Repositories</a:t>
            </a:r>
          </a:p>
        </p:txBody>
      </p:sp>
    </p:spTree>
    <p:extLst>
      <p:ext uri="{BB962C8B-B14F-4D97-AF65-F5344CB8AC3E}">
        <p14:creationId xmlns:p14="http://schemas.microsoft.com/office/powerpoint/2010/main" val="3998344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0D7FFC-89D9-E127-CF63-FCFEC925A456}"/>
              </a:ext>
            </a:extLst>
          </p:cNvPr>
          <p:cNvSpPr>
            <a:spLocks noGrp="1"/>
          </p:cNvSpPr>
          <p:nvPr>
            <p:ph type="title"/>
          </p:nvPr>
        </p:nvSpPr>
        <p:spPr/>
        <p:txBody>
          <a:bodyPr/>
          <a:lstStyle/>
          <a:p>
            <a:r>
              <a:rPr lang="en-GB" dirty="0"/>
              <a:t>Institutional repositories</a:t>
            </a:r>
          </a:p>
        </p:txBody>
      </p:sp>
      <p:pic>
        <p:nvPicPr>
          <p:cNvPr id="6" name="Picture 5">
            <a:extLst>
              <a:ext uri="{FF2B5EF4-FFF2-40B4-BE49-F238E27FC236}">
                <a16:creationId xmlns:a16="http://schemas.microsoft.com/office/drawing/2014/main" id="{14C0CDD8-1C42-0E38-81B8-064052501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67" y="1477924"/>
            <a:ext cx="6133094" cy="3678865"/>
          </a:xfrm>
          <a:prstGeom prst="rect">
            <a:avLst/>
          </a:prstGeom>
        </p:spPr>
      </p:pic>
      <p:pic>
        <p:nvPicPr>
          <p:cNvPr id="8" name="Picture 7">
            <a:extLst>
              <a:ext uri="{FF2B5EF4-FFF2-40B4-BE49-F238E27FC236}">
                <a16:creationId xmlns:a16="http://schemas.microsoft.com/office/drawing/2014/main" id="{6878F98D-BF1E-24D0-E3CF-2F72CC4C9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707" y="3317356"/>
            <a:ext cx="6651134" cy="2993661"/>
          </a:xfrm>
          <a:prstGeom prst="rect">
            <a:avLst/>
          </a:prstGeom>
        </p:spPr>
      </p:pic>
    </p:spTree>
    <p:extLst>
      <p:ext uri="{BB962C8B-B14F-4D97-AF65-F5344CB8AC3E}">
        <p14:creationId xmlns:p14="http://schemas.microsoft.com/office/powerpoint/2010/main" val="2141777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DE487C-A94D-12EE-F41D-B372507C038A}"/>
              </a:ext>
            </a:extLst>
          </p:cNvPr>
          <p:cNvSpPr>
            <a:spLocks noGrp="1"/>
          </p:cNvSpPr>
          <p:nvPr>
            <p:ph type="title"/>
          </p:nvPr>
        </p:nvSpPr>
        <p:spPr/>
        <p:txBody>
          <a:bodyPr/>
          <a:lstStyle/>
          <a:p>
            <a:r>
              <a:rPr lang="en-GB" dirty="0"/>
              <a:t>Example at UPB...</a:t>
            </a:r>
          </a:p>
        </p:txBody>
      </p:sp>
      <p:pic>
        <p:nvPicPr>
          <p:cNvPr id="4" name="Picture 3" descr="Graphical user interface, text, application, website&#10;&#10;Description automatically generated">
            <a:extLst>
              <a:ext uri="{FF2B5EF4-FFF2-40B4-BE49-F238E27FC236}">
                <a16:creationId xmlns:a16="http://schemas.microsoft.com/office/drawing/2014/main" id="{6C2BDD86-30CB-3018-50C3-CC68B72659B6}"/>
              </a:ext>
            </a:extLst>
          </p:cNvPr>
          <p:cNvPicPr>
            <a:picLocks noChangeAspect="1"/>
          </p:cNvPicPr>
          <p:nvPr/>
        </p:nvPicPr>
        <p:blipFill>
          <a:blip r:embed="rId2"/>
          <a:stretch>
            <a:fillRect/>
          </a:stretch>
        </p:blipFill>
        <p:spPr>
          <a:xfrm>
            <a:off x="1596241" y="1536308"/>
            <a:ext cx="8999517" cy="4663827"/>
          </a:xfrm>
          <a:prstGeom prst="rect">
            <a:avLst/>
          </a:prstGeom>
        </p:spPr>
      </p:pic>
    </p:spTree>
    <p:extLst>
      <p:ext uri="{BB962C8B-B14F-4D97-AF65-F5344CB8AC3E}">
        <p14:creationId xmlns:p14="http://schemas.microsoft.com/office/powerpoint/2010/main" val="831722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E39750-29AE-5684-F11B-40692D68D5A1}"/>
              </a:ext>
            </a:extLst>
          </p:cNvPr>
          <p:cNvSpPr>
            <a:spLocks noGrp="1"/>
          </p:cNvSpPr>
          <p:nvPr>
            <p:ph type="title"/>
          </p:nvPr>
        </p:nvSpPr>
        <p:spPr/>
        <p:txBody>
          <a:bodyPr/>
          <a:lstStyle/>
          <a:p>
            <a:r>
              <a:rPr lang="en-GB" dirty="0"/>
              <a:t>From Open Science practices to platforms</a:t>
            </a:r>
          </a:p>
        </p:txBody>
      </p:sp>
      <p:pic>
        <p:nvPicPr>
          <p:cNvPr id="4" name="Picture 3" descr="Chart, sunburst chart&#10;&#10;Description automatically generated">
            <a:extLst>
              <a:ext uri="{FF2B5EF4-FFF2-40B4-BE49-F238E27FC236}">
                <a16:creationId xmlns:a16="http://schemas.microsoft.com/office/drawing/2014/main" id="{CA6FFEAF-261A-262D-3C2A-35EB62C44EE2}"/>
              </a:ext>
            </a:extLst>
          </p:cNvPr>
          <p:cNvPicPr>
            <a:picLocks noChangeAspect="1"/>
          </p:cNvPicPr>
          <p:nvPr/>
        </p:nvPicPr>
        <p:blipFill>
          <a:blip r:embed="rId2"/>
          <a:stretch>
            <a:fillRect/>
          </a:stretch>
        </p:blipFill>
        <p:spPr>
          <a:xfrm>
            <a:off x="761022" y="1787979"/>
            <a:ext cx="9313916" cy="4105924"/>
          </a:xfrm>
          <a:prstGeom prst="rect">
            <a:avLst/>
          </a:prstGeom>
        </p:spPr>
      </p:pic>
      <p:sp>
        <p:nvSpPr>
          <p:cNvPr id="5" name="Rectangle 4">
            <a:extLst>
              <a:ext uri="{FF2B5EF4-FFF2-40B4-BE49-F238E27FC236}">
                <a16:creationId xmlns:a16="http://schemas.microsoft.com/office/drawing/2014/main" id="{52D939A2-C857-9C70-BE54-5568F29A38EF}"/>
              </a:ext>
            </a:extLst>
          </p:cNvPr>
          <p:cNvSpPr/>
          <p:nvPr/>
        </p:nvSpPr>
        <p:spPr>
          <a:xfrm>
            <a:off x="283668" y="5893903"/>
            <a:ext cx="12228746" cy="338554"/>
          </a:xfrm>
          <a:prstGeom prst="rect">
            <a:avLst/>
          </a:prstGeom>
        </p:spPr>
        <p:txBody>
          <a:bodyPr wrap="square">
            <a:spAutoFit/>
          </a:bodyPr>
          <a:lstStyle/>
          <a:p>
            <a:r>
              <a:rPr lang="en-RO" sz="1600" dirty="0">
                <a:latin typeface="Times New Roman" panose="02020603050405020304" pitchFamily="18" charset="0"/>
                <a:ea typeface="Calibri" panose="020F0502020204030204" pitchFamily="34" charset="0"/>
              </a:rPr>
              <a:t>Rainbow of open science practices (available on Zenodo in different formats, including as editable slide:10.5281/zenodo.1147025)</a:t>
            </a:r>
            <a:r>
              <a:rPr lang="en-RO" sz="1600" dirty="0"/>
              <a:t> </a:t>
            </a:r>
            <a:endParaRPr lang="ro-RO" sz="1600" dirty="0"/>
          </a:p>
        </p:txBody>
      </p:sp>
      <p:sp>
        <p:nvSpPr>
          <p:cNvPr id="6" name="Rounded Rectangle 5">
            <a:extLst>
              <a:ext uri="{FF2B5EF4-FFF2-40B4-BE49-F238E27FC236}">
                <a16:creationId xmlns:a16="http://schemas.microsoft.com/office/drawing/2014/main" id="{604CABBB-9577-7701-3118-98C7138106E7}"/>
              </a:ext>
            </a:extLst>
          </p:cNvPr>
          <p:cNvSpPr/>
          <p:nvPr/>
        </p:nvSpPr>
        <p:spPr>
          <a:xfrm>
            <a:off x="8555421" y="1513490"/>
            <a:ext cx="1660634" cy="4183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3161703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3C12B2-9DF4-75A1-23B3-29101C4C1A14}"/>
              </a:ext>
            </a:extLst>
          </p:cNvPr>
          <p:cNvSpPr>
            <a:spLocks noGrp="1"/>
          </p:cNvSpPr>
          <p:nvPr>
            <p:ph type="title"/>
          </p:nvPr>
        </p:nvSpPr>
        <p:spPr/>
        <p:txBody>
          <a:bodyPr/>
          <a:lstStyle/>
          <a:p>
            <a:r>
              <a:rPr lang="en-GB" dirty="0"/>
              <a:t>Public Repositories: </a:t>
            </a:r>
            <a:r>
              <a:rPr lang="en-GB" dirty="0" err="1"/>
              <a:t>Zenodo</a:t>
            </a:r>
            <a:r>
              <a:rPr lang="en-GB" dirty="0"/>
              <a:t>, </a:t>
            </a:r>
            <a:r>
              <a:rPr lang="en-GB" dirty="0" err="1"/>
              <a:t>Figshare</a:t>
            </a:r>
            <a:endParaRPr lang="en-GB" dirty="0"/>
          </a:p>
        </p:txBody>
      </p:sp>
      <p:sp>
        <p:nvSpPr>
          <p:cNvPr id="4" name="CustomShape 2">
            <a:extLst>
              <a:ext uri="{FF2B5EF4-FFF2-40B4-BE49-F238E27FC236}">
                <a16:creationId xmlns:a16="http://schemas.microsoft.com/office/drawing/2014/main" id="{B3E77182-09FC-994A-286B-70D5799E395D}"/>
              </a:ext>
            </a:extLst>
          </p:cNvPr>
          <p:cNvSpPr/>
          <p:nvPr/>
        </p:nvSpPr>
        <p:spPr bwMode="auto">
          <a:xfrm>
            <a:off x="2319010" y="1305069"/>
            <a:ext cx="3867120" cy="82296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nchor="b"/>
          <a:lstStyle/>
          <a:p>
            <a:pPr>
              <a:lnSpc>
                <a:spcPct val="90000"/>
              </a:lnSpc>
              <a:spcBef>
                <a:spcPts val="1001"/>
              </a:spcBef>
              <a:defRPr/>
            </a:pPr>
            <a:r>
              <a:rPr lang="en-US" sz="2000" b="1" kern="0" spc="-1">
                <a:solidFill>
                  <a:srgbClr val="44546A"/>
                </a:solidFill>
                <a:latin typeface="Calibri"/>
                <a:ea typeface="DejaVu Sans"/>
                <a:cs typeface="Arial"/>
              </a:rPr>
              <a:t>Zenodo.org</a:t>
            </a:r>
            <a:endParaRPr lang="en-US" sz="2000" kern="0" spc="-1">
              <a:solidFill>
                <a:prstClr val="black"/>
              </a:solidFill>
              <a:latin typeface="Arial"/>
              <a:cs typeface="Arial"/>
            </a:endParaRPr>
          </a:p>
        </p:txBody>
      </p:sp>
      <p:sp>
        <p:nvSpPr>
          <p:cNvPr id="5" name="CustomShape 3">
            <a:extLst>
              <a:ext uri="{FF2B5EF4-FFF2-40B4-BE49-F238E27FC236}">
                <a16:creationId xmlns:a16="http://schemas.microsoft.com/office/drawing/2014/main" id="{41F0ED05-B39B-C29D-FA14-B1CFE20176BD}"/>
              </a:ext>
            </a:extLst>
          </p:cNvPr>
          <p:cNvSpPr/>
          <p:nvPr/>
        </p:nvSpPr>
        <p:spPr bwMode="auto">
          <a:xfrm>
            <a:off x="2319010" y="2128749"/>
            <a:ext cx="3867120" cy="36828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marL="228600" indent="-227520">
              <a:lnSpc>
                <a:spcPct val="90000"/>
              </a:lnSpc>
              <a:spcBef>
                <a:spcPts val="1001"/>
              </a:spcBef>
              <a:buClr>
                <a:srgbClr val="000000"/>
              </a:buClr>
              <a:buFont typeface="Arial"/>
              <a:buChar char="•"/>
              <a:defRPr/>
            </a:pPr>
            <a:r>
              <a:rPr lang="en-US" sz="2000" kern="0" spc="-1" dirty="0">
                <a:solidFill>
                  <a:srgbClr val="000000"/>
                </a:solidFill>
                <a:latin typeface="Calibri"/>
                <a:ea typeface="DejaVu Sans"/>
                <a:cs typeface="Arial"/>
              </a:rPr>
              <a:t>public repository</a:t>
            </a:r>
            <a:endParaRPr lang="en-US" sz="2000" kern="0" spc="-1" dirty="0">
              <a:solidFill>
                <a:prstClr val="black"/>
              </a:solidFill>
              <a:latin typeface="Arial"/>
              <a:cs typeface="Arial"/>
            </a:endParaRPr>
          </a:p>
          <a:p>
            <a:pPr marL="228600" indent="-227520">
              <a:lnSpc>
                <a:spcPct val="90000"/>
              </a:lnSpc>
              <a:spcBef>
                <a:spcPts val="1001"/>
              </a:spcBef>
              <a:buClr>
                <a:srgbClr val="000000"/>
              </a:buClr>
              <a:buFont typeface="Arial"/>
              <a:buChar char="•"/>
              <a:defRPr/>
            </a:pPr>
            <a:r>
              <a:rPr lang="en-US" sz="2000" kern="0" spc="-1" dirty="0">
                <a:solidFill>
                  <a:srgbClr val="000000"/>
                </a:solidFill>
                <a:latin typeface="Calibri"/>
                <a:ea typeface="DejaVu Sans"/>
                <a:cs typeface="Arial"/>
              </a:rPr>
              <a:t>integration with GitHub</a:t>
            </a:r>
            <a:endParaRPr lang="en-US" sz="2000" kern="0" spc="-1" dirty="0">
              <a:solidFill>
                <a:prstClr val="black"/>
              </a:solidFill>
              <a:latin typeface="Arial"/>
              <a:cs typeface="Arial"/>
            </a:endParaRPr>
          </a:p>
          <a:p>
            <a:pPr>
              <a:lnSpc>
                <a:spcPct val="90000"/>
              </a:lnSpc>
              <a:spcBef>
                <a:spcPts val="1001"/>
              </a:spcBef>
              <a:defRPr/>
            </a:pPr>
            <a:endParaRPr lang="en-US" sz="2000" kern="0" spc="-1" dirty="0">
              <a:solidFill>
                <a:prstClr val="black"/>
              </a:solidFill>
              <a:latin typeface="Arial"/>
              <a:cs typeface="Arial"/>
            </a:endParaRPr>
          </a:p>
        </p:txBody>
      </p:sp>
      <p:sp>
        <p:nvSpPr>
          <p:cNvPr id="6" name="CustomShape 4">
            <a:extLst>
              <a:ext uri="{FF2B5EF4-FFF2-40B4-BE49-F238E27FC236}">
                <a16:creationId xmlns:a16="http://schemas.microsoft.com/office/drawing/2014/main" id="{8D7128A0-DDC8-E473-2F78-63E888121090}"/>
              </a:ext>
            </a:extLst>
          </p:cNvPr>
          <p:cNvSpPr/>
          <p:nvPr/>
        </p:nvSpPr>
        <p:spPr bwMode="auto">
          <a:xfrm>
            <a:off x="6317890" y="1305069"/>
            <a:ext cx="3886200" cy="82296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nchor="b"/>
          <a:lstStyle/>
          <a:p>
            <a:pPr>
              <a:lnSpc>
                <a:spcPct val="90000"/>
              </a:lnSpc>
              <a:spcBef>
                <a:spcPts val="1001"/>
              </a:spcBef>
              <a:defRPr/>
            </a:pPr>
            <a:r>
              <a:rPr lang="en-US" sz="2000" b="1" kern="0" spc="-1">
                <a:solidFill>
                  <a:srgbClr val="44546A"/>
                </a:solidFill>
                <a:latin typeface="Calibri"/>
                <a:ea typeface="DejaVu Sans"/>
                <a:cs typeface="Arial"/>
              </a:rPr>
              <a:t>Figshare.com</a:t>
            </a:r>
            <a:endParaRPr lang="en-US" sz="2000" kern="0" spc="-1">
              <a:solidFill>
                <a:prstClr val="black"/>
              </a:solidFill>
              <a:latin typeface="Arial"/>
              <a:cs typeface="Arial"/>
            </a:endParaRPr>
          </a:p>
        </p:txBody>
      </p:sp>
      <p:sp>
        <p:nvSpPr>
          <p:cNvPr id="7" name="CustomShape 5">
            <a:extLst>
              <a:ext uri="{FF2B5EF4-FFF2-40B4-BE49-F238E27FC236}">
                <a16:creationId xmlns:a16="http://schemas.microsoft.com/office/drawing/2014/main" id="{7C6B047A-014D-D4A8-DFF1-BFD4A7AA9075}"/>
              </a:ext>
            </a:extLst>
          </p:cNvPr>
          <p:cNvSpPr/>
          <p:nvPr/>
        </p:nvSpPr>
        <p:spPr bwMode="auto">
          <a:xfrm>
            <a:off x="6317890" y="2128749"/>
            <a:ext cx="3886200" cy="36828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marL="228600" indent="-227520">
              <a:lnSpc>
                <a:spcPct val="90000"/>
              </a:lnSpc>
              <a:spcBef>
                <a:spcPts val="1001"/>
              </a:spcBef>
              <a:buClr>
                <a:srgbClr val="000000"/>
              </a:buClr>
              <a:buFont typeface="Arial"/>
              <a:buChar char="•"/>
              <a:defRPr/>
            </a:pPr>
            <a:r>
              <a:rPr lang="en-US" sz="2000" kern="0" spc="-1">
                <a:solidFill>
                  <a:srgbClr val="000000"/>
                </a:solidFill>
                <a:latin typeface="Calibri"/>
                <a:ea typeface="DejaVu Sans"/>
                <a:cs typeface="Arial"/>
              </a:rPr>
              <a:t>public and institutional offer</a:t>
            </a:r>
            <a:endParaRPr lang="en-US" sz="2000" kern="0" spc="-1">
              <a:solidFill>
                <a:prstClr val="black"/>
              </a:solidFill>
              <a:latin typeface="Arial"/>
              <a:cs typeface="Arial"/>
            </a:endParaRPr>
          </a:p>
          <a:p>
            <a:pPr marL="228600" indent="-227520">
              <a:lnSpc>
                <a:spcPct val="90000"/>
              </a:lnSpc>
              <a:spcBef>
                <a:spcPts val="1001"/>
              </a:spcBef>
              <a:buClr>
                <a:srgbClr val="000000"/>
              </a:buClr>
              <a:buFont typeface="Arial"/>
              <a:buChar char="•"/>
              <a:defRPr/>
            </a:pPr>
            <a:r>
              <a:rPr lang="en-US" sz="2000" kern="0" spc="-1">
                <a:solidFill>
                  <a:srgbClr val="000000"/>
                </a:solidFill>
                <a:latin typeface="Calibri"/>
                <a:ea typeface="DejaVu Sans"/>
                <a:cs typeface="Arial"/>
              </a:rPr>
              <a:t>DOIs</a:t>
            </a:r>
            <a:endParaRPr lang="en-US" sz="2000" kern="0" spc="-1">
              <a:solidFill>
                <a:prstClr val="black"/>
              </a:solidFill>
              <a:latin typeface="Arial"/>
              <a:cs typeface="Arial"/>
            </a:endParaRPr>
          </a:p>
        </p:txBody>
      </p:sp>
      <p:pic>
        <p:nvPicPr>
          <p:cNvPr id="8" name="Grafik 6">
            <a:extLst>
              <a:ext uri="{FF2B5EF4-FFF2-40B4-BE49-F238E27FC236}">
                <a16:creationId xmlns:a16="http://schemas.microsoft.com/office/drawing/2014/main" id="{345807E5-6CCF-83E9-75AF-508C66301D58}"/>
              </a:ext>
            </a:extLst>
          </p:cNvPr>
          <p:cNvPicPr/>
          <p:nvPr/>
        </p:nvPicPr>
        <p:blipFill>
          <a:blip r:embed="rId2"/>
          <a:stretch/>
        </p:blipFill>
        <p:spPr bwMode="auto">
          <a:xfrm>
            <a:off x="2354290" y="3260229"/>
            <a:ext cx="3016080" cy="3071160"/>
          </a:xfrm>
          <a:prstGeom prst="rect">
            <a:avLst/>
          </a:prstGeom>
          <a:ln>
            <a:noFill/>
          </a:ln>
        </p:spPr>
      </p:pic>
      <p:pic>
        <p:nvPicPr>
          <p:cNvPr id="9" name="Grafik 7">
            <a:extLst>
              <a:ext uri="{FF2B5EF4-FFF2-40B4-BE49-F238E27FC236}">
                <a16:creationId xmlns:a16="http://schemas.microsoft.com/office/drawing/2014/main" id="{03A055FB-878C-264E-BAF6-35E95CC0437C}"/>
              </a:ext>
            </a:extLst>
          </p:cNvPr>
          <p:cNvPicPr/>
          <p:nvPr/>
        </p:nvPicPr>
        <p:blipFill>
          <a:blip r:embed="rId3"/>
          <a:stretch/>
        </p:blipFill>
        <p:spPr bwMode="auto">
          <a:xfrm>
            <a:off x="6317530" y="3444549"/>
            <a:ext cx="3501360" cy="2479320"/>
          </a:xfrm>
          <a:prstGeom prst="rect">
            <a:avLst/>
          </a:prstGeom>
          <a:ln>
            <a:noFill/>
          </a:ln>
        </p:spPr>
      </p:pic>
    </p:spTree>
    <p:extLst>
      <p:ext uri="{BB962C8B-B14F-4D97-AF65-F5344CB8AC3E}">
        <p14:creationId xmlns:p14="http://schemas.microsoft.com/office/powerpoint/2010/main" val="185782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E4179F-19D5-4E44-7213-654FD6DE7F56}"/>
              </a:ext>
            </a:extLst>
          </p:cNvPr>
          <p:cNvSpPr>
            <a:spLocks noGrp="1"/>
          </p:cNvSpPr>
          <p:nvPr>
            <p:ph idx="1"/>
          </p:nvPr>
        </p:nvSpPr>
        <p:spPr/>
        <p:txBody>
          <a:bodyPr>
            <a:normAutofit fontScale="92500" lnSpcReduction="20000"/>
          </a:bodyPr>
          <a:lstStyle/>
          <a:p>
            <a:r>
              <a:rPr lang="en-GB" dirty="0" err="1"/>
              <a:t>Figshare</a:t>
            </a:r>
            <a:r>
              <a:rPr lang="en-GB" dirty="0"/>
              <a:t> is a commercial offer for scientists and institutions.</a:t>
            </a:r>
          </a:p>
          <a:p>
            <a:endParaRPr lang="en-GB" dirty="0"/>
          </a:p>
          <a:p>
            <a:r>
              <a:rPr lang="en-GB" dirty="0"/>
              <a:t>open to all fields of research </a:t>
            </a:r>
          </a:p>
          <a:p>
            <a:endParaRPr lang="en-GB" dirty="0"/>
          </a:p>
          <a:p>
            <a:r>
              <a:rPr lang="en-GB" dirty="0"/>
              <a:t>open to all types of research data</a:t>
            </a:r>
          </a:p>
          <a:p>
            <a:endParaRPr lang="en-GB" dirty="0"/>
          </a:p>
          <a:p>
            <a:r>
              <a:rPr lang="en-GB" dirty="0"/>
              <a:t>Freemium model</a:t>
            </a:r>
          </a:p>
          <a:p>
            <a:endParaRPr lang="en-GB" dirty="0"/>
          </a:p>
          <a:p>
            <a:r>
              <a:rPr lang="en-GB" dirty="0"/>
              <a:t>File size up to 5 Gigabyte</a:t>
            </a:r>
          </a:p>
          <a:p>
            <a:endParaRPr lang="en-GB" dirty="0"/>
          </a:p>
          <a:p>
            <a:endParaRPr lang="en-GB" dirty="0"/>
          </a:p>
        </p:txBody>
      </p:sp>
      <p:sp>
        <p:nvSpPr>
          <p:cNvPr id="3" name="Title 2">
            <a:extLst>
              <a:ext uri="{FF2B5EF4-FFF2-40B4-BE49-F238E27FC236}">
                <a16:creationId xmlns:a16="http://schemas.microsoft.com/office/drawing/2014/main" id="{6904035B-47FE-526B-E22C-029075ADBA96}"/>
              </a:ext>
            </a:extLst>
          </p:cNvPr>
          <p:cNvSpPr>
            <a:spLocks noGrp="1"/>
          </p:cNvSpPr>
          <p:nvPr>
            <p:ph type="title"/>
          </p:nvPr>
        </p:nvSpPr>
        <p:spPr/>
        <p:txBody>
          <a:bodyPr/>
          <a:lstStyle/>
          <a:p>
            <a:r>
              <a:rPr lang="en-GB" dirty="0" err="1"/>
              <a:t>Figshare</a:t>
            </a:r>
            <a:r>
              <a:rPr lang="en-GB" dirty="0"/>
              <a:t> – a Service</a:t>
            </a:r>
          </a:p>
        </p:txBody>
      </p:sp>
      <p:pic>
        <p:nvPicPr>
          <p:cNvPr id="4" name="Inhaltsplatzhalter 14">
            <a:extLst>
              <a:ext uri="{FF2B5EF4-FFF2-40B4-BE49-F238E27FC236}">
                <a16:creationId xmlns:a16="http://schemas.microsoft.com/office/drawing/2014/main" id="{3A370116-BC04-8645-20E8-7010565B3839}"/>
              </a:ext>
            </a:extLst>
          </p:cNvPr>
          <p:cNvPicPr/>
          <p:nvPr/>
        </p:nvPicPr>
        <p:blipFill>
          <a:blip r:embed="rId2"/>
          <a:stretch/>
        </p:blipFill>
        <p:spPr bwMode="auto">
          <a:xfrm>
            <a:off x="7680575" y="2542759"/>
            <a:ext cx="3200400" cy="968400"/>
          </a:xfrm>
          <a:prstGeom prst="rect">
            <a:avLst/>
          </a:prstGeom>
          <a:ln>
            <a:noFill/>
          </a:ln>
        </p:spPr>
      </p:pic>
      <p:pic>
        <p:nvPicPr>
          <p:cNvPr id="5" name="Inhaltsplatzhalter 20">
            <a:extLst>
              <a:ext uri="{FF2B5EF4-FFF2-40B4-BE49-F238E27FC236}">
                <a16:creationId xmlns:a16="http://schemas.microsoft.com/office/drawing/2014/main" id="{7ED849DD-9403-8A42-CF8B-ECC64424C4D2}"/>
              </a:ext>
            </a:extLst>
          </p:cNvPr>
          <p:cNvPicPr/>
          <p:nvPr/>
        </p:nvPicPr>
        <p:blipFill>
          <a:blip r:embed="rId3"/>
          <a:stretch/>
        </p:blipFill>
        <p:spPr bwMode="auto">
          <a:xfrm>
            <a:off x="7184472" y="3933290"/>
            <a:ext cx="4243680" cy="1882440"/>
          </a:xfrm>
          <a:prstGeom prst="rect">
            <a:avLst/>
          </a:prstGeom>
          <a:ln>
            <a:noFill/>
          </a:ln>
        </p:spPr>
      </p:pic>
    </p:spTree>
    <p:extLst>
      <p:ext uri="{BB962C8B-B14F-4D97-AF65-F5344CB8AC3E}">
        <p14:creationId xmlns:p14="http://schemas.microsoft.com/office/powerpoint/2010/main" val="415800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7A355F-4AC3-1AB1-966B-4C760CD166A7}"/>
              </a:ext>
            </a:extLst>
          </p:cNvPr>
          <p:cNvSpPr>
            <a:spLocks noGrp="1"/>
          </p:cNvSpPr>
          <p:nvPr>
            <p:ph idx="1"/>
          </p:nvPr>
        </p:nvSpPr>
        <p:spPr>
          <a:xfrm>
            <a:off x="270705" y="1647069"/>
            <a:ext cx="11259127" cy="3914054"/>
          </a:xfrm>
        </p:spPr>
        <p:txBody>
          <a:bodyPr>
            <a:normAutofit/>
          </a:bodyPr>
          <a:lstStyle/>
          <a:p>
            <a:pPr marL="0" indent="0">
              <a:buNone/>
            </a:pPr>
            <a:r>
              <a:rPr lang="en-GB" sz="2400" dirty="0"/>
              <a:t>Services:</a:t>
            </a:r>
          </a:p>
          <a:p>
            <a:endParaRPr lang="en-GB" sz="2400" dirty="0"/>
          </a:p>
          <a:p>
            <a:r>
              <a:rPr lang="en-GB" sz="2400" dirty="0"/>
              <a:t>offers repositories and other services for universities</a:t>
            </a:r>
          </a:p>
          <a:p>
            <a:endParaRPr lang="en-GB" sz="2400" dirty="0"/>
          </a:p>
          <a:p>
            <a:r>
              <a:rPr lang="en-GB" sz="2400" dirty="0"/>
              <a:t>cooperates with publishers, e.g. PLOS or also:</a:t>
            </a:r>
          </a:p>
          <a:p>
            <a:endParaRPr lang="en-GB" sz="2400" dirty="0"/>
          </a:p>
          <a:p>
            <a:pPr marL="0" indent="0">
              <a:buNone/>
            </a:pPr>
            <a:r>
              <a:rPr lang="en-GB" sz="2400" dirty="0">
                <a:hlinkClick r:id="rId2"/>
              </a:rPr>
              <a:t>https://springernature.figshare.com</a:t>
            </a:r>
            <a:r>
              <a:rPr lang="en-GB" sz="2400" dirty="0"/>
              <a:t> </a:t>
            </a:r>
          </a:p>
          <a:p>
            <a:endParaRPr lang="en-GB" sz="2400" dirty="0"/>
          </a:p>
        </p:txBody>
      </p:sp>
      <p:sp>
        <p:nvSpPr>
          <p:cNvPr id="3" name="Title 2">
            <a:extLst>
              <a:ext uri="{FF2B5EF4-FFF2-40B4-BE49-F238E27FC236}">
                <a16:creationId xmlns:a16="http://schemas.microsoft.com/office/drawing/2014/main" id="{CD619C67-6DDA-C605-42F1-E2952B4834AB}"/>
              </a:ext>
            </a:extLst>
          </p:cNvPr>
          <p:cNvSpPr>
            <a:spLocks noGrp="1"/>
          </p:cNvSpPr>
          <p:nvPr>
            <p:ph type="title"/>
          </p:nvPr>
        </p:nvSpPr>
        <p:spPr/>
        <p:txBody>
          <a:bodyPr/>
          <a:lstStyle/>
          <a:p>
            <a:r>
              <a:rPr lang="en-GB" dirty="0" err="1"/>
              <a:t>Figshare</a:t>
            </a:r>
            <a:r>
              <a:rPr lang="en-GB" dirty="0"/>
              <a:t> – Special Features</a:t>
            </a:r>
          </a:p>
        </p:txBody>
      </p:sp>
      <p:pic>
        <p:nvPicPr>
          <p:cNvPr id="4" name="Inhaltsplatzhalter 9">
            <a:extLst>
              <a:ext uri="{FF2B5EF4-FFF2-40B4-BE49-F238E27FC236}">
                <a16:creationId xmlns:a16="http://schemas.microsoft.com/office/drawing/2014/main" id="{AB4B334F-7EE3-0B04-77BA-A8FC2755A656}"/>
              </a:ext>
            </a:extLst>
          </p:cNvPr>
          <p:cNvPicPr/>
          <p:nvPr/>
        </p:nvPicPr>
        <p:blipFill>
          <a:blip r:embed="rId3"/>
          <a:stretch/>
        </p:blipFill>
        <p:spPr bwMode="auto">
          <a:xfrm>
            <a:off x="8268584" y="1727200"/>
            <a:ext cx="2817360" cy="2172240"/>
          </a:xfrm>
          <a:prstGeom prst="rect">
            <a:avLst/>
          </a:prstGeom>
          <a:ln>
            <a:noFill/>
          </a:ln>
        </p:spPr>
      </p:pic>
      <p:pic>
        <p:nvPicPr>
          <p:cNvPr id="5" name="Inhaltsplatzhalter 11">
            <a:extLst>
              <a:ext uri="{FF2B5EF4-FFF2-40B4-BE49-F238E27FC236}">
                <a16:creationId xmlns:a16="http://schemas.microsoft.com/office/drawing/2014/main" id="{138308AD-1676-3158-CA0B-8A300C36EEFE}"/>
              </a:ext>
            </a:extLst>
          </p:cNvPr>
          <p:cNvPicPr/>
          <p:nvPr/>
        </p:nvPicPr>
        <p:blipFill>
          <a:blip r:embed="rId4"/>
          <a:stretch/>
        </p:blipFill>
        <p:spPr bwMode="auto">
          <a:xfrm>
            <a:off x="7555424" y="4241440"/>
            <a:ext cx="4243680" cy="1796040"/>
          </a:xfrm>
          <a:prstGeom prst="rect">
            <a:avLst/>
          </a:prstGeom>
          <a:ln>
            <a:noFill/>
          </a:ln>
        </p:spPr>
      </p:pic>
    </p:spTree>
    <p:extLst>
      <p:ext uri="{BB962C8B-B14F-4D97-AF65-F5344CB8AC3E}">
        <p14:creationId xmlns:p14="http://schemas.microsoft.com/office/powerpoint/2010/main" val="791554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987EFD-2078-77FD-532E-1A51ACF63944}"/>
              </a:ext>
            </a:extLst>
          </p:cNvPr>
          <p:cNvSpPr>
            <a:spLocks noGrp="1"/>
          </p:cNvSpPr>
          <p:nvPr>
            <p:ph idx="1"/>
          </p:nvPr>
        </p:nvSpPr>
        <p:spPr/>
        <p:txBody>
          <a:bodyPr/>
          <a:lstStyle/>
          <a:p>
            <a:pPr>
              <a:lnSpc>
                <a:spcPct val="150000"/>
              </a:lnSpc>
              <a:defRPr/>
            </a:pPr>
            <a:r>
              <a:rPr lang="en-US" kern="0" spc="-1" dirty="0">
                <a:solidFill>
                  <a:srgbClr val="000000"/>
                </a:solidFill>
                <a:latin typeface="Calibri"/>
                <a:cs typeface="Arial"/>
              </a:rPr>
              <a:t>Please compare the offer of </a:t>
            </a:r>
            <a:r>
              <a:rPr lang="en-US" u="sng" kern="0" spc="-1" dirty="0">
                <a:solidFill>
                  <a:srgbClr val="0000FF"/>
                </a:solidFill>
                <a:latin typeface="Calibri"/>
                <a:ea typeface="Arial"/>
                <a:cs typeface="Arial"/>
                <a:hlinkClick r:id="rId2"/>
              </a:rPr>
              <a:t>Zenodo</a:t>
            </a:r>
            <a:r>
              <a:rPr lang="en-US" kern="0" spc="-1" dirty="0">
                <a:solidFill>
                  <a:srgbClr val="000000"/>
                </a:solidFill>
                <a:latin typeface="Calibri"/>
                <a:ea typeface="Arial"/>
                <a:cs typeface="Arial"/>
              </a:rPr>
              <a:t> and </a:t>
            </a:r>
            <a:r>
              <a:rPr lang="en-US" u="sng" kern="0" spc="-1" dirty="0">
                <a:solidFill>
                  <a:srgbClr val="0000FF"/>
                </a:solidFill>
                <a:latin typeface="Calibri"/>
                <a:ea typeface="Arial"/>
                <a:cs typeface="Arial"/>
                <a:hlinkClick r:id="rId3"/>
              </a:rPr>
              <a:t>Figshare</a:t>
            </a:r>
            <a:r>
              <a:rPr lang="en-US" kern="0" spc="-1" dirty="0">
                <a:solidFill>
                  <a:srgbClr val="000000"/>
                </a:solidFill>
                <a:latin typeface="Calibri"/>
                <a:cs typeface="Arial"/>
              </a:rPr>
              <a:t>. </a:t>
            </a:r>
            <a:endParaRPr lang="en-US" kern="0" spc="-1" dirty="0">
              <a:solidFill>
                <a:prstClr val="black"/>
              </a:solidFill>
              <a:latin typeface="Arial"/>
              <a:cs typeface="Arial"/>
            </a:endParaRPr>
          </a:p>
          <a:p>
            <a:pPr>
              <a:lnSpc>
                <a:spcPct val="150000"/>
              </a:lnSpc>
              <a:defRPr/>
            </a:pPr>
            <a:endParaRPr lang="en-US" kern="0" spc="-1" dirty="0">
              <a:solidFill>
                <a:prstClr val="black"/>
              </a:solidFill>
              <a:latin typeface="Arial"/>
              <a:cs typeface="Arial"/>
            </a:endParaRPr>
          </a:p>
          <a:p>
            <a:pPr>
              <a:lnSpc>
                <a:spcPct val="150000"/>
              </a:lnSpc>
              <a:defRPr/>
            </a:pPr>
            <a:r>
              <a:rPr lang="en-US" kern="0" spc="-1" dirty="0">
                <a:solidFill>
                  <a:srgbClr val="000000"/>
                </a:solidFill>
                <a:latin typeface="Calibri"/>
                <a:ea typeface="Arial"/>
                <a:cs typeface="Arial"/>
              </a:rPr>
              <a:t>Which provider would you confide your data to? </a:t>
            </a:r>
            <a:endParaRPr lang="en-US" kern="0" spc="-1" dirty="0">
              <a:solidFill>
                <a:prstClr val="black"/>
              </a:solidFill>
              <a:latin typeface="Arial"/>
              <a:cs typeface="Arial"/>
            </a:endParaRPr>
          </a:p>
          <a:p>
            <a:endParaRPr lang="en-GB" dirty="0"/>
          </a:p>
        </p:txBody>
      </p:sp>
      <p:sp>
        <p:nvSpPr>
          <p:cNvPr id="3" name="Title 2">
            <a:extLst>
              <a:ext uri="{FF2B5EF4-FFF2-40B4-BE49-F238E27FC236}">
                <a16:creationId xmlns:a16="http://schemas.microsoft.com/office/drawing/2014/main" id="{0D642542-CBD4-2E11-DFC6-0255C9119A31}"/>
              </a:ext>
            </a:extLst>
          </p:cNvPr>
          <p:cNvSpPr>
            <a:spLocks noGrp="1"/>
          </p:cNvSpPr>
          <p:nvPr>
            <p:ph type="title"/>
          </p:nvPr>
        </p:nvSpPr>
        <p:spPr/>
        <p:txBody>
          <a:bodyPr/>
          <a:lstStyle/>
          <a:p>
            <a:r>
              <a:rPr lang="en-GB" dirty="0"/>
              <a:t>Task: </a:t>
            </a:r>
            <a:r>
              <a:rPr lang="en-GB" dirty="0" err="1"/>
              <a:t>Zenodo</a:t>
            </a:r>
            <a:r>
              <a:rPr lang="en-GB" dirty="0"/>
              <a:t> versus </a:t>
            </a:r>
            <a:r>
              <a:rPr lang="en-GB" dirty="0" err="1"/>
              <a:t>Figshare</a:t>
            </a:r>
            <a:endParaRPr lang="en-GB" dirty="0"/>
          </a:p>
        </p:txBody>
      </p:sp>
      <p:pic>
        <p:nvPicPr>
          <p:cNvPr id="4" name="Grafik 9">
            <a:extLst>
              <a:ext uri="{FF2B5EF4-FFF2-40B4-BE49-F238E27FC236}">
                <a16:creationId xmlns:a16="http://schemas.microsoft.com/office/drawing/2014/main" id="{21C39130-F9EC-E279-AF57-263AEB06FDE6}"/>
              </a:ext>
            </a:extLst>
          </p:cNvPr>
          <p:cNvPicPr/>
          <p:nvPr/>
        </p:nvPicPr>
        <p:blipFill>
          <a:blip r:embed="rId4"/>
          <a:stretch/>
        </p:blipFill>
        <p:spPr bwMode="auto">
          <a:xfrm>
            <a:off x="8256889" y="2131825"/>
            <a:ext cx="3114720" cy="3931560"/>
          </a:xfrm>
          <a:prstGeom prst="rect">
            <a:avLst/>
          </a:prstGeom>
          <a:ln>
            <a:noFill/>
          </a:ln>
        </p:spPr>
      </p:pic>
    </p:spTree>
    <p:extLst>
      <p:ext uri="{BB962C8B-B14F-4D97-AF65-F5344CB8AC3E}">
        <p14:creationId xmlns:p14="http://schemas.microsoft.com/office/powerpoint/2010/main" val="209396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Architecture</a:t>
            </a:r>
          </a:p>
        </p:txBody>
      </p:sp>
      <p:graphicFrame>
        <p:nvGraphicFramePr>
          <p:cNvPr id="4" name="Content Placeholder 3"/>
          <p:cNvGraphicFramePr>
            <a:graphicFrameLocks noGrp="1"/>
          </p:cNvGraphicFramePr>
          <p:nvPr>
            <p:ph idx="1"/>
          </p:nvPr>
        </p:nvGraphicFramePr>
        <p:xfrm>
          <a:off x="838200" y="1825625"/>
          <a:ext cx="10515603" cy="4304717"/>
        </p:xfrm>
        <a:graphic>
          <a:graphicData uri="http://schemas.openxmlformats.org/drawingml/2006/table">
            <a:tbl>
              <a:tblPr firstRow="1" bandRow="1">
                <a:tableStyleId>{5C22544A-7EE6-4342-B048-85BDC9FD1C3A}</a:tableStyleId>
              </a:tblPr>
              <a:tblGrid>
                <a:gridCol w="977721">
                  <a:extLst>
                    <a:ext uri="{9D8B030D-6E8A-4147-A177-3AD203B41FA5}">
                      <a16:colId xmlns:a16="http://schemas.microsoft.com/office/drawing/2014/main" val="2168868502"/>
                    </a:ext>
                  </a:extLst>
                </a:gridCol>
                <a:gridCol w="2026737">
                  <a:extLst>
                    <a:ext uri="{9D8B030D-6E8A-4147-A177-3AD203B41FA5}">
                      <a16:colId xmlns:a16="http://schemas.microsoft.com/office/drawing/2014/main" val="256043375"/>
                    </a:ext>
                  </a:extLst>
                </a:gridCol>
                <a:gridCol w="1502229">
                  <a:extLst>
                    <a:ext uri="{9D8B030D-6E8A-4147-A177-3AD203B41FA5}">
                      <a16:colId xmlns:a16="http://schemas.microsoft.com/office/drawing/2014/main" val="1183968157"/>
                    </a:ext>
                  </a:extLst>
                </a:gridCol>
                <a:gridCol w="1502229">
                  <a:extLst>
                    <a:ext uri="{9D8B030D-6E8A-4147-A177-3AD203B41FA5}">
                      <a16:colId xmlns:a16="http://schemas.microsoft.com/office/drawing/2014/main" val="31553190"/>
                    </a:ext>
                  </a:extLst>
                </a:gridCol>
                <a:gridCol w="1502229">
                  <a:extLst>
                    <a:ext uri="{9D8B030D-6E8A-4147-A177-3AD203B41FA5}">
                      <a16:colId xmlns:a16="http://schemas.microsoft.com/office/drawing/2014/main" val="3968484227"/>
                    </a:ext>
                  </a:extLst>
                </a:gridCol>
                <a:gridCol w="1502229">
                  <a:extLst>
                    <a:ext uri="{9D8B030D-6E8A-4147-A177-3AD203B41FA5}">
                      <a16:colId xmlns:a16="http://schemas.microsoft.com/office/drawing/2014/main" val="2685874013"/>
                    </a:ext>
                  </a:extLst>
                </a:gridCol>
                <a:gridCol w="1502229">
                  <a:extLst>
                    <a:ext uri="{9D8B030D-6E8A-4147-A177-3AD203B41FA5}">
                      <a16:colId xmlns:a16="http://schemas.microsoft.com/office/drawing/2014/main" val="555640645"/>
                    </a:ext>
                  </a:extLst>
                </a:gridCol>
              </a:tblGrid>
              <a:tr h="424024">
                <a:tc>
                  <a:txBody>
                    <a:bodyPr/>
                    <a:lstStyle/>
                    <a:p>
                      <a:pPr marL="0" marR="0">
                        <a:lnSpc>
                          <a:spcPct val="107000"/>
                        </a:lnSpc>
                        <a:spcBef>
                          <a:spcPts val="0"/>
                        </a:spcBef>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Class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Feature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DSpace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CKAN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Figshare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Zenodo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Dataverse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1143738"/>
                  </a:ext>
                </a:extLst>
              </a:tr>
              <a:tr h="581945">
                <a:tc rowSpan="8">
                  <a:txBody>
                    <a:bodyPr/>
                    <a:lstStyle/>
                    <a:p>
                      <a:pPr marL="71755" marR="71755" algn="ctr">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Architecture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Deployment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Installation package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Installation package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Service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Service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Installation package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8181412"/>
                  </a:ext>
                </a:extLst>
              </a:tr>
              <a:tr h="424024">
                <a:tc vMerge="1">
                  <a:txBody>
                    <a:bodyPr/>
                    <a:lstStyle/>
                    <a:p>
                      <a:endParaRPr lang="en-US"/>
                    </a:p>
                  </a:txBody>
                  <a:tcPr/>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Storage location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Local or remote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Local or remote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Remote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Remote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Local or remote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3120142"/>
                  </a:ext>
                </a:extLst>
              </a:tr>
              <a:tr h="581945">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Maintenance costs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Infrastructure management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Infrastructure management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Monthly fee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Monthly fee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e-mail based-free of cost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109041"/>
                  </a:ext>
                </a:extLst>
              </a:tr>
              <a:tr h="424024">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Open Source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1118670"/>
                  </a:ext>
                </a:extLst>
              </a:tr>
              <a:tr h="596683">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Platform customization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Community policies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6686839"/>
                  </a:ext>
                </a:extLst>
              </a:tr>
              <a:tr h="424024">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Embargo period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Private storage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Private storage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3338001"/>
                  </a:ext>
                </a:extLst>
              </a:tr>
              <a:tr h="424024">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Content versioning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6936355"/>
                  </a:ext>
                </a:extLst>
              </a:tr>
              <a:tr h="424024">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Pre-reserving DOI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9217378"/>
                  </a:ext>
                </a:extLst>
              </a:tr>
            </a:tbl>
          </a:graphicData>
        </a:graphic>
      </p:graphicFrame>
    </p:spTree>
    <p:extLst>
      <p:ext uri="{BB962C8B-B14F-4D97-AF65-F5344CB8AC3E}">
        <p14:creationId xmlns:p14="http://schemas.microsoft.com/office/powerpoint/2010/main" val="1121308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Architecture…</a:t>
            </a:r>
            <a:endParaRPr lang="en-US" dirty="0"/>
          </a:p>
        </p:txBody>
      </p:sp>
      <p:graphicFrame>
        <p:nvGraphicFramePr>
          <p:cNvPr id="4" name="Content Placeholder 3"/>
          <p:cNvGraphicFramePr>
            <a:graphicFrameLocks noGrp="1"/>
          </p:cNvGraphicFramePr>
          <p:nvPr>
            <p:ph idx="1"/>
          </p:nvPr>
        </p:nvGraphicFramePr>
        <p:xfrm>
          <a:off x="838200" y="1825625"/>
          <a:ext cx="10515603" cy="363328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4052899421"/>
                    </a:ext>
                  </a:extLst>
                </a:gridCol>
                <a:gridCol w="1502229">
                  <a:extLst>
                    <a:ext uri="{9D8B030D-6E8A-4147-A177-3AD203B41FA5}">
                      <a16:colId xmlns:a16="http://schemas.microsoft.com/office/drawing/2014/main" val="784109170"/>
                    </a:ext>
                  </a:extLst>
                </a:gridCol>
                <a:gridCol w="1502229">
                  <a:extLst>
                    <a:ext uri="{9D8B030D-6E8A-4147-A177-3AD203B41FA5}">
                      <a16:colId xmlns:a16="http://schemas.microsoft.com/office/drawing/2014/main" val="261583615"/>
                    </a:ext>
                  </a:extLst>
                </a:gridCol>
                <a:gridCol w="1502229">
                  <a:extLst>
                    <a:ext uri="{9D8B030D-6E8A-4147-A177-3AD203B41FA5}">
                      <a16:colId xmlns:a16="http://schemas.microsoft.com/office/drawing/2014/main" val="1711272191"/>
                    </a:ext>
                  </a:extLst>
                </a:gridCol>
                <a:gridCol w="1502229">
                  <a:extLst>
                    <a:ext uri="{9D8B030D-6E8A-4147-A177-3AD203B41FA5}">
                      <a16:colId xmlns:a16="http://schemas.microsoft.com/office/drawing/2014/main" val="2906375015"/>
                    </a:ext>
                  </a:extLst>
                </a:gridCol>
                <a:gridCol w="1502229">
                  <a:extLst>
                    <a:ext uri="{9D8B030D-6E8A-4147-A177-3AD203B41FA5}">
                      <a16:colId xmlns:a16="http://schemas.microsoft.com/office/drawing/2014/main" val="3945342889"/>
                    </a:ext>
                  </a:extLst>
                </a:gridCol>
                <a:gridCol w="1502229">
                  <a:extLst>
                    <a:ext uri="{9D8B030D-6E8A-4147-A177-3AD203B41FA5}">
                      <a16:colId xmlns:a16="http://schemas.microsoft.com/office/drawing/2014/main" val="4013643920"/>
                    </a:ext>
                  </a:extLst>
                </a:gridCol>
              </a:tblGrid>
              <a:tr h="370840">
                <a:tc>
                  <a:txBody>
                    <a:bodyPr/>
                    <a:lstStyle/>
                    <a:p>
                      <a:pPr marL="0" marR="0">
                        <a:lnSpc>
                          <a:spcPct val="107000"/>
                        </a:lnSpc>
                        <a:spcBef>
                          <a:spcPts val="0"/>
                        </a:spcBef>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Class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Feature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DSpace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CKAN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Figshare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Zenodo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Dataverse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9493771"/>
                  </a:ext>
                </a:extLst>
              </a:tr>
              <a:tr h="370840">
                <a:tc rowSpan="5">
                  <a:txBody>
                    <a:bodyPr/>
                    <a:lstStyle/>
                    <a:p>
                      <a:pPr marL="71755" marR="71755" algn="ctr">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Metadata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Required fields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Title, Date of issue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Title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Author, title, categories description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Type, DOI, author, title, description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solidFill>
                            <a:srgbClr val="1E1E1E"/>
                          </a:solidFill>
                          <a:effectLst/>
                          <a:latin typeface="Georgia" panose="02040502050405020303" pitchFamily="18" charset="0"/>
                          <a:ea typeface="Calibri" panose="020F0502020204030204" pitchFamily="34" charset="0"/>
                          <a:cs typeface="Times New Roman" panose="02020603050405020304" pitchFamily="18" charset="0"/>
                        </a:rPr>
                        <a:t>Title, Author, Description, Contact Email, Subject, and DOI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9586947"/>
                  </a:ext>
                </a:extLst>
              </a:tr>
              <a:tr h="370840">
                <a:tc vMerge="1">
                  <a:txBody>
                    <a:bodyPr/>
                    <a:lstStyle/>
                    <a:p>
                      <a:endParaRPr lang="en-US"/>
                    </a:p>
                  </a:txBody>
                  <a:tcPr/>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Exporting schemas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Any pre-loaded schema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DC, MARCXML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XML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02668616"/>
                  </a:ext>
                </a:extLst>
              </a:tr>
              <a:tr h="370840">
                <a:tc vMerge="1">
                  <a:txBody>
                    <a:bodyPr/>
                    <a:lstStyle/>
                    <a:p>
                      <a:endParaRPr lang="en-US"/>
                    </a:p>
                  </a:txBody>
                  <a:tcPr/>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Schema flexibility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Flexible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Flexible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Fixed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Fixed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Flexible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708370"/>
                  </a:ext>
                </a:extLst>
              </a:tr>
              <a:tr h="370840">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Validation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7447074"/>
                  </a:ext>
                </a:extLst>
              </a:tr>
              <a:tr h="370840">
                <a:tc vMerge="1">
                  <a:txBody>
                    <a:bodyPr/>
                    <a:lstStyle/>
                    <a:p>
                      <a:endParaRPr lang="en-US"/>
                    </a:p>
                  </a:txBody>
                  <a:tcPr/>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Versioning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3359011"/>
                  </a:ext>
                </a:extLst>
              </a:tr>
            </a:tbl>
          </a:graphicData>
        </a:graphic>
      </p:graphicFrame>
    </p:spTree>
    <p:extLst>
      <p:ext uri="{BB962C8B-B14F-4D97-AF65-F5344CB8AC3E}">
        <p14:creationId xmlns:p14="http://schemas.microsoft.com/office/powerpoint/2010/main" val="851281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Architecture…</a:t>
            </a:r>
            <a:endParaRPr lang="en-US" dirty="0"/>
          </a:p>
        </p:txBody>
      </p:sp>
      <p:graphicFrame>
        <p:nvGraphicFramePr>
          <p:cNvPr id="4" name="Content Placeholder 3"/>
          <p:cNvGraphicFramePr>
            <a:graphicFrameLocks noGrp="1"/>
          </p:cNvGraphicFramePr>
          <p:nvPr>
            <p:ph idx="1"/>
          </p:nvPr>
        </p:nvGraphicFramePr>
        <p:xfrm>
          <a:off x="838200" y="1825625"/>
          <a:ext cx="10515603" cy="1558925"/>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1985851020"/>
                    </a:ext>
                  </a:extLst>
                </a:gridCol>
                <a:gridCol w="1502229">
                  <a:extLst>
                    <a:ext uri="{9D8B030D-6E8A-4147-A177-3AD203B41FA5}">
                      <a16:colId xmlns:a16="http://schemas.microsoft.com/office/drawing/2014/main" val="2163891521"/>
                    </a:ext>
                  </a:extLst>
                </a:gridCol>
                <a:gridCol w="1502229">
                  <a:extLst>
                    <a:ext uri="{9D8B030D-6E8A-4147-A177-3AD203B41FA5}">
                      <a16:colId xmlns:a16="http://schemas.microsoft.com/office/drawing/2014/main" val="3994380386"/>
                    </a:ext>
                  </a:extLst>
                </a:gridCol>
                <a:gridCol w="1502229">
                  <a:extLst>
                    <a:ext uri="{9D8B030D-6E8A-4147-A177-3AD203B41FA5}">
                      <a16:colId xmlns:a16="http://schemas.microsoft.com/office/drawing/2014/main" val="1079911854"/>
                    </a:ext>
                  </a:extLst>
                </a:gridCol>
                <a:gridCol w="1502229">
                  <a:extLst>
                    <a:ext uri="{9D8B030D-6E8A-4147-A177-3AD203B41FA5}">
                      <a16:colId xmlns:a16="http://schemas.microsoft.com/office/drawing/2014/main" val="2758019026"/>
                    </a:ext>
                  </a:extLst>
                </a:gridCol>
                <a:gridCol w="1502229">
                  <a:extLst>
                    <a:ext uri="{9D8B030D-6E8A-4147-A177-3AD203B41FA5}">
                      <a16:colId xmlns:a16="http://schemas.microsoft.com/office/drawing/2014/main" val="3275424101"/>
                    </a:ext>
                  </a:extLst>
                </a:gridCol>
                <a:gridCol w="1502229">
                  <a:extLst>
                    <a:ext uri="{9D8B030D-6E8A-4147-A177-3AD203B41FA5}">
                      <a16:colId xmlns:a16="http://schemas.microsoft.com/office/drawing/2014/main" val="349208290"/>
                    </a:ext>
                  </a:extLst>
                </a:gridCol>
              </a:tblGrid>
              <a:tr h="370840">
                <a:tc>
                  <a:txBody>
                    <a:bodyPr/>
                    <a:lstStyle/>
                    <a:p>
                      <a:pPr marL="0" marR="0">
                        <a:lnSpc>
                          <a:spcPct val="107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Feature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DSpace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CKAN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Figshare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Zenodo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dirty="0" err="1">
                          <a:effectLst/>
                          <a:latin typeface="Times New Roman" panose="02020603050405020304" pitchFamily="18" charset="0"/>
                          <a:ea typeface="Times New Roman" panose="02020603050405020304" pitchFamily="18" charset="0"/>
                          <a:cs typeface="Times New Roman" panose="02020603050405020304" pitchFamily="18" charset="0"/>
                        </a:rPr>
                        <a:t>Dataverse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4093174"/>
                  </a:ext>
                </a:extLst>
              </a:tr>
              <a:tr h="370840">
                <a:tc rowSpan="3">
                  <a:txBody>
                    <a:bodyPr/>
                    <a:lstStyle/>
                    <a:p>
                      <a:pPr marL="71755" marR="71755" algn="ctr">
                        <a:lnSpc>
                          <a:spcPct val="107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Dissemination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API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8580284"/>
                  </a:ext>
                </a:extLst>
              </a:tr>
              <a:tr h="370840">
                <a:tc vMerge="1">
                  <a:txBody>
                    <a:bodyPr/>
                    <a:lstStyle/>
                    <a:p>
                      <a:endParaRPr lang="en-US"/>
                    </a:p>
                  </a:txBody>
                  <a:tcPr/>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OAI-PMH Compliance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With</a:t>
                      </a:r>
                      <a:r>
                        <a:rPr lang="en-US" sz="1400" baseline="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t>ckanext</a:t>
                      </a:r>
                      <a:r>
                        <a:rPr lang="en-US" sz="1400" dirty="0"/>
                        <a:t>-harvest installer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4295930"/>
                  </a:ext>
                </a:extLst>
              </a:tr>
              <a:tr h="370840">
                <a:tc vMerge="1">
                  <a:txBody>
                    <a:bodyPr/>
                    <a:lstStyle/>
                    <a:p>
                      <a:endParaRPr lang="en-US"/>
                    </a:p>
                  </a:txBody>
                  <a:tcPr/>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Faceted search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8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3824686"/>
                  </a:ext>
                </a:extLst>
              </a:tr>
            </a:tbl>
          </a:graphicData>
        </a:graphic>
      </p:graphicFrame>
    </p:spTree>
    <p:extLst>
      <p:ext uri="{BB962C8B-B14F-4D97-AF65-F5344CB8AC3E}">
        <p14:creationId xmlns:p14="http://schemas.microsoft.com/office/powerpoint/2010/main" val="2732542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8368"/>
          </a:xfrm>
        </p:spPr>
        <p:txBody>
          <a:bodyPr>
            <a:normAutofit fontScale="90000"/>
          </a:bodyPr>
          <a:lstStyle/>
          <a:p>
            <a:pPr algn="ctr"/>
            <a:r>
              <a:rPr lang="en-US" b="1" dirty="0"/>
              <a:t>Architecture</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a:lnSpc>
                <a:spcPct val="110000"/>
              </a:lnSpc>
            </a:pPr>
            <a:r>
              <a:rPr lang="en-US" dirty="0"/>
              <a:t>Most of the mentioned software are open source based and have given some flexibility to the users. </a:t>
            </a:r>
          </a:p>
          <a:p>
            <a:pPr>
              <a:lnSpc>
                <a:spcPct val="110000"/>
              </a:lnSpc>
            </a:pPr>
            <a:r>
              <a:rPr lang="en-US" dirty="0"/>
              <a:t>Speedy and simple deployment of the used software is a crucial part for the implementation.  </a:t>
            </a:r>
          </a:p>
          <a:p>
            <a:pPr>
              <a:lnSpc>
                <a:spcPct val="110000"/>
              </a:lnSpc>
            </a:pPr>
            <a:r>
              <a:rPr lang="en-US" dirty="0"/>
              <a:t>Open-source software can be installed in house whereas platforms like </a:t>
            </a:r>
            <a:r>
              <a:rPr lang="en-US" dirty="0" err="1"/>
              <a:t>Figshare</a:t>
            </a:r>
            <a:r>
              <a:rPr lang="en-US" dirty="0"/>
              <a:t> and </a:t>
            </a:r>
            <a:r>
              <a:rPr lang="en-US" dirty="0" err="1"/>
              <a:t>Zenodo</a:t>
            </a:r>
            <a:r>
              <a:rPr lang="en-US" dirty="0"/>
              <a:t> are to be installed and implemented by the help of the developer. </a:t>
            </a:r>
          </a:p>
          <a:p>
            <a:pPr>
              <a:lnSpc>
                <a:spcPct val="110000"/>
              </a:lnSpc>
            </a:pPr>
            <a:r>
              <a:rPr lang="en-US" dirty="0" err="1"/>
              <a:t>Dspace</a:t>
            </a:r>
            <a:r>
              <a:rPr lang="en-US" dirty="0"/>
              <a:t>, </a:t>
            </a:r>
            <a:r>
              <a:rPr lang="en-US" dirty="0" err="1"/>
              <a:t>Dataverse</a:t>
            </a:r>
            <a:r>
              <a:rPr lang="en-US" dirty="0"/>
              <a:t> &amp; CKAN have better control in the recorded data as they are open source. </a:t>
            </a:r>
          </a:p>
        </p:txBody>
      </p:sp>
    </p:spTree>
    <p:extLst>
      <p:ext uri="{BB962C8B-B14F-4D97-AF65-F5344CB8AC3E}">
        <p14:creationId xmlns:p14="http://schemas.microsoft.com/office/powerpoint/2010/main" val="1633115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Metadata</a:t>
            </a:r>
          </a:p>
        </p:txBody>
      </p:sp>
      <p:sp>
        <p:nvSpPr>
          <p:cNvPr id="3" name="Content Placeholder 2"/>
          <p:cNvSpPr>
            <a:spLocks noGrp="1"/>
          </p:cNvSpPr>
          <p:nvPr>
            <p:ph idx="1"/>
          </p:nvPr>
        </p:nvSpPr>
        <p:spPr>
          <a:xfrm>
            <a:off x="397164" y="1727200"/>
            <a:ext cx="11442535" cy="4424218"/>
          </a:xfrm>
        </p:spPr>
        <p:txBody>
          <a:bodyPr>
            <a:normAutofit fontScale="92500" lnSpcReduction="10000"/>
          </a:bodyPr>
          <a:lstStyle/>
          <a:p>
            <a:pPr>
              <a:lnSpc>
                <a:spcPct val="110000"/>
              </a:lnSpc>
            </a:pPr>
            <a:r>
              <a:rPr lang="en-US" dirty="0" err="1"/>
              <a:t>Zenodo</a:t>
            </a:r>
            <a:r>
              <a:rPr lang="en-US" dirty="0"/>
              <a:t> and </a:t>
            </a:r>
            <a:r>
              <a:rPr lang="en-US" dirty="0" err="1"/>
              <a:t>Figshare</a:t>
            </a:r>
            <a:r>
              <a:rPr lang="en-US" dirty="0"/>
              <a:t> software are able to export records that comply with established metadata schemas (Dublin Core and MARC-XML  respectively).</a:t>
            </a:r>
          </a:p>
          <a:p>
            <a:pPr>
              <a:lnSpc>
                <a:spcPct val="110000"/>
              </a:lnSpc>
            </a:pPr>
            <a:r>
              <a:rPr lang="en-US" dirty="0"/>
              <a:t> </a:t>
            </a:r>
            <a:r>
              <a:rPr lang="en-US" dirty="0" err="1"/>
              <a:t>DSpace</a:t>
            </a:r>
            <a:r>
              <a:rPr lang="en-US" dirty="0"/>
              <a:t> goes further by exporting DIPs (Dissemination Information Package) that include METS metadata records, thus enabling the ingestion of these packages into a long-term preservation workflow.</a:t>
            </a:r>
          </a:p>
          <a:p>
            <a:pPr>
              <a:lnSpc>
                <a:spcPct val="110000"/>
              </a:lnSpc>
            </a:pPr>
            <a:r>
              <a:rPr lang="en-US" dirty="0"/>
              <a:t>Although CKAN and </a:t>
            </a:r>
            <a:r>
              <a:rPr lang="en-US" dirty="0" err="1"/>
              <a:t>Dataverse</a:t>
            </a:r>
            <a:r>
              <a:rPr lang="en-US" dirty="0"/>
              <a:t> metadata records do not follow any standard schema, the platform allows the inclusion of a dictionary of key-value pairs that can be used to record domain specific metadata as a complement to generic metadata descriptions. </a:t>
            </a:r>
          </a:p>
        </p:txBody>
      </p:sp>
    </p:spTree>
    <p:extLst>
      <p:ext uri="{BB962C8B-B14F-4D97-AF65-F5344CB8AC3E}">
        <p14:creationId xmlns:p14="http://schemas.microsoft.com/office/powerpoint/2010/main" val="1674197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7CE75F-F530-5D55-31A3-5028FFCC3322}"/>
              </a:ext>
            </a:extLst>
          </p:cNvPr>
          <p:cNvSpPr>
            <a:spLocks noGrp="1"/>
          </p:cNvSpPr>
          <p:nvPr>
            <p:ph idx="1"/>
          </p:nvPr>
        </p:nvSpPr>
        <p:spPr>
          <a:xfrm>
            <a:off x="290160" y="1629924"/>
            <a:ext cx="11259127" cy="3914054"/>
          </a:xfrm>
        </p:spPr>
        <p:txBody>
          <a:bodyPr>
            <a:normAutofit lnSpcReduction="10000"/>
          </a:bodyPr>
          <a:lstStyle/>
          <a:p>
            <a:pPr>
              <a:lnSpc>
                <a:spcPct val="150000"/>
              </a:lnSpc>
              <a:defRPr/>
            </a:pPr>
            <a:r>
              <a:rPr lang="en-US" sz="2400" b="1" kern="0" spc="-1" dirty="0">
                <a:solidFill>
                  <a:srgbClr val="44546A"/>
                </a:solidFill>
                <a:latin typeface="Calibri light"/>
                <a:ea typeface="Arial"/>
                <a:cs typeface="Arial"/>
              </a:rPr>
              <a:t>This will help you to find a suitable repository to ...</a:t>
            </a:r>
            <a:endParaRPr lang="en-US" sz="2400" kern="0" spc="-1" dirty="0">
              <a:solidFill>
                <a:prstClr val="black"/>
              </a:solidFill>
              <a:latin typeface="Arial"/>
              <a:cs typeface="Arial"/>
            </a:endParaRPr>
          </a:p>
          <a:p>
            <a:pPr>
              <a:lnSpc>
                <a:spcPct val="150000"/>
              </a:lnSpc>
              <a:defRPr/>
            </a:pPr>
            <a:endParaRPr lang="en-US" sz="2400" kern="0" spc="-1" dirty="0">
              <a:solidFill>
                <a:prstClr val="black"/>
              </a:solidFill>
              <a:latin typeface="Arial"/>
              <a:cs typeface="Arial"/>
            </a:endParaRPr>
          </a:p>
          <a:p>
            <a:pPr>
              <a:lnSpc>
                <a:spcPct val="150000"/>
              </a:lnSpc>
              <a:defRPr/>
            </a:pPr>
            <a:r>
              <a:rPr lang="en-US" sz="2400" kern="0" spc="-1" dirty="0">
                <a:solidFill>
                  <a:srgbClr val="000000"/>
                </a:solidFill>
                <a:latin typeface="Calibri"/>
                <a:ea typeface="Arial"/>
                <a:cs typeface="Arial"/>
              </a:rPr>
              <a:t>... archive or publish your own data.</a:t>
            </a:r>
            <a:endParaRPr lang="en-US" sz="2400" kern="0" spc="-1" dirty="0">
              <a:solidFill>
                <a:prstClr val="black"/>
              </a:solidFill>
              <a:latin typeface="Arial"/>
              <a:cs typeface="Arial"/>
            </a:endParaRPr>
          </a:p>
          <a:p>
            <a:pPr>
              <a:lnSpc>
                <a:spcPct val="150000"/>
              </a:lnSpc>
              <a:defRPr/>
            </a:pPr>
            <a:r>
              <a:rPr lang="en-US" sz="2400" kern="0" spc="-1" dirty="0">
                <a:solidFill>
                  <a:srgbClr val="000000"/>
                </a:solidFill>
                <a:latin typeface="Calibri"/>
                <a:ea typeface="Arial"/>
                <a:cs typeface="Arial"/>
              </a:rPr>
              <a:t>... search for interesting data of other researchers.</a:t>
            </a:r>
            <a:endParaRPr lang="en-US" sz="2400" kern="0" spc="-1" dirty="0">
              <a:solidFill>
                <a:prstClr val="black"/>
              </a:solidFill>
              <a:latin typeface="Arial"/>
              <a:cs typeface="Arial"/>
            </a:endParaRPr>
          </a:p>
          <a:p>
            <a:pPr>
              <a:lnSpc>
                <a:spcPct val="150000"/>
              </a:lnSpc>
              <a:defRPr/>
            </a:pPr>
            <a:endParaRPr lang="en-US" sz="2400" kern="0" spc="-1" dirty="0">
              <a:solidFill>
                <a:prstClr val="black"/>
              </a:solidFill>
              <a:latin typeface="Arial"/>
              <a:cs typeface="Arial"/>
            </a:endParaRPr>
          </a:p>
          <a:p>
            <a:pPr>
              <a:lnSpc>
                <a:spcPct val="150000"/>
              </a:lnSpc>
              <a:defRPr/>
            </a:pPr>
            <a:r>
              <a:rPr lang="en-US" sz="2400" b="1" kern="0" spc="-1" dirty="0">
                <a:solidFill>
                  <a:srgbClr val="44546A"/>
                </a:solidFill>
                <a:latin typeface="Calibri light"/>
                <a:ea typeface="Arial"/>
                <a:cs typeface="Arial"/>
              </a:rPr>
              <a:t>Registry of Research Data Repositories </a:t>
            </a:r>
            <a:r>
              <a:rPr lang="en-US" sz="2400" kern="0" spc="-1" dirty="0">
                <a:solidFill>
                  <a:srgbClr val="44546A"/>
                </a:solidFill>
                <a:latin typeface="Calibri light"/>
                <a:ea typeface="Arial"/>
                <a:cs typeface="Arial"/>
              </a:rPr>
              <a:t>= </a:t>
            </a:r>
            <a:r>
              <a:rPr lang="en-US" sz="2400" u="sng" kern="0" spc="-1" dirty="0">
                <a:solidFill>
                  <a:srgbClr val="0000FF"/>
                </a:solidFill>
                <a:latin typeface="Calibri light"/>
                <a:ea typeface="Arial"/>
                <a:cs typeface="Arial"/>
              </a:rPr>
              <a:t>r</a:t>
            </a:r>
            <a:r>
              <a:rPr lang="en-US" sz="2400" u="sng" kern="0" spc="-1" dirty="0">
                <a:solidFill>
                  <a:srgbClr val="0000FF"/>
                </a:solidFill>
                <a:latin typeface="Calibri light"/>
                <a:ea typeface="Arial"/>
                <a:cs typeface="Arial"/>
                <a:hlinkClick r:id="rId2"/>
              </a:rPr>
              <a:t>e³data</a:t>
            </a:r>
            <a:endParaRPr lang="en-US" sz="2400" kern="0" spc="-1" dirty="0">
              <a:solidFill>
                <a:prstClr val="black"/>
              </a:solidFill>
              <a:latin typeface="Arial"/>
              <a:cs typeface="Arial"/>
            </a:endParaRPr>
          </a:p>
          <a:p>
            <a:endParaRPr lang="en-GB" sz="2400" dirty="0"/>
          </a:p>
        </p:txBody>
      </p:sp>
      <p:sp>
        <p:nvSpPr>
          <p:cNvPr id="3" name="Title 2">
            <a:extLst>
              <a:ext uri="{FF2B5EF4-FFF2-40B4-BE49-F238E27FC236}">
                <a16:creationId xmlns:a16="http://schemas.microsoft.com/office/drawing/2014/main" id="{865A5660-7EB2-390D-D0EE-C904FF112478}"/>
              </a:ext>
            </a:extLst>
          </p:cNvPr>
          <p:cNvSpPr>
            <a:spLocks noGrp="1"/>
          </p:cNvSpPr>
          <p:nvPr>
            <p:ph type="title"/>
          </p:nvPr>
        </p:nvSpPr>
        <p:spPr/>
        <p:txBody>
          <a:bodyPr/>
          <a:lstStyle/>
          <a:p>
            <a:r>
              <a:rPr lang="en-GB" dirty="0"/>
              <a:t>Repositories: How do I find them?</a:t>
            </a:r>
          </a:p>
        </p:txBody>
      </p:sp>
      <p:pic>
        <p:nvPicPr>
          <p:cNvPr id="4" name="Picture 2">
            <a:extLst>
              <a:ext uri="{FF2B5EF4-FFF2-40B4-BE49-F238E27FC236}">
                <a16:creationId xmlns:a16="http://schemas.microsoft.com/office/drawing/2014/main" id="{9EEB29ED-0A7C-B298-4AA7-942967898964}"/>
              </a:ext>
            </a:extLst>
          </p:cNvPr>
          <p:cNvPicPr/>
          <p:nvPr/>
        </p:nvPicPr>
        <p:blipFill>
          <a:blip r:embed="rId3"/>
          <a:stretch/>
        </p:blipFill>
        <p:spPr bwMode="auto">
          <a:xfrm>
            <a:off x="8105130" y="1709116"/>
            <a:ext cx="2619720" cy="934920"/>
          </a:xfrm>
          <a:prstGeom prst="rect">
            <a:avLst/>
          </a:prstGeom>
          <a:ln>
            <a:noFill/>
          </a:ln>
        </p:spPr>
      </p:pic>
      <p:sp>
        <p:nvSpPr>
          <p:cNvPr id="5" name="CustomShape 3">
            <a:extLst>
              <a:ext uri="{FF2B5EF4-FFF2-40B4-BE49-F238E27FC236}">
                <a16:creationId xmlns:a16="http://schemas.microsoft.com/office/drawing/2014/main" id="{468569BA-657E-DE57-DEDD-1C6697A436B6}"/>
              </a:ext>
            </a:extLst>
          </p:cNvPr>
          <p:cNvSpPr/>
          <p:nvPr/>
        </p:nvSpPr>
        <p:spPr bwMode="auto">
          <a:xfrm>
            <a:off x="7683930" y="2922316"/>
            <a:ext cx="3606480" cy="313776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defRPr/>
            </a:pPr>
            <a:r>
              <a:rPr lang="en-US" sz="2000" b="1" kern="0" spc="-1" dirty="0">
                <a:solidFill>
                  <a:srgbClr val="44546A"/>
                </a:solidFill>
                <a:latin typeface="Calibri light"/>
                <a:cs typeface="Arial"/>
              </a:rPr>
              <a:t>Search filters (selection):</a:t>
            </a:r>
            <a:endParaRPr lang="en-US" sz="2000" kern="0" spc="-1" dirty="0">
              <a:solidFill>
                <a:prstClr val="black"/>
              </a:solidFill>
              <a:latin typeface="Arial"/>
              <a:cs typeface="Arial"/>
            </a:endParaRPr>
          </a:p>
          <a:p>
            <a:pPr>
              <a:defRPr/>
            </a:pPr>
            <a:endParaRPr lang="en-US" sz="2000" kern="0" spc="-1" dirty="0">
              <a:solidFill>
                <a:prstClr val="black"/>
              </a:solidFill>
              <a:latin typeface="Arial"/>
              <a:cs typeface="Arial"/>
            </a:endParaRPr>
          </a:p>
          <a:p>
            <a:pPr marL="343080" indent="-342000">
              <a:buClr>
                <a:srgbClr val="000000"/>
              </a:buClr>
              <a:buFont typeface="Arial"/>
              <a:buChar char="•"/>
              <a:defRPr/>
            </a:pPr>
            <a:r>
              <a:rPr lang="en-US" sz="2000" kern="0" spc="-1" dirty="0">
                <a:solidFill>
                  <a:srgbClr val="000000"/>
                </a:solidFill>
                <a:latin typeface="Calibri"/>
                <a:cs typeface="Arial"/>
              </a:rPr>
              <a:t>scientific discipline</a:t>
            </a:r>
            <a:endParaRPr kern="0" dirty="0">
              <a:solidFill>
                <a:prstClr val="black"/>
              </a:solidFill>
              <a:latin typeface="Calibri"/>
              <a:cs typeface="Arial"/>
            </a:endParaRPr>
          </a:p>
          <a:p>
            <a:pPr marL="343080" indent="-342000">
              <a:buClr>
                <a:srgbClr val="000000"/>
              </a:buClr>
              <a:buFont typeface="Arial"/>
              <a:buChar char="•"/>
              <a:defRPr/>
            </a:pPr>
            <a:r>
              <a:rPr lang="en-US" sz="2000" kern="0" spc="-1" dirty="0">
                <a:solidFill>
                  <a:srgbClr val="000000"/>
                </a:solidFill>
                <a:latin typeface="Calibri"/>
                <a:cs typeface="Arial"/>
              </a:rPr>
              <a:t>countries</a:t>
            </a:r>
            <a:endParaRPr lang="en-US" sz="2000" kern="0" spc="-1" dirty="0">
              <a:solidFill>
                <a:prstClr val="black"/>
              </a:solidFill>
              <a:latin typeface="Arial"/>
              <a:cs typeface="Arial"/>
            </a:endParaRPr>
          </a:p>
          <a:p>
            <a:pPr marL="343080" indent="-342000">
              <a:buClr>
                <a:srgbClr val="000000"/>
              </a:buClr>
              <a:buFont typeface="Arial"/>
              <a:buChar char="•"/>
              <a:defRPr/>
            </a:pPr>
            <a:r>
              <a:rPr lang="en-US" sz="2000" kern="0" spc="-1" dirty="0">
                <a:solidFill>
                  <a:srgbClr val="000000"/>
                </a:solidFill>
                <a:latin typeface="Calibri"/>
                <a:ea typeface="Arial"/>
                <a:cs typeface="Arial"/>
              </a:rPr>
              <a:t>content types</a:t>
            </a:r>
            <a:endParaRPr lang="en-US" sz="2000" kern="0" spc="-1" dirty="0">
              <a:solidFill>
                <a:prstClr val="black"/>
              </a:solidFill>
              <a:latin typeface="Arial"/>
              <a:cs typeface="Arial"/>
            </a:endParaRPr>
          </a:p>
          <a:p>
            <a:pPr marL="343080" indent="-342000">
              <a:buClr>
                <a:srgbClr val="000000"/>
              </a:buClr>
              <a:buFont typeface="Arial"/>
              <a:buChar char="•"/>
              <a:defRPr/>
            </a:pPr>
            <a:r>
              <a:rPr lang="en-US" sz="2000" kern="0" spc="-1" dirty="0">
                <a:solidFill>
                  <a:srgbClr val="000000"/>
                </a:solidFill>
                <a:latin typeface="Calibri"/>
                <a:ea typeface="Arial"/>
                <a:cs typeface="Arial"/>
              </a:rPr>
              <a:t>licenses</a:t>
            </a:r>
            <a:endParaRPr lang="en-US" sz="2000" kern="0" spc="-1" dirty="0">
              <a:solidFill>
                <a:prstClr val="black"/>
              </a:solidFill>
              <a:latin typeface="Arial"/>
              <a:cs typeface="Arial"/>
            </a:endParaRPr>
          </a:p>
          <a:p>
            <a:pPr marL="343080" indent="-342000">
              <a:buClr>
                <a:srgbClr val="000000"/>
              </a:buClr>
              <a:buFont typeface="Arial"/>
              <a:buChar char="•"/>
              <a:defRPr/>
            </a:pPr>
            <a:r>
              <a:rPr lang="en-US" sz="2000" kern="0" spc="-1" dirty="0">
                <a:solidFill>
                  <a:srgbClr val="000000"/>
                </a:solidFill>
                <a:latin typeface="Calibri"/>
                <a:ea typeface="Arial"/>
                <a:cs typeface="Arial"/>
              </a:rPr>
              <a:t>identifiers</a:t>
            </a:r>
            <a:endParaRPr lang="en-US" sz="2000" kern="0" spc="-1" dirty="0">
              <a:solidFill>
                <a:prstClr val="black"/>
              </a:solidFill>
              <a:latin typeface="Arial"/>
              <a:cs typeface="Arial"/>
            </a:endParaRPr>
          </a:p>
          <a:p>
            <a:pPr marL="343080" indent="-342000">
              <a:buClr>
                <a:srgbClr val="000000"/>
              </a:buClr>
              <a:buFont typeface="Arial"/>
              <a:buChar char="•"/>
              <a:defRPr/>
            </a:pPr>
            <a:r>
              <a:rPr lang="en-US" sz="2000" kern="0" spc="-1" dirty="0">
                <a:solidFill>
                  <a:srgbClr val="000000"/>
                </a:solidFill>
                <a:latin typeface="Calibri"/>
                <a:ea typeface="Arial"/>
                <a:cs typeface="Arial"/>
              </a:rPr>
              <a:t>terms of use</a:t>
            </a:r>
            <a:endParaRPr lang="en-US" sz="2000" kern="0" spc="-1" dirty="0">
              <a:solidFill>
                <a:prstClr val="black"/>
              </a:solidFill>
              <a:latin typeface="Arial"/>
              <a:cs typeface="Arial"/>
            </a:endParaRPr>
          </a:p>
          <a:p>
            <a:pPr marL="343080" indent="-342000">
              <a:buClr>
                <a:srgbClr val="000000"/>
              </a:buClr>
              <a:buFont typeface="Arial"/>
              <a:buChar char="•"/>
              <a:defRPr/>
            </a:pPr>
            <a:r>
              <a:rPr lang="en-US" sz="2000" kern="0" spc="-1" dirty="0">
                <a:solidFill>
                  <a:srgbClr val="000000"/>
                </a:solidFill>
                <a:latin typeface="Calibri"/>
                <a:ea typeface="Arial"/>
                <a:cs typeface="Arial"/>
              </a:rPr>
              <a:t>data access</a:t>
            </a:r>
            <a:endParaRPr lang="en-US" sz="2000" kern="0" spc="-1" dirty="0">
              <a:solidFill>
                <a:prstClr val="black"/>
              </a:solidFill>
              <a:latin typeface="Arial"/>
              <a:cs typeface="Arial"/>
            </a:endParaRPr>
          </a:p>
        </p:txBody>
      </p:sp>
    </p:spTree>
    <p:extLst>
      <p:ext uri="{BB962C8B-B14F-4D97-AF65-F5344CB8AC3E}">
        <p14:creationId xmlns:p14="http://schemas.microsoft.com/office/powerpoint/2010/main" val="3875290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A19309-1E15-76AA-372F-642C793DB595}"/>
              </a:ext>
            </a:extLst>
          </p:cNvPr>
          <p:cNvSpPr>
            <a:spLocks noGrp="1"/>
          </p:cNvSpPr>
          <p:nvPr>
            <p:ph idx="1"/>
          </p:nvPr>
        </p:nvSpPr>
        <p:spPr>
          <a:xfrm>
            <a:off x="260529" y="1559033"/>
            <a:ext cx="11447995" cy="4744490"/>
          </a:xfrm>
        </p:spPr>
        <p:txBody>
          <a:bodyPr>
            <a:normAutofit fontScale="70000" lnSpcReduction="20000"/>
          </a:bodyPr>
          <a:lstStyle/>
          <a:p>
            <a:pPr>
              <a:lnSpc>
                <a:spcPct val="120000"/>
              </a:lnSpc>
            </a:pPr>
            <a:r>
              <a:rPr lang="en-RO" dirty="0"/>
              <a:t>There are many tools and platforms that support Open Science practices </a:t>
            </a:r>
            <a:endParaRPr lang="en-US" dirty="0"/>
          </a:p>
          <a:p>
            <a:pPr lvl="1">
              <a:lnSpc>
                <a:spcPct val="120000"/>
              </a:lnSpc>
            </a:pPr>
            <a:r>
              <a:rPr lang="en-RO" dirty="0"/>
              <a:t>Which tools and platforms to use (or advise) depends on factors such as: whether the tool is available (either free of at low cost or licensed to your institution), whether it works in your browser or for your operating system, whether it is available in your language, and whether it meets your security and privacy requirements. </a:t>
            </a:r>
          </a:p>
          <a:p>
            <a:pPr lvl="1">
              <a:lnSpc>
                <a:spcPct val="120000"/>
              </a:lnSpc>
            </a:pPr>
            <a:r>
              <a:rPr lang="en-RO" dirty="0"/>
              <a:t>In addition to these more technical criteria, consider whether a tool fits with the way you work. </a:t>
            </a:r>
          </a:p>
          <a:p>
            <a:pPr>
              <a:lnSpc>
                <a:spcPct val="120000"/>
              </a:lnSpc>
            </a:pPr>
            <a:r>
              <a:rPr lang="en-RO" dirty="0"/>
              <a:t>What is the open science practice you’d like to implement? </a:t>
            </a:r>
          </a:p>
          <a:p>
            <a:pPr>
              <a:lnSpc>
                <a:spcPct val="120000"/>
              </a:lnSpc>
            </a:pPr>
            <a:r>
              <a:rPr lang="en-RO" dirty="0"/>
              <a:t>Then explore which tools/platforms are available, which ones the people in your community use, and why (ask around!). Then make your own decision. Don’t be afraid to experiment and try out something new!</a:t>
            </a:r>
          </a:p>
          <a:p>
            <a:pPr lvl="1">
              <a:lnSpc>
                <a:spcPct val="120000"/>
              </a:lnSpc>
            </a:pPr>
            <a:r>
              <a:rPr lang="en-RO" dirty="0"/>
              <a:t>Does it work well with other tools and platforms that you use? </a:t>
            </a:r>
          </a:p>
          <a:p>
            <a:pPr lvl="1">
              <a:lnSpc>
                <a:spcPct val="120000"/>
              </a:lnSpc>
            </a:pPr>
            <a:r>
              <a:rPr lang="en-RO" dirty="0"/>
              <a:t>Do the people you collaborate with use the same tool for the same practice, or at least one that is compatible with the one you use? </a:t>
            </a:r>
          </a:p>
          <a:p>
            <a:pPr lvl="1">
              <a:lnSpc>
                <a:spcPct val="120000"/>
              </a:lnSpc>
            </a:pPr>
            <a:r>
              <a:rPr lang="en-RO" dirty="0"/>
              <a:t>Do you need to invest a lot of time into learning the new tool, and if so, is that worth it for you? </a:t>
            </a:r>
          </a:p>
          <a:p>
            <a:pPr lvl="1">
              <a:lnSpc>
                <a:spcPct val="120000"/>
              </a:lnSpc>
            </a:pPr>
            <a:r>
              <a:rPr lang="en-RO" dirty="0"/>
              <a:t>Do you have support (either in real life or online) that can help you learn to use the tool?</a:t>
            </a:r>
          </a:p>
        </p:txBody>
      </p:sp>
      <p:sp>
        <p:nvSpPr>
          <p:cNvPr id="3" name="Title 2">
            <a:extLst>
              <a:ext uri="{FF2B5EF4-FFF2-40B4-BE49-F238E27FC236}">
                <a16:creationId xmlns:a16="http://schemas.microsoft.com/office/drawing/2014/main" id="{2AEAA934-1B9D-86B0-BBC5-2D447E12ABB8}"/>
              </a:ext>
            </a:extLst>
          </p:cNvPr>
          <p:cNvSpPr>
            <a:spLocks noGrp="1"/>
          </p:cNvSpPr>
          <p:nvPr>
            <p:ph type="title"/>
          </p:nvPr>
        </p:nvSpPr>
        <p:spPr/>
        <p:txBody>
          <a:bodyPr/>
          <a:lstStyle/>
          <a:p>
            <a:r>
              <a:rPr lang="en-GB" dirty="0"/>
              <a:t>Tools and platforms</a:t>
            </a:r>
          </a:p>
        </p:txBody>
      </p:sp>
    </p:spTree>
    <p:extLst>
      <p:ext uri="{BB962C8B-B14F-4D97-AF65-F5344CB8AC3E}">
        <p14:creationId xmlns:p14="http://schemas.microsoft.com/office/powerpoint/2010/main" val="384833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CE74A2-11E6-8CD0-7068-D5D8C35320B4}"/>
              </a:ext>
            </a:extLst>
          </p:cNvPr>
          <p:cNvSpPr>
            <a:spLocks noGrp="1"/>
          </p:cNvSpPr>
          <p:nvPr>
            <p:ph idx="1"/>
          </p:nvPr>
        </p:nvSpPr>
        <p:spPr>
          <a:xfrm>
            <a:off x="290160" y="1561830"/>
            <a:ext cx="11259127" cy="3914054"/>
          </a:xfrm>
        </p:spPr>
        <p:txBody>
          <a:bodyPr>
            <a:normAutofit/>
          </a:bodyPr>
          <a:lstStyle/>
          <a:p>
            <a:r>
              <a:rPr lang="en-GB" sz="2000" dirty="0"/>
              <a:t>lists 2000+ repositories</a:t>
            </a:r>
          </a:p>
          <a:p>
            <a:r>
              <a:rPr lang="en-GB" sz="2000" dirty="0"/>
              <a:t>searchable and filterable according to many criteria  </a:t>
            </a:r>
          </a:p>
          <a:p>
            <a:r>
              <a:rPr lang="en-GB" sz="2000" dirty="0"/>
              <a:t>allows you to browse by subject, country, and content type</a:t>
            </a:r>
          </a:p>
          <a:p>
            <a:r>
              <a:rPr lang="en-GB" sz="2000" dirty="0"/>
              <a:t>graphical categorization of the most important features</a:t>
            </a:r>
          </a:p>
          <a:p>
            <a:endParaRPr lang="en-GB" sz="2000" dirty="0"/>
          </a:p>
        </p:txBody>
      </p:sp>
      <p:sp>
        <p:nvSpPr>
          <p:cNvPr id="3" name="Title 2">
            <a:extLst>
              <a:ext uri="{FF2B5EF4-FFF2-40B4-BE49-F238E27FC236}">
                <a16:creationId xmlns:a16="http://schemas.microsoft.com/office/drawing/2014/main" id="{F807BB42-D97F-46D6-4283-1C92E682B830}"/>
              </a:ext>
            </a:extLst>
          </p:cNvPr>
          <p:cNvSpPr>
            <a:spLocks noGrp="1"/>
          </p:cNvSpPr>
          <p:nvPr>
            <p:ph type="title"/>
          </p:nvPr>
        </p:nvSpPr>
        <p:spPr/>
        <p:txBody>
          <a:bodyPr>
            <a:normAutofit fontScale="90000"/>
          </a:bodyPr>
          <a:lstStyle/>
          <a:p>
            <a:r>
              <a:rPr lang="en-GB" dirty="0"/>
              <a:t>re3data.org</a:t>
            </a:r>
            <a:br>
              <a:rPr lang="en-GB" dirty="0"/>
            </a:br>
            <a:r>
              <a:rPr lang="en-GB" sz="3600" dirty="0"/>
              <a:t>Registry of Institutional and Discipline-Specific Repositories</a:t>
            </a:r>
          </a:p>
        </p:txBody>
      </p:sp>
      <p:pic>
        <p:nvPicPr>
          <p:cNvPr id="4" name="Grafik 4">
            <a:extLst>
              <a:ext uri="{FF2B5EF4-FFF2-40B4-BE49-F238E27FC236}">
                <a16:creationId xmlns:a16="http://schemas.microsoft.com/office/drawing/2014/main" id="{C764EFFA-68CC-647C-CA8C-83C53404BEB7}"/>
              </a:ext>
            </a:extLst>
          </p:cNvPr>
          <p:cNvPicPr/>
          <p:nvPr/>
        </p:nvPicPr>
        <p:blipFill>
          <a:blip r:embed="rId2"/>
          <a:stretch/>
        </p:blipFill>
        <p:spPr bwMode="auto">
          <a:xfrm>
            <a:off x="6622291" y="3574262"/>
            <a:ext cx="1115260" cy="1110608"/>
          </a:xfrm>
          <a:prstGeom prst="rect">
            <a:avLst/>
          </a:prstGeom>
          <a:ln>
            <a:noFill/>
          </a:ln>
        </p:spPr>
      </p:pic>
      <p:pic>
        <p:nvPicPr>
          <p:cNvPr id="5" name="Grafik 6">
            <a:extLst>
              <a:ext uri="{FF2B5EF4-FFF2-40B4-BE49-F238E27FC236}">
                <a16:creationId xmlns:a16="http://schemas.microsoft.com/office/drawing/2014/main" id="{59B3C53B-922F-AC76-8379-022778246FDA}"/>
              </a:ext>
            </a:extLst>
          </p:cNvPr>
          <p:cNvPicPr/>
          <p:nvPr/>
        </p:nvPicPr>
        <p:blipFill>
          <a:blip r:embed="rId3"/>
          <a:stretch/>
        </p:blipFill>
        <p:spPr bwMode="auto">
          <a:xfrm>
            <a:off x="7869475" y="1471532"/>
            <a:ext cx="3609000" cy="3154320"/>
          </a:xfrm>
          <a:prstGeom prst="rect">
            <a:avLst/>
          </a:prstGeom>
          <a:ln>
            <a:noFill/>
          </a:ln>
        </p:spPr>
      </p:pic>
      <p:pic>
        <p:nvPicPr>
          <p:cNvPr id="6" name="Grafik 25">
            <a:extLst>
              <a:ext uri="{FF2B5EF4-FFF2-40B4-BE49-F238E27FC236}">
                <a16:creationId xmlns:a16="http://schemas.microsoft.com/office/drawing/2014/main" id="{6D07723F-A03D-7FDC-DC92-F6363E6B39CA}"/>
              </a:ext>
            </a:extLst>
          </p:cNvPr>
          <p:cNvPicPr/>
          <p:nvPr/>
        </p:nvPicPr>
        <p:blipFill>
          <a:blip r:embed="rId4"/>
          <a:stretch/>
        </p:blipFill>
        <p:spPr bwMode="auto">
          <a:xfrm>
            <a:off x="2205190" y="3514627"/>
            <a:ext cx="1865549" cy="2006401"/>
          </a:xfrm>
          <a:prstGeom prst="rect">
            <a:avLst/>
          </a:prstGeom>
          <a:ln>
            <a:noFill/>
          </a:ln>
        </p:spPr>
      </p:pic>
      <p:grpSp>
        <p:nvGrpSpPr>
          <p:cNvPr id="7" name="Group 3">
            <a:extLst>
              <a:ext uri="{FF2B5EF4-FFF2-40B4-BE49-F238E27FC236}">
                <a16:creationId xmlns:a16="http://schemas.microsoft.com/office/drawing/2014/main" id="{62B5FBC4-4C2C-48BE-C645-A6F8EE0F5CCD}"/>
              </a:ext>
            </a:extLst>
          </p:cNvPr>
          <p:cNvGrpSpPr/>
          <p:nvPr/>
        </p:nvGrpSpPr>
        <p:grpSpPr bwMode="auto">
          <a:xfrm>
            <a:off x="3520760" y="4625852"/>
            <a:ext cx="6371859" cy="1913184"/>
            <a:chOff x="1931988" y="4809600"/>
            <a:chExt cx="4923330" cy="1913184"/>
          </a:xfrm>
        </p:grpSpPr>
        <p:pic>
          <p:nvPicPr>
            <p:cNvPr id="8" name="Grafik 5">
              <a:extLst>
                <a:ext uri="{FF2B5EF4-FFF2-40B4-BE49-F238E27FC236}">
                  <a16:creationId xmlns:a16="http://schemas.microsoft.com/office/drawing/2014/main" id="{D0839B57-B235-C061-FB23-3D566EDA6980}"/>
                </a:ext>
              </a:extLst>
            </p:cNvPr>
            <p:cNvPicPr/>
            <p:nvPr/>
          </p:nvPicPr>
          <p:blipFill>
            <a:blip r:embed="rId5"/>
            <a:stretch/>
          </p:blipFill>
          <p:spPr bwMode="auto">
            <a:xfrm>
              <a:off x="4002120" y="5490720"/>
              <a:ext cx="1170720" cy="370439"/>
            </a:xfrm>
            <a:prstGeom prst="rect">
              <a:avLst/>
            </a:prstGeom>
            <a:ln>
              <a:noFill/>
            </a:ln>
          </p:spPr>
        </p:pic>
        <p:sp>
          <p:nvSpPr>
            <p:cNvPr id="9" name="CustomShape 4">
              <a:extLst>
                <a:ext uri="{FF2B5EF4-FFF2-40B4-BE49-F238E27FC236}">
                  <a16:creationId xmlns:a16="http://schemas.microsoft.com/office/drawing/2014/main" id="{9EDC5C4D-0111-2E81-5BE2-BCBDD924EEB4}"/>
                </a:ext>
              </a:extLst>
            </p:cNvPr>
            <p:cNvSpPr/>
            <p:nvPr/>
          </p:nvSpPr>
          <p:spPr bwMode="auto">
            <a:xfrm>
              <a:off x="1931988" y="5983200"/>
              <a:ext cx="1842688" cy="72900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400" kern="0" spc="-1" dirty="0">
                  <a:solidFill>
                    <a:srgbClr val="000000"/>
                  </a:solidFill>
                  <a:latin typeface="Calibri"/>
                  <a:ea typeface="DejaVu Sans"/>
                  <a:cs typeface="Arial"/>
                </a:rPr>
                <a:t>information about the repository available</a:t>
              </a:r>
              <a:endParaRPr lang="en-US" sz="1400" kern="0" spc="-1" dirty="0">
                <a:solidFill>
                  <a:prstClr val="black"/>
                </a:solidFill>
                <a:latin typeface="Arial"/>
                <a:cs typeface="Arial"/>
              </a:endParaRPr>
            </a:p>
          </p:txBody>
        </p:sp>
        <p:sp>
          <p:nvSpPr>
            <p:cNvPr id="10" name="Line 5">
              <a:extLst>
                <a:ext uri="{FF2B5EF4-FFF2-40B4-BE49-F238E27FC236}">
                  <a16:creationId xmlns:a16="http://schemas.microsoft.com/office/drawing/2014/main" id="{A9A153CD-CB31-1A12-06D5-021B6A5C47A2}"/>
                </a:ext>
              </a:extLst>
            </p:cNvPr>
            <p:cNvSpPr/>
            <p:nvPr/>
          </p:nvSpPr>
          <p:spPr bwMode="auto">
            <a:xfrm flipV="1">
              <a:off x="3009240" y="5757840"/>
              <a:ext cx="1095120" cy="330120"/>
            </a:xfrm>
            <a:prstGeom prst="line">
              <a:avLst/>
            </a:prstGeom>
            <a:ln>
              <a:round/>
            </a:ln>
          </p:spPr>
          <p:style>
            <a:lnRef idx="1">
              <a:schemeClr val="dk1"/>
            </a:lnRef>
            <a:fillRef idx="0">
              <a:schemeClr val="dk1"/>
            </a:fillRef>
            <a:effectRef idx="0">
              <a:schemeClr val="dk1"/>
            </a:effectRef>
            <a:fontRef idx="minor"/>
          </p:style>
        </p:sp>
        <p:sp>
          <p:nvSpPr>
            <p:cNvPr id="11" name="CustomShape 6">
              <a:extLst>
                <a:ext uri="{FF2B5EF4-FFF2-40B4-BE49-F238E27FC236}">
                  <a16:creationId xmlns:a16="http://schemas.microsoft.com/office/drawing/2014/main" id="{78310C23-9BC9-7E36-AF46-F9F6BCA19079}"/>
                </a:ext>
              </a:extLst>
            </p:cNvPr>
            <p:cNvSpPr/>
            <p:nvPr/>
          </p:nvSpPr>
          <p:spPr bwMode="auto">
            <a:xfrm>
              <a:off x="3814920" y="4809600"/>
              <a:ext cx="1041120" cy="51588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400" kern="0" spc="-1">
                  <a:solidFill>
                    <a:srgbClr val="000000"/>
                  </a:solidFill>
                  <a:latin typeface="Calibri"/>
                  <a:ea typeface="DejaVu Sans"/>
                  <a:cs typeface="Arial"/>
                </a:rPr>
                <a:t>closed or open access</a:t>
              </a:r>
              <a:endParaRPr lang="en-US" sz="1400" kern="0" spc="-1">
                <a:solidFill>
                  <a:prstClr val="black"/>
                </a:solidFill>
                <a:latin typeface="Arial"/>
                <a:cs typeface="Arial"/>
              </a:endParaRPr>
            </a:p>
          </p:txBody>
        </p:sp>
        <p:sp>
          <p:nvSpPr>
            <p:cNvPr id="12" name="Line 7">
              <a:extLst>
                <a:ext uri="{FF2B5EF4-FFF2-40B4-BE49-F238E27FC236}">
                  <a16:creationId xmlns:a16="http://schemas.microsoft.com/office/drawing/2014/main" id="{9AECFC25-0CDC-2C0A-C9A9-2A790BEA20D4}"/>
                </a:ext>
              </a:extLst>
            </p:cNvPr>
            <p:cNvSpPr/>
            <p:nvPr/>
          </p:nvSpPr>
          <p:spPr bwMode="auto">
            <a:xfrm>
              <a:off x="4335840" y="5332680"/>
              <a:ext cx="12240" cy="290160"/>
            </a:xfrm>
            <a:prstGeom prst="line">
              <a:avLst/>
            </a:prstGeom>
            <a:ln>
              <a:round/>
            </a:ln>
          </p:spPr>
          <p:style>
            <a:lnRef idx="1">
              <a:schemeClr val="dk1"/>
            </a:lnRef>
            <a:fillRef idx="0">
              <a:schemeClr val="dk1"/>
            </a:fillRef>
            <a:effectRef idx="0">
              <a:schemeClr val="dk1"/>
            </a:effectRef>
            <a:fontRef idx="minor"/>
          </p:style>
        </p:sp>
        <p:sp>
          <p:nvSpPr>
            <p:cNvPr id="13" name="Line 8">
              <a:extLst>
                <a:ext uri="{FF2B5EF4-FFF2-40B4-BE49-F238E27FC236}">
                  <a16:creationId xmlns:a16="http://schemas.microsoft.com/office/drawing/2014/main" id="{6BF58225-6E42-B32D-F91D-839ABD9BDAC6}"/>
                </a:ext>
              </a:extLst>
            </p:cNvPr>
            <p:cNvSpPr/>
            <p:nvPr/>
          </p:nvSpPr>
          <p:spPr bwMode="auto">
            <a:xfrm flipV="1">
              <a:off x="4464000" y="5749920"/>
              <a:ext cx="27360" cy="330120"/>
            </a:xfrm>
            <a:prstGeom prst="line">
              <a:avLst/>
            </a:prstGeom>
            <a:ln>
              <a:round/>
            </a:ln>
          </p:spPr>
          <p:style>
            <a:lnRef idx="1">
              <a:schemeClr val="dk1"/>
            </a:lnRef>
            <a:fillRef idx="0">
              <a:schemeClr val="dk1"/>
            </a:fillRef>
            <a:effectRef idx="0">
              <a:schemeClr val="dk1"/>
            </a:effectRef>
            <a:fontRef idx="minor"/>
          </p:style>
        </p:sp>
        <p:sp>
          <p:nvSpPr>
            <p:cNvPr id="14" name="CustomShape 9">
              <a:extLst>
                <a:ext uri="{FF2B5EF4-FFF2-40B4-BE49-F238E27FC236}">
                  <a16:creationId xmlns:a16="http://schemas.microsoft.com/office/drawing/2014/main" id="{A924C32B-22D6-A00F-58EE-BA6BC89F1DC6}"/>
                </a:ext>
              </a:extLst>
            </p:cNvPr>
            <p:cNvSpPr/>
            <p:nvPr/>
          </p:nvSpPr>
          <p:spPr bwMode="auto">
            <a:xfrm>
              <a:off x="3732944" y="5994144"/>
              <a:ext cx="1765716" cy="72864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400" kern="0" spc="-1" dirty="0">
                  <a:solidFill>
                    <a:srgbClr val="000000"/>
                  </a:solidFill>
                  <a:latin typeface="Calibri"/>
                  <a:ea typeface="DejaVu Sans"/>
                  <a:cs typeface="Arial"/>
                </a:rPr>
                <a:t>information about the use of the data available (licenses)</a:t>
              </a:r>
              <a:endParaRPr lang="en-US" sz="1400" kern="0" spc="-1" dirty="0">
                <a:solidFill>
                  <a:prstClr val="black"/>
                </a:solidFill>
                <a:latin typeface="Arial"/>
                <a:cs typeface="Arial"/>
              </a:endParaRPr>
            </a:p>
          </p:txBody>
        </p:sp>
        <p:sp>
          <p:nvSpPr>
            <p:cNvPr id="15" name="CustomShape 10">
              <a:extLst>
                <a:ext uri="{FF2B5EF4-FFF2-40B4-BE49-F238E27FC236}">
                  <a16:creationId xmlns:a16="http://schemas.microsoft.com/office/drawing/2014/main" id="{1EAFFDE1-1DA6-DA56-7563-44101F8E920C}"/>
                </a:ext>
              </a:extLst>
            </p:cNvPr>
            <p:cNvSpPr/>
            <p:nvPr/>
          </p:nvSpPr>
          <p:spPr bwMode="auto">
            <a:xfrm>
              <a:off x="4977000" y="4815000"/>
              <a:ext cx="751090" cy="51588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400" kern="0" spc="-1">
                  <a:solidFill>
                    <a:srgbClr val="000000"/>
                  </a:solidFill>
                  <a:latin typeface="Calibri"/>
                  <a:ea typeface="DejaVu Sans"/>
                  <a:cs typeface="Arial"/>
                </a:rPr>
                <a:t>assigned PID</a:t>
              </a:r>
              <a:endParaRPr lang="en-US" sz="1400" kern="0" spc="-1">
                <a:solidFill>
                  <a:prstClr val="black"/>
                </a:solidFill>
                <a:latin typeface="Arial"/>
                <a:cs typeface="Arial"/>
              </a:endParaRPr>
            </a:p>
          </p:txBody>
        </p:sp>
        <p:sp>
          <p:nvSpPr>
            <p:cNvPr id="16" name="CustomShape 11">
              <a:extLst>
                <a:ext uri="{FF2B5EF4-FFF2-40B4-BE49-F238E27FC236}">
                  <a16:creationId xmlns:a16="http://schemas.microsoft.com/office/drawing/2014/main" id="{3F03173A-92DB-4DA9-F582-A2C7421E6734}"/>
                </a:ext>
              </a:extLst>
            </p:cNvPr>
            <p:cNvSpPr/>
            <p:nvPr/>
          </p:nvSpPr>
          <p:spPr bwMode="auto">
            <a:xfrm>
              <a:off x="5520599" y="5960280"/>
              <a:ext cx="1095120" cy="51552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400" kern="0" spc="-1" dirty="0">
                  <a:solidFill>
                    <a:srgbClr val="000000"/>
                  </a:solidFill>
                  <a:latin typeface="Calibri"/>
                  <a:ea typeface="DejaVu Sans"/>
                  <a:cs typeface="Arial"/>
                </a:rPr>
                <a:t>certification of the repository</a:t>
              </a:r>
              <a:endParaRPr lang="en-US" sz="1400" kern="0" spc="-1" dirty="0">
                <a:solidFill>
                  <a:prstClr val="black"/>
                </a:solidFill>
                <a:latin typeface="Arial"/>
                <a:cs typeface="Arial"/>
              </a:endParaRPr>
            </a:p>
          </p:txBody>
        </p:sp>
        <p:sp>
          <p:nvSpPr>
            <p:cNvPr id="17" name="CustomShape 12">
              <a:extLst>
                <a:ext uri="{FF2B5EF4-FFF2-40B4-BE49-F238E27FC236}">
                  <a16:creationId xmlns:a16="http://schemas.microsoft.com/office/drawing/2014/main" id="{A2519FC5-E19C-8AFB-0BEE-8477AE7BC04A}"/>
                </a:ext>
              </a:extLst>
            </p:cNvPr>
            <p:cNvSpPr/>
            <p:nvPr/>
          </p:nvSpPr>
          <p:spPr bwMode="auto">
            <a:xfrm>
              <a:off x="5418719" y="5553480"/>
              <a:ext cx="1436599" cy="336240"/>
            </a:xfrm>
            <a:prstGeom prst="rect">
              <a:avLst/>
            </a:prstGeom>
            <a:noFill/>
            <a:ln>
              <a:noFill/>
            </a:ln>
          </p:spPr>
          <p:style>
            <a:lnRef idx="0">
              <a:srgbClr val="000000"/>
            </a:lnRef>
            <a:fillRef idx="0">
              <a:srgbClr val="000000"/>
            </a:fillRef>
            <a:effectRef idx="0">
              <a:srgbClr val="000000"/>
            </a:effectRef>
            <a:fontRef idx="minor"/>
          </p:style>
          <p:txBody>
            <a:bodyPr lIns="90000" tIns="45000" rIns="90000" bIns="45000"/>
            <a:lstStyle/>
            <a:p>
              <a:pPr algn="ctr">
                <a:defRPr/>
              </a:pPr>
              <a:r>
                <a:rPr lang="en-US" sz="1400" kern="0" spc="-1">
                  <a:solidFill>
                    <a:srgbClr val="000000"/>
                  </a:solidFill>
                  <a:latin typeface="Calibri"/>
                  <a:ea typeface="DejaVu Sans"/>
                  <a:cs typeface="Arial"/>
                </a:rPr>
                <a:t>terms of use existing</a:t>
              </a:r>
              <a:endParaRPr lang="en-US" sz="1400" kern="0" spc="-1">
                <a:solidFill>
                  <a:prstClr val="black"/>
                </a:solidFill>
                <a:latin typeface="Arial"/>
                <a:cs typeface="Arial"/>
              </a:endParaRPr>
            </a:p>
          </p:txBody>
        </p:sp>
        <p:sp>
          <p:nvSpPr>
            <p:cNvPr id="18" name="Line 13">
              <a:extLst>
                <a:ext uri="{FF2B5EF4-FFF2-40B4-BE49-F238E27FC236}">
                  <a16:creationId xmlns:a16="http://schemas.microsoft.com/office/drawing/2014/main" id="{AD2962C7-F10A-EF66-5271-63F3AA8065F0}"/>
                </a:ext>
              </a:extLst>
            </p:cNvPr>
            <p:cNvSpPr/>
            <p:nvPr/>
          </p:nvSpPr>
          <p:spPr bwMode="auto">
            <a:xfrm flipH="1">
              <a:off x="5078880" y="5697720"/>
              <a:ext cx="339480" cy="4320"/>
            </a:xfrm>
            <a:prstGeom prst="line">
              <a:avLst/>
            </a:prstGeom>
            <a:ln>
              <a:round/>
            </a:ln>
          </p:spPr>
          <p:style>
            <a:lnRef idx="1">
              <a:schemeClr val="dk1"/>
            </a:lnRef>
            <a:fillRef idx="0">
              <a:schemeClr val="dk1"/>
            </a:fillRef>
            <a:effectRef idx="0">
              <a:schemeClr val="dk1"/>
            </a:effectRef>
            <a:fontRef idx="minor"/>
          </p:style>
        </p:sp>
        <p:sp>
          <p:nvSpPr>
            <p:cNvPr id="19" name="Line 14">
              <a:extLst>
                <a:ext uri="{FF2B5EF4-FFF2-40B4-BE49-F238E27FC236}">
                  <a16:creationId xmlns:a16="http://schemas.microsoft.com/office/drawing/2014/main" id="{B7A187A8-A609-2BF4-BEA7-6E097C2D88B1}"/>
                </a:ext>
              </a:extLst>
            </p:cNvPr>
            <p:cNvSpPr/>
            <p:nvPr/>
          </p:nvSpPr>
          <p:spPr bwMode="auto">
            <a:xfrm flipH="1">
              <a:off x="4650120" y="5338080"/>
              <a:ext cx="692280" cy="250920"/>
            </a:xfrm>
            <a:prstGeom prst="line">
              <a:avLst/>
            </a:prstGeom>
            <a:ln>
              <a:round/>
            </a:ln>
          </p:spPr>
          <p:style>
            <a:lnRef idx="1">
              <a:schemeClr val="dk1"/>
            </a:lnRef>
            <a:fillRef idx="0">
              <a:schemeClr val="dk1"/>
            </a:fillRef>
            <a:effectRef idx="0">
              <a:schemeClr val="dk1"/>
            </a:effectRef>
            <a:fontRef idx="minor"/>
          </p:style>
        </p:sp>
        <p:sp>
          <p:nvSpPr>
            <p:cNvPr id="20" name="Line 15">
              <a:extLst>
                <a:ext uri="{FF2B5EF4-FFF2-40B4-BE49-F238E27FC236}">
                  <a16:creationId xmlns:a16="http://schemas.microsoft.com/office/drawing/2014/main" id="{56014D81-3E6D-9C22-7BBE-E587C5B55B2F}"/>
                </a:ext>
              </a:extLst>
            </p:cNvPr>
            <p:cNvSpPr/>
            <p:nvPr/>
          </p:nvSpPr>
          <p:spPr bwMode="auto">
            <a:xfrm>
              <a:off x="4851000" y="5772600"/>
              <a:ext cx="857520" cy="213120"/>
            </a:xfrm>
            <a:prstGeom prst="line">
              <a:avLst/>
            </a:prstGeom>
            <a:ln>
              <a:round/>
            </a:ln>
          </p:spPr>
          <p:style>
            <a:lnRef idx="1">
              <a:schemeClr val="dk1"/>
            </a:lnRef>
            <a:fillRef idx="0">
              <a:schemeClr val="dk1"/>
            </a:fillRef>
            <a:effectRef idx="0">
              <a:schemeClr val="dk1"/>
            </a:effectRef>
            <a:fontRef idx="minor"/>
          </p:style>
        </p:sp>
      </p:grpSp>
    </p:spTree>
    <p:extLst>
      <p:ext uri="{BB962C8B-B14F-4D97-AF65-F5344CB8AC3E}">
        <p14:creationId xmlns:p14="http://schemas.microsoft.com/office/powerpoint/2010/main" val="632688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D4CA3-2C70-5EC1-182C-C93B6EEF5151}"/>
              </a:ext>
            </a:extLst>
          </p:cNvPr>
          <p:cNvSpPr>
            <a:spLocks noGrp="1"/>
          </p:cNvSpPr>
          <p:nvPr>
            <p:ph type="title"/>
          </p:nvPr>
        </p:nvSpPr>
        <p:spPr/>
        <p:txBody>
          <a:bodyPr/>
          <a:lstStyle/>
          <a:p>
            <a:r>
              <a:rPr lang="de-DE" dirty="0">
                <a:latin typeface="Calibri Light"/>
                <a:cs typeface="Calibri Light"/>
              </a:rPr>
              <a:t>Re3data – Registry of Research Data </a:t>
            </a:r>
            <a:r>
              <a:rPr lang="de-DE" dirty="0" err="1">
                <a:latin typeface="Calibri Light"/>
                <a:cs typeface="Calibri Light"/>
              </a:rPr>
              <a:t>Repositories</a:t>
            </a:r>
            <a:r>
              <a:rPr lang="de-DE" dirty="0">
                <a:latin typeface="Calibri Light"/>
                <a:cs typeface="Calibri Light"/>
              </a:rPr>
              <a:t> </a:t>
            </a:r>
            <a:endParaRPr lang="en-GB" dirty="0"/>
          </a:p>
        </p:txBody>
      </p:sp>
      <p:pic>
        <p:nvPicPr>
          <p:cNvPr id="4" name="Picture 2">
            <a:extLst>
              <a:ext uri="{FF2B5EF4-FFF2-40B4-BE49-F238E27FC236}">
                <a16:creationId xmlns:a16="http://schemas.microsoft.com/office/drawing/2014/main" id="{76A493E4-3DF2-BBE0-3E93-DF6EEB35AE1A}"/>
              </a:ext>
            </a:extLst>
          </p:cNvPr>
          <p:cNvPicPr>
            <a:picLocks noChangeAspect="1" noChangeArrowheads="1"/>
          </p:cNvPicPr>
          <p:nvPr/>
        </p:nvPicPr>
        <p:blipFill>
          <a:blip r:embed="rId2"/>
          <a:stretch/>
        </p:blipFill>
        <p:spPr bwMode="auto">
          <a:xfrm>
            <a:off x="7902434" y="1569244"/>
            <a:ext cx="2419200" cy="864000"/>
          </a:xfrm>
          <a:prstGeom prst="rect">
            <a:avLst/>
          </a:prstGeom>
          <a:noFill/>
          <a:ln>
            <a:noFill/>
          </a:ln>
        </p:spPr>
      </p:pic>
      <p:pic>
        <p:nvPicPr>
          <p:cNvPr id="5" name="Picture 2" descr="Datei:Re3data icons.jpg">
            <a:extLst>
              <a:ext uri="{FF2B5EF4-FFF2-40B4-BE49-F238E27FC236}">
                <a16:creationId xmlns:a16="http://schemas.microsoft.com/office/drawing/2014/main" id="{1B204C0D-1193-9E9F-6787-945458C78A7D}"/>
              </a:ext>
            </a:extLst>
          </p:cNvPr>
          <p:cNvPicPr>
            <a:picLocks noChangeAspect="1" noChangeArrowheads="1"/>
          </p:cNvPicPr>
          <p:nvPr/>
        </p:nvPicPr>
        <p:blipFill>
          <a:blip r:embed="rId3"/>
          <a:stretch/>
        </p:blipFill>
        <p:spPr bwMode="auto">
          <a:xfrm>
            <a:off x="6770578" y="3325423"/>
            <a:ext cx="3516923" cy="2664070"/>
          </a:xfrm>
          <a:prstGeom prst="rect">
            <a:avLst/>
          </a:prstGeom>
          <a:noFill/>
        </p:spPr>
      </p:pic>
      <p:sp>
        <p:nvSpPr>
          <p:cNvPr id="6" name="Rechteck 8">
            <a:extLst>
              <a:ext uri="{FF2B5EF4-FFF2-40B4-BE49-F238E27FC236}">
                <a16:creationId xmlns:a16="http://schemas.microsoft.com/office/drawing/2014/main" id="{E2D3F0AF-D911-7C46-3D9F-EFA17E5D7A98}"/>
              </a:ext>
            </a:extLst>
          </p:cNvPr>
          <p:cNvSpPr/>
          <p:nvPr/>
        </p:nvSpPr>
        <p:spPr bwMode="auto">
          <a:xfrm>
            <a:off x="6172120" y="5973783"/>
            <a:ext cx="4220308" cy="234360"/>
          </a:xfrm>
          <a:prstGeom prst="rect">
            <a:avLst/>
          </a:prstGeom>
        </p:spPr>
        <p:txBody>
          <a:bodyPr>
            <a:spAutoFit/>
          </a:bodyPr>
          <a:lstStyle/>
          <a:p>
            <a:pPr algn="r" defTabSz="874723">
              <a:defRPr/>
            </a:pPr>
            <a:r>
              <a:rPr sz="900" kern="0">
                <a:solidFill>
                  <a:prstClr val="black"/>
                </a:solidFill>
                <a:latin typeface="Calibri"/>
                <a:cs typeface="Arial"/>
              </a:rPr>
              <a:t>[Bild] </a:t>
            </a:r>
            <a:r>
              <a:rPr sz="900" u="sng" kern="0">
                <a:solidFill>
                  <a:srgbClr val="0563C1"/>
                </a:solidFill>
                <a:latin typeface="Calibri"/>
                <a:cs typeface="Arial"/>
                <a:hlinkClick r:id="rId4"/>
              </a:rPr>
              <a:t>http://www.forschungsdaten.org/index.php/Datei:Re3data_icons.jpg</a:t>
            </a:r>
            <a:endParaRPr sz="1650" kern="0">
              <a:solidFill>
                <a:prstClr val="black"/>
              </a:solidFill>
              <a:latin typeface="Calibri"/>
              <a:cs typeface="Arial"/>
            </a:endParaRPr>
          </a:p>
        </p:txBody>
      </p:sp>
      <p:pic>
        <p:nvPicPr>
          <p:cNvPr id="7" name="Picture 2">
            <a:extLst>
              <a:ext uri="{FF2B5EF4-FFF2-40B4-BE49-F238E27FC236}">
                <a16:creationId xmlns:a16="http://schemas.microsoft.com/office/drawing/2014/main" id="{66DB7C60-B67E-A85F-1BFA-4D589BFF8F1D}"/>
              </a:ext>
            </a:extLst>
          </p:cNvPr>
          <p:cNvPicPr>
            <a:picLocks noChangeAspect="1" noChangeArrowheads="1"/>
          </p:cNvPicPr>
          <p:nvPr/>
        </p:nvPicPr>
        <p:blipFill>
          <a:blip r:embed="rId5"/>
          <a:stretch/>
        </p:blipFill>
        <p:spPr bwMode="auto">
          <a:xfrm>
            <a:off x="1730871" y="1643638"/>
            <a:ext cx="4868301" cy="4417972"/>
          </a:xfrm>
          <a:prstGeom prst="rect">
            <a:avLst/>
          </a:prstGeom>
          <a:noFill/>
          <a:ln>
            <a:noFill/>
          </a:ln>
        </p:spPr>
      </p:pic>
      <p:pic>
        <p:nvPicPr>
          <p:cNvPr id="8" name="Picture 2">
            <a:extLst>
              <a:ext uri="{FF2B5EF4-FFF2-40B4-BE49-F238E27FC236}">
                <a16:creationId xmlns:a16="http://schemas.microsoft.com/office/drawing/2014/main" id="{92B941CB-526A-A358-F980-E0DB298F871E}"/>
              </a:ext>
            </a:extLst>
          </p:cNvPr>
          <p:cNvPicPr>
            <a:picLocks noChangeAspect="1" noChangeArrowheads="1"/>
          </p:cNvPicPr>
          <p:nvPr/>
        </p:nvPicPr>
        <p:blipFill>
          <a:blip r:embed="rId6"/>
          <a:stretch/>
        </p:blipFill>
        <p:spPr bwMode="auto">
          <a:xfrm>
            <a:off x="2696925" y="2394633"/>
            <a:ext cx="3004627" cy="2733881"/>
          </a:xfrm>
          <a:prstGeom prst="rect">
            <a:avLst/>
          </a:prstGeom>
          <a:noFill/>
          <a:ln>
            <a:noFill/>
          </a:ln>
        </p:spPr>
      </p:pic>
      <p:sp>
        <p:nvSpPr>
          <p:cNvPr id="9" name="Textfeld 3">
            <a:extLst>
              <a:ext uri="{FF2B5EF4-FFF2-40B4-BE49-F238E27FC236}">
                <a16:creationId xmlns:a16="http://schemas.microsoft.com/office/drawing/2014/main" id="{B8E783C2-91BC-575B-2425-BCDFB70A247F}"/>
              </a:ext>
            </a:extLst>
          </p:cNvPr>
          <p:cNvSpPr/>
          <p:nvPr/>
        </p:nvSpPr>
        <p:spPr bwMode="auto">
          <a:xfrm>
            <a:off x="7925421" y="2385862"/>
            <a:ext cx="2468946" cy="348109"/>
          </a:xfrm>
          <a:prstGeom prst="rect">
            <a:avLst/>
          </a:prstGeom>
          <a:noFill/>
        </p:spPr>
        <p:txBody>
          <a:bodyPr wrap="none" rtlCol="0">
            <a:spAutoFit/>
          </a:bodyPr>
          <a:lstStyle/>
          <a:p>
            <a:pPr>
              <a:defRPr/>
            </a:pPr>
            <a:r>
              <a:rPr lang="de-DE" sz="1650" u="sng" kern="0">
                <a:solidFill>
                  <a:srgbClr val="0563C1"/>
                </a:solidFill>
                <a:latin typeface="Calibri"/>
                <a:cs typeface="Arial"/>
                <a:hlinkClick r:id="rId7"/>
              </a:rPr>
              <a:t>https://www.re3data.org/</a:t>
            </a:r>
            <a:endParaRPr lang="de-DE" sz="1650" kern="0">
              <a:solidFill>
                <a:prstClr val="black"/>
              </a:solidFill>
              <a:latin typeface="Calibri"/>
              <a:cs typeface="Arial"/>
            </a:endParaRPr>
          </a:p>
        </p:txBody>
      </p:sp>
    </p:spTree>
    <p:extLst>
      <p:ext uri="{BB962C8B-B14F-4D97-AF65-F5344CB8AC3E}">
        <p14:creationId xmlns:p14="http://schemas.microsoft.com/office/powerpoint/2010/main" val="1003647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9BDE3E-4218-32DB-4A1E-66C232F5D7ED}"/>
              </a:ext>
            </a:extLst>
          </p:cNvPr>
          <p:cNvSpPr>
            <a:spLocks noGrp="1"/>
          </p:cNvSpPr>
          <p:nvPr>
            <p:ph idx="1"/>
          </p:nvPr>
        </p:nvSpPr>
        <p:spPr>
          <a:xfrm>
            <a:off x="3231" y="1208776"/>
            <a:ext cx="11894129" cy="5242824"/>
          </a:xfrm>
        </p:spPr>
        <p:txBody>
          <a:bodyPr>
            <a:normAutofit/>
          </a:bodyPr>
          <a:lstStyle/>
          <a:p>
            <a:pPr>
              <a:lnSpc>
                <a:spcPct val="120000"/>
              </a:lnSpc>
            </a:pPr>
            <a:r>
              <a:rPr lang="en-GB" sz="1600" dirty="0"/>
              <a:t>Step 1: Select what data you want to share</a:t>
            </a:r>
          </a:p>
          <a:p>
            <a:pPr lvl="1">
              <a:lnSpc>
                <a:spcPct val="120000"/>
              </a:lnSpc>
            </a:pPr>
            <a:r>
              <a:rPr lang="en-GB" sz="1400" dirty="0"/>
              <a:t>Not all data can be made openly available, due to ethical and commercial concerns, and you may decide that some of your intermediate data is too large to share. As such, you first need to decide which data you need to share for others to be able to reproduce your research.</a:t>
            </a:r>
          </a:p>
          <a:p>
            <a:pPr>
              <a:lnSpc>
                <a:spcPct val="120000"/>
              </a:lnSpc>
            </a:pPr>
            <a:r>
              <a:rPr lang="en-GB" sz="1600" dirty="0"/>
              <a:t>Step 2: Choose a data repository or other sharing platform</a:t>
            </a:r>
          </a:p>
          <a:p>
            <a:pPr lvl="1">
              <a:lnSpc>
                <a:spcPct val="120000"/>
              </a:lnSpc>
            </a:pPr>
            <a:r>
              <a:rPr lang="en-GB" sz="1400" dirty="0"/>
              <a:t>Data should be shared in a formal, open, and indexed data repository where possible so that it will be accessible in the long run. Suitable data repositories by subject, content type or location can be found at </a:t>
            </a:r>
            <a:r>
              <a:rPr lang="en-GB" sz="1400" dirty="0">
                <a:hlinkClick r:id="rId2"/>
              </a:rPr>
              <a:t>Re3data.org</a:t>
            </a:r>
            <a:r>
              <a:rPr lang="en-GB" sz="1400" dirty="0"/>
              <a:t>, and in </a:t>
            </a:r>
            <a:r>
              <a:rPr lang="en-GB" sz="1400" dirty="0">
                <a:hlinkClick r:id="rId3"/>
              </a:rPr>
              <a:t>FAIRsharing</a:t>
            </a:r>
            <a:r>
              <a:rPr lang="en-GB" sz="1400" dirty="0"/>
              <a:t> where you can also see which standards (metadata and identifier) the repositories implement and which journal/publisher recommend them. If possible use a repository that assigns a DOI, a digital object identifier, to make it easier for others to cite your data. </a:t>
            </a:r>
          </a:p>
          <a:p>
            <a:pPr>
              <a:lnSpc>
                <a:spcPct val="120000"/>
              </a:lnSpc>
            </a:pPr>
            <a:r>
              <a:rPr lang="en-GB" sz="1600" dirty="0"/>
              <a:t>Step 3: Choose a licence and link to your paper and code</a:t>
            </a:r>
          </a:p>
          <a:p>
            <a:pPr lvl="1">
              <a:lnSpc>
                <a:spcPct val="120000"/>
              </a:lnSpc>
            </a:pPr>
            <a:r>
              <a:rPr lang="en-GB" sz="1400" dirty="0"/>
              <a:t>So that others know what they can do with your data, you need to apply a licence to your data. The most commonly used licences are </a:t>
            </a:r>
            <a:r>
              <a:rPr lang="en-GB" sz="1400" dirty="0">
                <a:hlinkClick r:id="rId4"/>
              </a:rPr>
              <a:t>Creative Commons</a:t>
            </a:r>
            <a:r>
              <a:rPr lang="en-GB" sz="1400" dirty="0"/>
              <a:t>, </a:t>
            </a:r>
            <a:r>
              <a:rPr lang="en-GB" sz="1400" dirty="0">
                <a:hlinkClick r:id="rId5"/>
              </a:rPr>
              <a:t>Open Government Licence</a:t>
            </a:r>
            <a:r>
              <a:rPr lang="en-GB" sz="1400" dirty="0"/>
              <a:t>, or an </a:t>
            </a:r>
            <a:r>
              <a:rPr lang="en-GB" sz="1400" dirty="0">
                <a:hlinkClick r:id="rId6"/>
              </a:rPr>
              <a:t>Open Data Commons Attribution License</a:t>
            </a:r>
            <a:r>
              <a:rPr lang="en-GB" sz="1400" dirty="0"/>
              <a:t>. To get maximum value from data sharing, make sure that your paper and code both link to your data, and vice versa, to allow others understand your project better.</a:t>
            </a:r>
          </a:p>
          <a:p>
            <a:pPr>
              <a:lnSpc>
                <a:spcPct val="120000"/>
              </a:lnSpc>
            </a:pPr>
            <a:r>
              <a:rPr lang="en-GB" sz="1600" dirty="0"/>
              <a:t>Step 4: Upload your data and documentation</a:t>
            </a:r>
          </a:p>
          <a:p>
            <a:pPr lvl="1">
              <a:lnSpc>
                <a:spcPct val="120000"/>
              </a:lnSpc>
            </a:pPr>
            <a:r>
              <a:rPr lang="en-GB" sz="1400" dirty="0"/>
              <a:t>In line with the </a:t>
            </a:r>
            <a:r>
              <a:rPr lang="en-GB" sz="1400" dirty="0">
                <a:hlinkClick r:id="rId7"/>
              </a:rPr>
              <a:t>FAIR principles</a:t>
            </a:r>
            <a:r>
              <a:rPr lang="en-GB" sz="1400" dirty="0"/>
              <a:t>, upload the data in open formats as much as possible and include sufficient documentation and metadata so that someone else can understand your data. It is also essential to think about the file formats in which the information is provided. Data should be presented in structured and standardised formats to support interoperability, traceability, and effective reuse. In many cases, this will include providing data in multiple, standardized formats, so that it can be processed by computers and used by people.</a:t>
            </a:r>
          </a:p>
          <a:p>
            <a:pPr>
              <a:lnSpc>
                <a:spcPct val="120000"/>
              </a:lnSpc>
            </a:pPr>
            <a:endParaRPr lang="en-GB" sz="1600" dirty="0"/>
          </a:p>
        </p:txBody>
      </p:sp>
      <p:sp>
        <p:nvSpPr>
          <p:cNvPr id="3" name="Title 2">
            <a:extLst>
              <a:ext uri="{FF2B5EF4-FFF2-40B4-BE49-F238E27FC236}">
                <a16:creationId xmlns:a16="http://schemas.microsoft.com/office/drawing/2014/main" id="{EFE8EAE5-2BFF-BB7A-4C15-EC9CF6C9B5C5}"/>
              </a:ext>
            </a:extLst>
          </p:cNvPr>
          <p:cNvSpPr>
            <a:spLocks noGrp="1"/>
          </p:cNvSpPr>
          <p:nvPr>
            <p:ph type="title"/>
          </p:nvPr>
        </p:nvSpPr>
        <p:spPr/>
        <p:txBody>
          <a:bodyPr/>
          <a:lstStyle/>
          <a:p>
            <a:r>
              <a:rPr lang="en-GB" dirty="0"/>
              <a:t>Steps To Share Your Data</a:t>
            </a:r>
          </a:p>
        </p:txBody>
      </p:sp>
    </p:spTree>
    <p:extLst>
      <p:ext uri="{BB962C8B-B14F-4D97-AF65-F5344CB8AC3E}">
        <p14:creationId xmlns:p14="http://schemas.microsoft.com/office/powerpoint/2010/main" val="3690894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055288-FA12-E928-9BDE-5E76116D1771}"/>
              </a:ext>
            </a:extLst>
          </p:cNvPr>
          <p:cNvSpPr>
            <a:spLocks noGrp="1"/>
          </p:cNvSpPr>
          <p:nvPr>
            <p:ph idx="1"/>
          </p:nvPr>
        </p:nvSpPr>
        <p:spPr>
          <a:xfrm>
            <a:off x="280433" y="1571558"/>
            <a:ext cx="11259127" cy="4391498"/>
          </a:xfrm>
        </p:spPr>
        <p:txBody>
          <a:bodyPr>
            <a:normAutofit fontScale="77500" lnSpcReduction="20000"/>
          </a:bodyPr>
          <a:lstStyle/>
          <a:p>
            <a:pPr>
              <a:lnSpc>
                <a:spcPct val="120000"/>
              </a:lnSpc>
              <a:spcBef>
                <a:spcPts val="1001"/>
              </a:spcBef>
              <a:defRPr/>
            </a:pPr>
            <a:r>
              <a:rPr lang="de-DE" spc="-1" dirty="0" err="1">
                <a:solidFill>
                  <a:srgbClr val="000000"/>
                </a:solidFill>
                <a:ea typeface="DejaVu Sans"/>
              </a:rPr>
              <a:t>Criteria</a:t>
            </a:r>
            <a:r>
              <a:rPr lang="de-DE" spc="-1" dirty="0">
                <a:solidFill>
                  <a:srgbClr val="000000"/>
                </a:solidFill>
                <a:ea typeface="DejaVu Sans"/>
              </a:rPr>
              <a:t>:</a:t>
            </a:r>
            <a:endParaRPr lang="de-DE" spc="-1" dirty="0">
              <a:latin typeface="Arial"/>
            </a:endParaRPr>
          </a:p>
          <a:p>
            <a:pPr lvl="1">
              <a:lnSpc>
                <a:spcPct val="120000"/>
              </a:lnSpc>
              <a:spcBef>
                <a:spcPts val="1001"/>
              </a:spcBef>
              <a:defRPr/>
            </a:pPr>
            <a:r>
              <a:rPr lang="de-DE" spc="-1" dirty="0" err="1">
                <a:solidFill>
                  <a:srgbClr val="000000"/>
                </a:solidFill>
                <a:ea typeface="DejaVu Sans"/>
              </a:rPr>
              <a:t>secure</a:t>
            </a:r>
            <a:r>
              <a:rPr lang="de-DE" spc="-1" dirty="0">
                <a:solidFill>
                  <a:srgbClr val="000000"/>
                </a:solidFill>
                <a:ea typeface="DejaVu Sans"/>
              </a:rPr>
              <a:t> </a:t>
            </a:r>
            <a:r>
              <a:rPr lang="de-DE" spc="-1" dirty="0" err="1">
                <a:solidFill>
                  <a:srgbClr val="000000"/>
                </a:solidFill>
                <a:ea typeface="DejaVu Sans"/>
              </a:rPr>
              <a:t>storage</a:t>
            </a:r>
            <a:r>
              <a:rPr lang="de-DE" spc="-1" dirty="0">
                <a:solidFill>
                  <a:srgbClr val="000000"/>
                </a:solidFill>
                <a:ea typeface="DejaVu Sans"/>
              </a:rPr>
              <a:t> of </a:t>
            </a:r>
            <a:r>
              <a:rPr lang="de-DE" spc="-1" dirty="0" err="1">
                <a:solidFill>
                  <a:srgbClr val="000000"/>
                </a:solidFill>
                <a:ea typeface="DejaVu Sans"/>
              </a:rPr>
              <a:t>data</a:t>
            </a:r>
            <a:endParaRPr lang="de-DE" spc="-1" dirty="0">
              <a:solidFill>
                <a:srgbClr val="000000"/>
              </a:solidFill>
              <a:ea typeface="DejaVu Sans"/>
            </a:endParaRPr>
          </a:p>
          <a:p>
            <a:pPr lvl="1">
              <a:lnSpc>
                <a:spcPct val="120000"/>
              </a:lnSpc>
              <a:spcBef>
                <a:spcPts val="1001"/>
              </a:spcBef>
              <a:defRPr/>
            </a:pPr>
            <a:r>
              <a:rPr lang="de-DE" spc="-1" dirty="0" err="1">
                <a:solidFill>
                  <a:srgbClr val="000000"/>
                </a:solidFill>
                <a:ea typeface="DejaVu Sans"/>
              </a:rPr>
              <a:t>assignment</a:t>
            </a:r>
            <a:r>
              <a:rPr lang="de-DE" spc="-1" dirty="0">
                <a:solidFill>
                  <a:srgbClr val="000000"/>
                </a:solidFill>
                <a:ea typeface="DejaVu Sans"/>
              </a:rPr>
              <a:t> of a persistent </a:t>
            </a:r>
            <a:r>
              <a:rPr lang="de-DE" spc="-1" dirty="0" err="1">
                <a:solidFill>
                  <a:srgbClr val="000000"/>
                </a:solidFill>
                <a:ea typeface="DejaVu Sans"/>
              </a:rPr>
              <a:t>identifier</a:t>
            </a:r>
            <a:endParaRPr lang="de-DE" dirty="0"/>
          </a:p>
          <a:p>
            <a:pPr lvl="1">
              <a:lnSpc>
                <a:spcPct val="120000"/>
              </a:lnSpc>
              <a:spcBef>
                <a:spcPts val="1001"/>
              </a:spcBef>
              <a:defRPr/>
            </a:pPr>
            <a:r>
              <a:rPr lang="de-DE" spc="-1" dirty="0" err="1">
                <a:solidFill>
                  <a:srgbClr val="000000"/>
                </a:solidFill>
                <a:ea typeface="DejaVu Sans"/>
              </a:rPr>
              <a:t>landing</a:t>
            </a:r>
            <a:r>
              <a:rPr lang="de-DE" spc="-1" dirty="0">
                <a:solidFill>
                  <a:srgbClr val="000000"/>
                </a:solidFill>
                <a:ea typeface="DejaVu Sans"/>
              </a:rPr>
              <a:t> </a:t>
            </a:r>
            <a:r>
              <a:rPr lang="de-DE" spc="-1" dirty="0" err="1">
                <a:solidFill>
                  <a:srgbClr val="000000"/>
                </a:solidFill>
                <a:ea typeface="DejaVu Sans"/>
              </a:rPr>
              <a:t>page</a:t>
            </a:r>
            <a:r>
              <a:rPr lang="de-DE" spc="-1" dirty="0">
                <a:solidFill>
                  <a:srgbClr val="000000"/>
                </a:solidFill>
                <a:ea typeface="DejaVu Sans"/>
              </a:rPr>
              <a:t> </a:t>
            </a:r>
            <a:r>
              <a:rPr lang="de-DE" spc="-1" dirty="0" err="1">
                <a:solidFill>
                  <a:srgbClr val="000000"/>
                </a:solidFill>
                <a:ea typeface="DejaVu Sans"/>
              </a:rPr>
              <a:t>with</a:t>
            </a:r>
            <a:r>
              <a:rPr lang="de-DE" spc="-1" dirty="0">
                <a:solidFill>
                  <a:srgbClr val="000000"/>
                </a:solidFill>
                <a:ea typeface="DejaVu Sans"/>
              </a:rPr>
              <a:t> </a:t>
            </a:r>
            <a:r>
              <a:rPr lang="de-DE" spc="-1" dirty="0" err="1">
                <a:solidFill>
                  <a:srgbClr val="000000"/>
                </a:solidFill>
                <a:ea typeface="DejaVu Sans"/>
              </a:rPr>
              <a:t>descriptive</a:t>
            </a:r>
            <a:r>
              <a:rPr lang="de-DE" spc="-1" dirty="0">
                <a:solidFill>
                  <a:srgbClr val="000000"/>
                </a:solidFill>
                <a:ea typeface="DejaVu Sans"/>
              </a:rPr>
              <a:t> </a:t>
            </a:r>
            <a:r>
              <a:rPr lang="de-DE" spc="-1" dirty="0" err="1">
                <a:solidFill>
                  <a:srgbClr val="000000"/>
                </a:solidFill>
                <a:ea typeface="DejaVu Sans"/>
              </a:rPr>
              <a:t>metadata</a:t>
            </a:r>
            <a:endParaRPr lang="de-DE" dirty="0"/>
          </a:p>
          <a:p>
            <a:pPr lvl="1">
              <a:lnSpc>
                <a:spcPct val="120000"/>
              </a:lnSpc>
              <a:spcBef>
                <a:spcPts val="1001"/>
              </a:spcBef>
              <a:defRPr/>
            </a:pPr>
            <a:r>
              <a:rPr lang="de-DE" spc="-1" dirty="0" err="1">
                <a:solidFill>
                  <a:srgbClr val="000000"/>
                </a:solidFill>
                <a:ea typeface="DejaVu Sans"/>
              </a:rPr>
              <a:t>accessible</a:t>
            </a:r>
            <a:r>
              <a:rPr lang="de-DE" spc="-1" dirty="0">
                <a:solidFill>
                  <a:srgbClr val="000000"/>
                </a:solidFill>
                <a:ea typeface="DejaVu Sans"/>
              </a:rPr>
              <a:t> and visible </a:t>
            </a:r>
            <a:r>
              <a:rPr lang="de-DE" spc="-1" dirty="0" err="1">
                <a:solidFill>
                  <a:srgbClr val="000000"/>
                </a:solidFill>
                <a:ea typeface="DejaVu Sans"/>
              </a:rPr>
              <a:t>for</a:t>
            </a:r>
            <a:r>
              <a:rPr lang="de-DE" spc="-1" dirty="0">
                <a:solidFill>
                  <a:srgbClr val="000000"/>
                </a:solidFill>
                <a:ea typeface="DejaVu Sans"/>
              </a:rPr>
              <a:t> all relevant </a:t>
            </a:r>
            <a:r>
              <a:rPr lang="de-DE" spc="-1" dirty="0" err="1">
                <a:solidFill>
                  <a:srgbClr val="000000"/>
                </a:solidFill>
                <a:ea typeface="DejaVu Sans"/>
              </a:rPr>
              <a:t>users</a:t>
            </a:r>
            <a:endParaRPr lang="de-DE" spc="-1" dirty="0">
              <a:latin typeface="Arial"/>
            </a:endParaRPr>
          </a:p>
          <a:p>
            <a:pPr>
              <a:lnSpc>
                <a:spcPct val="120000"/>
              </a:lnSpc>
              <a:spcBef>
                <a:spcPts val="1001"/>
              </a:spcBef>
              <a:defRPr/>
            </a:pPr>
            <a:r>
              <a:rPr lang="de-DE" spc="-1" dirty="0">
                <a:solidFill>
                  <a:srgbClr val="000000"/>
                </a:solidFill>
                <a:ea typeface="DejaVu Sans"/>
              </a:rPr>
              <a:t>Ideal </a:t>
            </a:r>
            <a:r>
              <a:rPr lang="de-DE" spc="-1" dirty="0" err="1">
                <a:solidFill>
                  <a:srgbClr val="000000"/>
                </a:solidFill>
                <a:ea typeface="DejaVu Sans"/>
              </a:rPr>
              <a:t>would</a:t>
            </a:r>
            <a:r>
              <a:rPr lang="de-DE" spc="-1" dirty="0">
                <a:solidFill>
                  <a:srgbClr val="000000"/>
                </a:solidFill>
                <a:ea typeface="DejaVu Sans"/>
              </a:rPr>
              <a:t> </a:t>
            </a:r>
            <a:r>
              <a:rPr lang="de-DE" spc="-1" dirty="0" err="1">
                <a:solidFill>
                  <a:srgbClr val="000000"/>
                </a:solidFill>
                <a:ea typeface="DejaVu Sans"/>
              </a:rPr>
              <a:t>be</a:t>
            </a:r>
            <a:r>
              <a:rPr lang="de-DE" spc="-1" dirty="0">
                <a:solidFill>
                  <a:srgbClr val="000000"/>
                </a:solidFill>
                <a:ea typeface="DejaVu Sans"/>
              </a:rPr>
              <a:t> a </a:t>
            </a:r>
            <a:r>
              <a:rPr lang="de-DE" spc="-1" dirty="0" err="1">
                <a:solidFill>
                  <a:srgbClr val="000000"/>
                </a:solidFill>
                <a:ea typeface="DejaVu Sans"/>
              </a:rPr>
              <a:t>place</a:t>
            </a:r>
            <a:r>
              <a:rPr lang="de-DE" spc="-1" dirty="0">
                <a:solidFill>
                  <a:srgbClr val="000000"/>
                </a:solidFill>
                <a:ea typeface="DejaVu Sans"/>
              </a:rPr>
              <a:t> …</a:t>
            </a:r>
            <a:endParaRPr lang="de-DE" spc="-1" dirty="0">
              <a:latin typeface="Arial"/>
            </a:endParaRPr>
          </a:p>
          <a:p>
            <a:pPr lvl="1">
              <a:lnSpc>
                <a:spcPct val="120000"/>
              </a:lnSpc>
              <a:spcBef>
                <a:spcPts val="1001"/>
              </a:spcBef>
              <a:defRPr/>
            </a:pPr>
            <a:r>
              <a:rPr lang="de-DE" spc="-1" dirty="0">
                <a:solidFill>
                  <a:srgbClr val="000000"/>
                </a:solidFill>
                <a:ea typeface="DejaVu Sans"/>
              </a:rPr>
              <a:t>… </a:t>
            </a:r>
            <a:r>
              <a:rPr lang="de-DE" spc="-1" dirty="0" err="1">
                <a:solidFill>
                  <a:srgbClr val="000000"/>
                </a:solidFill>
                <a:ea typeface="DejaVu Sans"/>
              </a:rPr>
              <a:t>that</a:t>
            </a:r>
            <a:r>
              <a:rPr lang="de-DE" spc="-1" dirty="0">
                <a:solidFill>
                  <a:srgbClr val="000000"/>
                </a:solidFill>
                <a:ea typeface="DejaVu Sans"/>
              </a:rPr>
              <a:t> </a:t>
            </a:r>
            <a:r>
              <a:rPr lang="de-DE" spc="-1" dirty="0" err="1">
                <a:solidFill>
                  <a:srgbClr val="000000"/>
                </a:solidFill>
                <a:ea typeface="DejaVu Sans"/>
              </a:rPr>
              <a:t>is</a:t>
            </a:r>
            <a:r>
              <a:rPr lang="de-DE" spc="-1" dirty="0">
                <a:solidFill>
                  <a:srgbClr val="000000"/>
                </a:solidFill>
                <a:ea typeface="DejaVu Sans"/>
              </a:rPr>
              <a:t> well-</a:t>
            </a:r>
            <a:r>
              <a:rPr lang="de-DE" spc="-1" dirty="0" err="1">
                <a:solidFill>
                  <a:srgbClr val="000000"/>
                </a:solidFill>
                <a:ea typeface="DejaVu Sans"/>
              </a:rPr>
              <a:t>known</a:t>
            </a:r>
            <a:r>
              <a:rPr lang="de-DE" spc="-1" dirty="0">
                <a:solidFill>
                  <a:srgbClr val="000000"/>
                </a:solidFill>
                <a:ea typeface="DejaVu Sans"/>
              </a:rPr>
              <a:t> </a:t>
            </a:r>
            <a:r>
              <a:rPr lang="de-DE" spc="-1" dirty="0" err="1">
                <a:solidFill>
                  <a:srgbClr val="000000"/>
                </a:solidFill>
                <a:ea typeface="DejaVu Sans"/>
              </a:rPr>
              <a:t>within</a:t>
            </a:r>
            <a:r>
              <a:rPr lang="de-DE" spc="-1" dirty="0">
                <a:solidFill>
                  <a:srgbClr val="000000"/>
                </a:solidFill>
                <a:ea typeface="DejaVu Sans"/>
              </a:rPr>
              <a:t> </a:t>
            </a:r>
            <a:r>
              <a:rPr lang="de-DE" spc="-1" dirty="0" err="1">
                <a:solidFill>
                  <a:srgbClr val="000000"/>
                </a:solidFill>
                <a:ea typeface="DejaVu Sans"/>
              </a:rPr>
              <a:t>the</a:t>
            </a:r>
            <a:r>
              <a:rPr lang="de-DE" spc="-1" dirty="0">
                <a:solidFill>
                  <a:srgbClr val="000000"/>
                </a:solidFill>
                <a:ea typeface="DejaVu Sans"/>
              </a:rPr>
              <a:t> relevant </a:t>
            </a:r>
            <a:r>
              <a:rPr lang="de-DE" spc="-1" dirty="0" err="1">
                <a:solidFill>
                  <a:srgbClr val="000000"/>
                </a:solidFill>
                <a:ea typeface="DejaVu Sans"/>
              </a:rPr>
              <a:t>community</a:t>
            </a:r>
            <a:r>
              <a:rPr lang="de-DE" spc="-1" dirty="0">
                <a:solidFill>
                  <a:srgbClr val="000000"/>
                </a:solidFill>
                <a:ea typeface="DejaVu Sans"/>
              </a:rPr>
              <a:t>.</a:t>
            </a:r>
            <a:endParaRPr lang="de-DE" dirty="0"/>
          </a:p>
          <a:p>
            <a:pPr lvl="1">
              <a:lnSpc>
                <a:spcPct val="120000"/>
              </a:lnSpc>
              <a:spcBef>
                <a:spcPts val="1001"/>
              </a:spcBef>
              <a:defRPr/>
            </a:pPr>
            <a:r>
              <a:rPr lang="de-DE" spc="-1" dirty="0">
                <a:solidFill>
                  <a:srgbClr val="000000"/>
                </a:solidFill>
                <a:ea typeface="DejaVu Sans"/>
              </a:rPr>
              <a:t>… </a:t>
            </a:r>
            <a:r>
              <a:rPr lang="de-DE" spc="-1" dirty="0" err="1">
                <a:solidFill>
                  <a:srgbClr val="000000"/>
                </a:solidFill>
                <a:ea typeface="DejaVu Sans"/>
              </a:rPr>
              <a:t>that</a:t>
            </a:r>
            <a:r>
              <a:rPr lang="de-DE" spc="-1" dirty="0">
                <a:solidFill>
                  <a:srgbClr val="000000"/>
                </a:solidFill>
                <a:ea typeface="DejaVu Sans"/>
              </a:rPr>
              <a:t> </a:t>
            </a:r>
            <a:r>
              <a:rPr lang="de-DE" spc="-1" dirty="0" err="1">
                <a:solidFill>
                  <a:srgbClr val="000000"/>
                </a:solidFill>
                <a:ea typeface="DejaVu Sans"/>
              </a:rPr>
              <a:t>offers</a:t>
            </a:r>
            <a:r>
              <a:rPr lang="de-DE" spc="-1" dirty="0">
                <a:solidFill>
                  <a:srgbClr val="000000"/>
                </a:solidFill>
                <a:ea typeface="DejaVu Sans"/>
              </a:rPr>
              <a:t> </a:t>
            </a:r>
            <a:r>
              <a:rPr lang="de-DE" spc="-1" dirty="0" err="1">
                <a:solidFill>
                  <a:srgbClr val="000000"/>
                </a:solidFill>
                <a:ea typeface="DejaVu Sans"/>
              </a:rPr>
              <a:t>the</a:t>
            </a:r>
            <a:r>
              <a:rPr lang="de-DE" spc="-1" dirty="0">
                <a:solidFill>
                  <a:srgbClr val="000000"/>
                </a:solidFill>
                <a:ea typeface="DejaVu Sans"/>
              </a:rPr>
              <a:t> </a:t>
            </a:r>
            <a:r>
              <a:rPr lang="de-DE" spc="-1" dirty="0" err="1">
                <a:solidFill>
                  <a:srgbClr val="000000"/>
                </a:solidFill>
                <a:ea typeface="DejaVu Sans"/>
              </a:rPr>
              <a:t>possibility</a:t>
            </a:r>
            <a:r>
              <a:rPr lang="de-DE" spc="-1" dirty="0">
                <a:solidFill>
                  <a:srgbClr val="000000"/>
                </a:solidFill>
                <a:ea typeface="DejaVu Sans"/>
              </a:rPr>
              <a:t> </a:t>
            </a:r>
            <a:r>
              <a:rPr lang="de-DE" spc="-1" dirty="0" err="1">
                <a:solidFill>
                  <a:srgbClr val="000000"/>
                </a:solidFill>
                <a:ea typeface="DejaVu Sans"/>
              </a:rPr>
              <a:t>to</a:t>
            </a:r>
            <a:r>
              <a:rPr lang="de-DE" spc="-1" dirty="0">
                <a:solidFill>
                  <a:srgbClr val="000000"/>
                </a:solidFill>
                <a:ea typeface="DejaVu Sans"/>
              </a:rPr>
              <a:t> </a:t>
            </a:r>
            <a:r>
              <a:rPr lang="de-DE" spc="-1" dirty="0" err="1">
                <a:solidFill>
                  <a:srgbClr val="000000"/>
                </a:solidFill>
                <a:ea typeface="DejaVu Sans"/>
              </a:rPr>
              <a:t>describe</a:t>
            </a:r>
            <a:r>
              <a:rPr lang="de-DE" spc="-1" dirty="0">
                <a:solidFill>
                  <a:srgbClr val="000000"/>
                </a:solidFill>
                <a:ea typeface="DejaVu Sans"/>
              </a:rPr>
              <a:t> </a:t>
            </a:r>
            <a:r>
              <a:rPr lang="de-DE" spc="-1" dirty="0" err="1">
                <a:solidFill>
                  <a:srgbClr val="000000"/>
                </a:solidFill>
                <a:ea typeface="DejaVu Sans"/>
              </a:rPr>
              <a:t>the</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with</a:t>
            </a:r>
            <a:r>
              <a:rPr lang="de-DE" spc="-1" dirty="0">
                <a:solidFill>
                  <a:srgbClr val="000000"/>
                </a:solidFill>
                <a:ea typeface="DejaVu Sans"/>
              </a:rPr>
              <a:t> relevant </a:t>
            </a:r>
            <a:r>
              <a:rPr lang="de-DE" spc="-1" dirty="0" err="1">
                <a:solidFill>
                  <a:srgbClr val="000000"/>
                </a:solidFill>
                <a:ea typeface="DejaVu Sans"/>
              </a:rPr>
              <a:t>properties</a:t>
            </a:r>
            <a:r>
              <a:rPr lang="de-DE" spc="-1" dirty="0">
                <a:solidFill>
                  <a:srgbClr val="000000"/>
                </a:solidFill>
                <a:ea typeface="DejaVu Sans"/>
              </a:rPr>
              <a:t> (</a:t>
            </a:r>
            <a:r>
              <a:rPr lang="de-DE" spc="-1" dirty="0" err="1">
                <a:solidFill>
                  <a:srgbClr val="000000"/>
                </a:solidFill>
                <a:ea typeface="DejaVu Sans"/>
              </a:rPr>
              <a:t>subject-specific</a:t>
            </a:r>
            <a:r>
              <a:rPr lang="de-DE" spc="-1" dirty="0">
                <a:solidFill>
                  <a:srgbClr val="000000"/>
                </a:solidFill>
                <a:ea typeface="DejaVu Sans"/>
              </a:rPr>
              <a:t> </a:t>
            </a:r>
            <a:r>
              <a:rPr lang="de-DE" spc="-1" dirty="0" err="1">
                <a:solidFill>
                  <a:srgbClr val="000000"/>
                </a:solidFill>
                <a:ea typeface="DejaVu Sans"/>
              </a:rPr>
              <a:t>metadata</a:t>
            </a:r>
            <a:r>
              <a:rPr lang="de-DE" spc="-1" dirty="0">
                <a:solidFill>
                  <a:srgbClr val="000000"/>
                </a:solidFill>
                <a:ea typeface="DejaVu Sans"/>
              </a:rPr>
              <a:t>).</a:t>
            </a:r>
            <a:endParaRPr lang="de-DE" dirty="0"/>
          </a:p>
          <a:p>
            <a:pPr lvl="1">
              <a:lnSpc>
                <a:spcPct val="120000"/>
              </a:lnSpc>
              <a:spcBef>
                <a:spcPts val="1001"/>
              </a:spcBef>
              <a:defRPr/>
            </a:pPr>
            <a:r>
              <a:rPr lang="de-DE" spc="-1" dirty="0">
                <a:solidFill>
                  <a:srgbClr val="000000"/>
                </a:solidFill>
                <a:ea typeface="DejaVu Sans"/>
              </a:rPr>
              <a:t>… </a:t>
            </a:r>
            <a:r>
              <a:rPr lang="de-DE" spc="-1" dirty="0" err="1">
                <a:solidFill>
                  <a:srgbClr val="000000"/>
                </a:solidFill>
                <a:ea typeface="DejaVu Sans"/>
              </a:rPr>
              <a:t>where</a:t>
            </a:r>
            <a:r>
              <a:rPr lang="de-DE" spc="-1" dirty="0">
                <a:solidFill>
                  <a:srgbClr val="000000"/>
                </a:solidFill>
                <a:ea typeface="DejaVu Sans"/>
              </a:rPr>
              <a:t> </a:t>
            </a:r>
            <a:r>
              <a:rPr lang="de-DE" spc="-1" dirty="0" err="1">
                <a:solidFill>
                  <a:srgbClr val="000000"/>
                </a:solidFill>
                <a:ea typeface="DejaVu Sans"/>
              </a:rPr>
              <a:t>the</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is</a:t>
            </a:r>
            <a:r>
              <a:rPr lang="de-DE" spc="-1" dirty="0">
                <a:solidFill>
                  <a:srgbClr val="000000"/>
                </a:solidFill>
                <a:ea typeface="DejaVu Sans"/>
              </a:rPr>
              <a:t> </a:t>
            </a:r>
            <a:r>
              <a:rPr lang="de-DE" spc="-1" dirty="0" err="1">
                <a:solidFill>
                  <a:srgbClr val="000000"/>
                </a:solidFill>
                <a:ea typeface="DejaVu Sans"/>
              </a:rPr>
              <a:t>made</a:t>
            </a:r>
            <a:r>
              <a:rPr lang="de-DE" spc="-1" dirty="0">
                <a:solidFill>
                  <a:srgbClr val="000000"/>
                </a:solidFill>
                <a:ea typeface="DejaVu Sans"/>
              </a:rPr>
              <a:t> </a:t>
            </a:r>
            <a:r>
              <a:rPr lang="de-DE" spc="-1" dirty="0" err="1">
                <a:solidFill>
                  <a:srgbClr val="000000"/>
                </a:solidFill>
                <a:ea typeface="DejaVu Sans"/>
              </a:rPr>
              <a:t>available</a:t>
            </a:r>
            <a:r>
              <a:rPr lang="de-DE" spc="-1" dirty="0">
                <a:solidFill>
                  <a:srgbClr val="000000"/>
                </a:solidFill>
                <a:ea typeface="DejaVu Sans"/>
              </a:rPr>
              <a:t> </a:t>
            </a:r>
            <a:r>
              <a:rPr lang="de-DE" spc="-1" dirty="0" err="1">
                <a:solidFill>
                  <a:srgbClr val="000000"/>
                </a:solidFill>
                <a:ea typeface="DejaVu Sans"/>
              </a:rPr>
              <a:t>to</a:t>
            </a:r>
            <a:r>
              <a:rPr lang="de-DE" spc="-1" dirty="0">
                <a:solidFill>
                  <a:srgbClr val="000000"/>
                </a:solidFill>
                <a:ea typeface="DejaVu Sans"/>
              </a:rPr>
              <a:t> </a:t>
            </a:r>
            <a:r>
              <a:rPr lang="de-DE" spc="-1" dirty="0" err="1">
                <a:solidFill>
                  <a:srgbClr val="000000"/>
                </a:solidFill>
                <a:ea typeface="DejaVu Sans"/>
              </a:rPr>
              <a:t>the</a:t>
            </a:r>
            <a:r>
              <a:rPr lang="de-DE" spc="-1" dirty="0">
                <a:solidFill>
                  <a:srgbClr val="000000"/>
                </a:solidFill>
                <a:ea typeface="DejaVu Sans"/>
              </a:rPr>
              <a:t> (relevant) </a:t>
            </a:r>
            <a:r>
              <a:rPr lang="de-DE" spc="-1" dirty="0" err="1">
                <a:solidFill>
                  <a:srgbClr val="000000"/>
                </a:solidFill>
                <a:ea typeface="DejaVu Sans"/>
              </a:rPr>
              <a:t>public</a:t>
            </a:r>
            <a:r>
              <a:rPr lang="de-DE" spc="-1" dirty="0">
                <a:solidFill>
                  <a:srgbClr val="000000"/>
                </a:solidFill>
                <a:ea typeface="DejaVu Sans"/>
              </a:rPr>
              <a:t> in a form </a:t>
            </a:r>
            <a:r>
              <a:rPr lang="de-DE" spc="-1" dirty="0" err="1">
                <a:solidFill>
                  <a:srgbClr val="000000"/>
                </a:solidFill>
                <a:ea typeface="DejaVu Sans"/>
              </a:rPr>
              <a:t>that</a:t>
            </a:r>
            <a:r>
              <a:rPr lang="de-DE" spc="-1" dirty="0">
                <a:solidFill>
                  <a:srgbClr val="000000"/>
                </a:solidFill>
                <a:ea typeface="DejaVu Sans"/>
              </a:rPr>
              <a:t> </a:t>
            </a:r>
            <a:r>
              <a:rPr lang="de-DE" spc="-1" dirty="0" err="1">
                <a:solidFill>
                  <a:srgbClr val="000000"/>
                </a:solidFill>
                <a:ea typeface="DejaVu Sans"/>
              </a:rPr>
              <a:t>can</a:t>
            </a:r>
            <a:r>
              <a:rPr lang="de-DE" spc="-1" dirty="0">
                <a:solidFill>
                  <a:srgbClr val="000000"/>
                </a:solidFill>
                <a:ea typeface="DejaVu Sans"/>
              </a:rPr>
              <a:t> </a:t>
            </a:r>
            <a:r>
              <a:rPr lang="de-DE" spc="-1" dirty="0" err="1">
                <a:solidFill>
                  <a:srgbClr val="000000"/>
                </a:solidFill>
                <a:ea typeface="DejaVu Sans"/>
              </a:rPr>
              <a:t>be</a:t>
            </a:r>
            <a:r>
              <a:rPr lang="de-DE" spc="-1" dirty="0">
                <a:solidFill>
                  <a:srgbClr val="000000"/>
                </a:solidFill>
                <a:ea typeface="DejaVu Sans"/>
              </a:rPr>
              <a:t> </a:t>
            </a:r>
            <a:r>
              <a:rPr lang="de-DE" spc="-1" dirty="0" err="1">
                <a:solidFill>
                  <a:srgbClr val="000000"/>
                </a:solidFill>
                <a:ea typeface="DejaVu Sans"/>
              </a:rPr>
              <a:t>easily</a:t>
            </a:r>
            <a:r>
              <a:rPr lang="de-DE" spc="-1" dirty="0">
                <a:solidFill>
                  <a:srgbClr val="000000"/>
                </a:solidFill>
                <a:ea typeface="DejaVu Sans"/>
              </a:rPr>
              <a:t> </a:t>
            </a:r>
            <a:r>
              <a:rPr lang="de-DE" spc="-1" dirty="0" err="1">
                <a:solidFill>
                  <a:srgbClr val="000000"/>
                </a:solidFill>
                <a:ea typeface="DejaVu Sans"/>
              </a:rPr>
              <a:t>found</a:t>
            </a:r>
            <a:r>
              <a:rPr lang="de-DE" spc="-1" dirty="0">
                <a:solidFill>
                  <a:srgbClr val="000000"/>
                </a:solidFill>
                <a:ea typeface="DejaVu Sans"/>
              </a:rPr>
              <a:t> and </a:t>
            </a:r>
            <a:r>
              <a:rPr lang="de-DE" spc="-1" dirty="0" err="1">
                <a:solidFill>
                  <a:srgbClr val="000000"/>
                </a:solidFill>
                <a:ea typeface="DejaVu Sans"/>
              </a:rPr>
              <a:t>quoted</a:t>
            </a:r>
            <a:r>
              <a:rPr lang="de-DE" spc="-1" dirty="0">
                <a:solidFill>
                  <a:srgbClr val="000000"/>
                </a:solidFill>
                <a:ea typeface="DejaVu Sans"/>
              </a:rPr>
              <a:t>. </a:t>
            </a:r>
            <a:endParaRPr lang="de-DE" spc="-1" dirty="0">
              <a:latin typeface="Arial"/>
            </a:endParaRPr>
          </a:p>
          <a:p>
            <a:pPr>
              <a:lnSpc>
                <a:spcPct val="120000"/>
              </a:lnSpc>
            </a:pPr>
            <a:endParaRPr lang="en-GB" dirty="0"/>
          </a:p>
        </p:txBody>
      </p:sp>
      <p:sp>
        <p:nvSpPr>
          <p:cNvPr id="3" name="Title 2">
            <a:extLst>
              <a:ext uri="{FF2B5EF4-FFF2-40B4-BE49-F238E27FC236}">
                <a16:creationId xmlns:a16="http://schemas.microsoft.com/office/drawing/2014/main" id="{592634E7-C132-2922-F985-3727B410ADEB}"/>
              </a:ext>
            </a:extLst>
          </p:cNvPr>
          <p:cNvSpPr>
            <a:spLocks noGrp="1"/>
          </p:cNvSpPr>
          <p:nvPr>
            <p:ph type="title"/>
          </p:nvPr>
        </p:nvSpPr>
        <p:spPr/>
        <p:txBody>
          <a:bodyPr>
            <a:normAutofit/>
          </a:bodyPr>
          <a:lstStyle/>
          <a:p>
            <a:r>
              <a:rPr lang="en-GB" sz="4000" dirty="0"/>
              <a:t>What Is the Right Place for My Research Data?</a:t>
            </a:r>
          </a:p>
        </p:txBody>
      </p:sp>
    </p:spTree>
    <p:extLst>
      <p:ext uri="{BB962C8B-B14F-4D97-AF65-F5344CB8AC3E}">
        <p14:creationId xmlns:p14="http://schemas.microsoft.com/office/powerpoint/2010/main" val="2806329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309EE-5722-5D24-D0CC-22D313DEB386}"/>
              </a:ext>
            </a:extLst>
          </p:cNvPr>
          <p:cNvSpPr>
            <a:spLocks noGrp="1"/>
          </p:cNvSpPr>
          <p:nvPr>
            <p:ph type="title"/>
          </p:nvPr>
        </p:nvSpPr>
        <p:spPr/>
        <p:txBody>
          <a:bodyPr>
            <a:normAutofit/>
          </a:bodyPr>
          <a:lstStyle/>
          <a:p>
            <a:r>
              <a:rPr lang="de-DE" sz="3600" dirty="0"/>
              <a:t>Differentiation </a:t>
            </a:r>
            <a:r>
              <a:rPr lang="de-DE" sz="3600" dirty="0" err="1"/>
              <a:t>between</a:t>
            </a:r>
            <a:r>
              <a:rPr lang="de-DE" sz="3600" dirty="0"/>
              <a:t> </a:t>
            </a:r>
            <a:r>
              <a:rPr lang="de-DE" sz="3600" dirty="0" err="1"/>
              <a:t>Repositories</a:t>
            </a:r>
            <a:r>
              <a:rPr lang="de-DE" sz="3600" dirty="0"/>
              <a:t> and Digital </a:t>
            </a:r>
            <a:r>
              <a:rPr lang="de-DE" sz="3600" dirty="0" err="1"/>
              <a:t>Preservation</a:t>
            </a:r>
            <a:endParaRPr lang="en-GB" sz="3600" dirty="0"/>
          </a:p>
        </p:txBody>
      </p:sp>
      <p:sp>
        <p:nvSpPr>
          <p:cNvPr id="4" name="Textplatzhalter 2">
            <a:extLst>
              <a:ext uri="{FF2B5EF4-FFF2-40B4-BE49-F238E27FC236}">
                <a16:creationId xmlns:a16="http://schemas.microsoft.com/office/drawing/2014/main" id="{B07438BC-DFB0-263E-ADB7-A266BE487C1C}"/>
              </a:ext>
            </a:extLst>
          </p:cNvPr>
          <p:cNvSpPr>
            <a:spLocks/>
          </p:cNvSpPr>
          <p:nvPr/>
        </p:nvSpPr>
        <p:spPr bwMode="auto">
          <a:xfrm>
            <a:off x="780209" y="1482741"/>
            <a:ext cx="3916237" cy="4686092"/>
          </a:xfrm>
          <a:prstGeom prst="rect">
            <a:avLst/>
          </a:prstGeom>
        </p:spPr>
        <p:txBody>
          <a:bodyPr vert="horz" lIns="0" tIns="0" rIns="0" bIns="0" rtlCol="0"/>
          <a:lstStyle>
            <a:lvl1pPr marL="228600" indent="-228600" algn="l" defTabSz="914400">
              <a:lnSpc>
                <a:spcPct val="90000"/>
              </a:lnSpc>
              <a:spcBef>
                <a:spcPts val="1000"/>
              </a:spcBef>
              <a:buFont typeface="Arial"/>
              <a:buChar char="•"/>
              <a:defRPr sz="2000">
                <a:solidFill>
                  <a:schemeClr val="tx1"/>
                </a:solidFill>
                <a:latin typeface="+mn-lt"/>
                <a:ea typeface="+mn-ea"/>
                <a:cs typeface="+mn-cs"/>
              </a:defRPr>
            </a:lvl1pPr>
            <a:lvl2pPr marL="685800" indent="-228600" algn="l" defTabSz="914400">
              <a:lnSpc>
                <a:spcPct val="90000"/>
              </a:lnSpc>
              <a:spcBef>
                <a:spcPts val="500"/>
              </a:spcBef>
              <a:buFont typeface="Symbol"/>
              <a:buChar char="-"/>
              <a:defRPr sz="1800">
                <a:solidFill>
                  <a:schemeClr val="tx1"/>
                </a:solidFill>
                <a:latin typeface="+mn-lt"/>
                <a:ea typeface="+mn-ea"/>
                <a:cs typeface="+mn-cs"/>
              </a:defRPr>
            </a:lvl2pPr>
            <a:lvl3pPr marL="1200150" indent="-285750" algn="l" defTabSz="914400">
              <a:lnSpc>
                <a:spcPct val="90000"/>
              </a:lnSpc>
              <a:spcBef>
                <a:spcPts val="500"/>
              </a:spcBef>
              <a:buFont typeface="Wingdings"/>
              <a:buChar char="§"/>
              <a:defRPr sz="1600">
                <a:solidFill>
                  <a:schemeClr val="tx1"/>
                </a:solidFill>
                <a:latin typeface="+mn-lt"/>
                <a:ea typeface="+mn-ea"/>
                <a:cs typeface="+mn-cs"/>
              </a:defRPr>
            </a:lvl3pPr>
            <a:lvl4pPr marL="1371600" indent="0" algn="l" defTabSz="914400">
              <a:lnSpc>
                <a:spcPct val="90000"/>
              </a:lnSpc>
              <a:spcBef>
                <a:spcPts val="500"/>
              </a:spcBef>
              <a:buFontTx/>
              <a:buNone/>
              <a:defRPr sz="1600">
                <a:solidFill>
                  <a:schemeClr val="tx1"/>
                </a:solidFill>
                <a:latin typeface="+mn-lt"/>
                <a:ea typeface="+mn-ea"/>
                <a:cs typeface="+mn-cs"/>
              </a:defRPr>
            </a:lvl4pPr>
            <a:lvl5pPr marL="1828800" indent="0" algn="l" defTabSz="914400">
              <a:lnSpc>
                <a:spcPct val="90000"/>
              </a:lnSpc>
              <a:spcBef>
                <a:spcPts val="500"/>
              </a:spcBef>
              <a:buFontTx/>
              <a:buNone/>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defRPr/>
            </a:pPr>
            <a:r>
              <a:rPr lang="de-DE" b="1" kern="0" dirty="0" err="1">
                <a:solidFill>
                  <a:prstClr val="black"/>
                </a:solidFill>
                <a:latin typeface="Calibri"/>
                <a:cs typeface="Arial"/>
              </a:rPr>
              <a:t>Repositories</a:t>
            </a:r>
            <a:endParaRPr lang="de-DE" b="1" kern="0" dirty="0">
              <a:solidFill>
                <a:prstClr val="black"/>
              </a:solidFill>
              <a:latin typeface="Calibri"/>
              <a:cs typeface="Arial"/>
            </a:endParaRPr>
          </a:p>
          <a:p>
            <a:pPr>
              <a:defRPr/>
            </a:pPr>
            <a:r>
              <a:rPr lang="en-US" kern="0" dirty="0">
                <a:solidFill>
                  <a:prstClr val="black"/>
                </a:solidFill>
                <a:latin typeface="Calibri"/>
                <a:cs typeface="Arial"/>
              </a:rPr>
              <a:t>document servers to make research data accessible to third party users</a:t>
            </a:r>
            <a:endParaRPr kern="0" dirty="0">
              <a:solidFill>
                <a:prstClr val="black"/>
              </a:solidFill>
              <a:latin typeface="Calibri"/>
              <a:cs typeface="Arial"/>
            </a:endParaRPr>
          </a:p>
          <a:p>
            <a:pPr>
              <a:defRPr/>
            </a:pPr>
            <a:r>
              <a:rPr lang="en-US" kern="0" dirty="0">
                <a:solidFill>
                  <a:prstClr val="black"/>
                </a:solidFill>
                <a:latin typeface="Calibri"/>
                <a:cs typeface="Arial"/>
              </a:rPr>
              <a:t>access to the data can be restricted by rights and role management</a:t>
            </a:r>
            <a:r>
              <a:rPr lang="de-DE" kern="0" dirty="0">
                <a:solidFill>
                  <a:prstClr val="black"/>
                </a:solidFill>
                <a:latin typeface="Calibri"/>
                <a:cs typeface="Arial"/>
              </a:rPr>
              <a:t> </a:t>
            </a:r>
            <a:endParaRPr kern="0" dirty="0">
              <a:solidFill>
                <a:prstClr val="black"/>
              </a:solidFill>
              <a:latin typeface="Calibri"/>
              <a:cs typeface="Arial"/>
            </a:endParaRPr>
          </a:p>
          <a:p>
            <a:pPr>
              <a:defRPr/>
            </a:pPr>
            <a:r>
              <a:rPr lang="en-US" kern="0" dirty="0">
                <a:solidFill>
                  <a:prstClr val="black"/>
                </a:solidFill>
                <a:latin typeface="Calibri"/>
                <a:cs typeface="Arial"/>
              </a:rPr>
              <a:t>hosting usually through universities or other academic institutions</a:t>
            </a:r>
          </a:p>
          <a:p>
            <a:pPr>
              <a:defRPr/>
            </a:pPr>
            <a:r>
              <a:rPr lang="de-DE" kern="0" dirty="0" err="1">
                <a:solidFill>
                  <a:prstClr val="black"/>
                </a:solidFill>
                <a:latin typeface="Calibri"/>
                <a:cs typeface="Arial"/>
              </a:rPr>
              <a:t>usually</a:t>
            </a:r>
            <a:r>
              <a:rPr lang="de-DE" kern="0" dirty="0">
                <a:solidFill>
                  <a:prstClr val="black"/>
                </a:solidFill>
                <a:latin typeface="Calibri"/>
                <a:cs typeface="Arial"/>
              </a:rPr>
              <a:t> </a:t>
            </a:r>
            <a:r>
              <a:rPr lang="de-DE" kern="0" dirty="0" err="1">
                <a:solidFill>
                  <a:prstClr val="black"/>
                </a:solidFill>
                <a:latin typeface="Calibri"/>
                <a:cs typeface="Arial"/>
              </a:rPr>
              <a:t>free</a:t>
            </a:r>
            <a:r>
              <a:rPr lang="de-DE" kern="0" dirty="0">
                <a:solidFill>
                  <a:prstClr val="black"/>
                </a:solidFill>
                <a:latin typeface="Calibri"/>
                <a:cs typeface="Arial"/>
              </a:rPr>
              <a:t> </a:t>
            </a:r>
            <a:r>
              <a:rPr lang="de-DE" kern="0" dirty="0" err="1">
                <a:solidFill>
                  <a:prstClr val="black"/>
                </a:solidFill>
                <a:latin typeface="Calibri"/>
                <a:cs typeface="Arial"/>
              </a:rPr>
              <a:t>access</a:t>
            </a:r>
            <a:endParaRPr lang="de-DE" kern="0" dirty="0">
              <a:solidFill>
                <a:prstClr val="black"/>
              </a:solidFill>
              <a:latin typeface="Calibri"/>
              <a:cs typeface="Arial"/>
            </a:endParaRPr>
          </a:p>
          <a:p>
            <a:pPr>
              <a:defRPr/>
            </a:pPr>
            <a:r>
              <a:rPr lang="en-US" kern="0" dirty="0">
                <a:solidFill>
                  <a:prstClr val="black"/>
                </a:solidFill>
                <a:latin typeface="Calibri"/>
                <a:cs typeface="Arial"/>
              </a:rPr>
              <a:t>description of the data by metadata, including a persistent identifier.</a:t>
            </a:r>
            <a:endParaRPr lang="de-DE" kern="0" dirty="0">
              <a:solidFill>
                <a:prstClr val="black"/>
              </a:solidFill>
              <a:latin typeface="Calibri"/>
              <a:cs typeface="Arial"/>
            </a:endParaRPr>
          </a:p>
          <a:p>
            <a:pPr>
              <a:defRPr/>
            </a:pPr>
            <a:endParaRPr lang="de-DE" kern="0" dirty="0">
              <a:solidFill>
                <a:prstClr val="black"/>
              </a:solidFill>
              <a:latin typeface="Calibri"/>
              <a:cs typeface="Arial"/>
            </a:endParaRPr>
          </a:p>
          <a:p>
            <a:pPr>
              <a:buFontTx/>
              <a:buChar char="-"/>
              <a:defRPr/>
            </a:pPr>
            <a:endParaRPr lang="de-DE" kern="0" dirty="0">
              <a:solidFill>
                <a:prstClr val="black"/>
              </a:solidFill>
              <a:latin typeface="Calibri"/>
              <a:cs typeface="Arial"/>
            </a:endParaRPr>
          </a:p>
        </p:txBody>
      </p:sp>
      <p:sp>
        <p:nvSpPr>
          <p:cNvPr id="5" name="Textplatzhalter 2">
            <a:extLst>
              <a:ext uri="{FF2B5EF4-FFF2-40B4-BE49-F238E27FC236}">
                <a16:creationId xmlns:a16="http://schemas.microsoft.com/office/drawing/2014/main" id="{4BCFA9E2-8A3C-957E-08A7-EB478D35DB86}"/>
              </a:ext>
            </a:extLst>
          </p:cNvPr>
          <p:cNvSpPr>
            <a:spLocks/>
          </p:cNvSpPr>
          <p:nvPr/>
        </p:nvSpPr>
        <p:spPr bwMode="auto">
          <a:xfrm>
            <a:off x="5615707" y="1482741"/>
            <a:ext cx="6070785" cy="5301336"/>
          </a:xfrm>
          <a:prstGeom prst="rect">
            <a:avLst/>
          </a:prstGeom>
        </p:spPr>
        <p:txBody>
          <a:bodyPr vert="horz" lIns="0" tIns="0" rIns="0" bIns="0" rtlCol="0"/>
          <a:lstStyle>
            <a:lvl1pPr marL="228600" indent="-228600" algn="l" defTabSz="914400">
              <a:lnSpc>
                <a:spcPct val="90000"/>
              </a:lnSpc>
              <a:spcBef>
                <a:spcPts val="1000"/>
              </a:spcBef>
              <a:buFont typeface="Arial"/>
              <a:buChar char="•"/>
              <a:defRPr sz="2000">
                <a:solidFill>
                  <a:schemeClr val="tx1"/>
                </a:solidFill>
                <a:latin typeface="+mn-lt"/>
                <a:ea typeface="+mn-ea"/>
                <a:cs typeface="+mn-cs"/>
              </a:defRPr>
            </a:lvl1pPr>
            <a:lvl2pPr marL="685800" indent="-228600" algn="l" defTabSz="914400">
              <a:lnSpc>
                <a:spcPct val="90000"/>
              </a:lnSpc>
              <a:spcBef>
                <a:spcPts val="500"/>
              </a:spcBef>
              <a:buFont typeface="Symbol"/>
              <a:buChar char="-"/>
              <a:defRPr sz="1800">
                <a:solidFill>
                  <a:schemeClr val="tx1"/>
                </a:solidFill>
                <a:latin typeface="+mn-lt"/>
                <a:ea typeface="+mn-ea"/>
                <a:cs typeface="+mn-cs"/>
              </a:defRPr>
            </a:lvl2pPr>
            <a:lvl3pPr marL="1200150" indent="-285750" algn="l" defTabSz="914400">
              <a:lnSpc>
                <a:spcPct val="90000"/>
              </a:lnSpc>
              <a:spcBef>
                <a:spcPts val="500"/>
              </a:spcBef>
              <a:buFont typeface="Wingdings"/>
              <a:buChar char="§"/>
              <a:defRPr sz="1600">
                <a:solidFill>
                  <a:schemeClr val="tx1"/>
                </a:solidFill>
                <a:latin typeface="+mn-lt"/>
                <a:ea typeface="+mn-ea"/>
                <a:cs typeface="+mn-cs"/>
              </a:defRPr>
            </a:lvl3pPr>
            <a:lvl4pPr marL="1371600" indent="0" algn="l" defTabSz="914400">
              <a:lnSpc>
                <a:spcPct val="90000"/>
              </a:lnSpc>
              <a:spcBef>
                <a:spcPts val="500"/>
              </a:spcBef>
              <a:buFontTx/>
              <a:buNone/>
              <a:defRPr sz="1600">
                <a:solidFill>
                  <a:schemeClr val="tx1"/>
                </a:solidFill>
                <a:latin typeface="+mn-lt"/>
                <a:ea typeface="+mn-ea"/>
                <a:cs typeface="+mn-cs"/>
              </a:defRPr>
            </a:lvl4pPr>
            <a:lvl5pPr marL="1828800" indent="0" algn="l" defTabSz="914400">
              <a:lnSpc>
                <a:spcPct val="90000"/>
              </a:lnSpc>
              <a:spcBef>
                <a:spcPts val="500"/>
              </a:spcBef>
              <a:buFontTx/>
              <a:buNone/>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nSpc>
                <a:spcPct val="80000"/>
              </a:lnSpc>
              <a:buNone/>
              <a:defRPr/>
            </a:pPr>
            <a:r>
              <a:rPr lang="de-DE" b="1" kern="0" dirty="0">
                <a:solidFill>
                  <a:prstClr val="black"/>
                </a:solidFill>
                <a:latin typeface="Calibri"/>
                <a:cs typeface="Arial"/>
              </a:rPr>
              <a:t>Digital </a:t>
            </a:r>
            <a:r>
              <a:rPr lang="de-DE" b="1" kern="0" dirty="0" err="1">
                <a:solidFill>
                  <a:prstClr val="black"/>
                </a:solidFill>
                <a:latin typeface="Calibri"/>
                <a:cs typeface="Arial"/>
              </a:rPr>
              <a:t>Preservation</a:t>
            </a:r>
            <a:endParaRPr lang="de-DE" b="1" kern="0" dirty="0">
              <a:solidFill>
                <a:prstClr val="black"/>
              </a:solidFill>
              <a:latin typeface="Calibri"/>
              <a:cs typeface="Arial"/>
            </a:endParaRPr>
          </a:p>
          <a:p>
            <a:pPr>
              <a:lnSpc>
                <a:spcPct val="80000"/>
              </a:lnSpc>
              <a:defRPr/>
            </a:pPr>
            <a:r>
              <a:rPr lang="de-DE" kern="0" dirty="0">
                <a:solidFill>
                  <a:prstClr val="black"/>
                </a:solidFill>
                <a:latin typeface="Calibri"/>
                <a:cs typeface="Arial"/>
              </a:rPr>
              <a:t>time-</a:t>
            </a:r>
            <a:r>
              <a:rPr lang="de-DE" kern="0" dirty="0" err="1">
                <a:solidFill>
                  <a:prstClr val="black"/>
                </a:solidFill>
                <a:latin typeface="Calibri"/>
                <a:cs typeface="Arial"/>
              </a:rPr>
              <a:t>unlimited</a:t>
            </a:r>
            <a:r>
              <a:rPr lang="de-DE" kern="0" dirty="0">
                <a:solidFill>
                  <a:prstClr val="black"/>
                </a:solidFill>
                <a:latin typeface="Calibri"/>
                <a:cs typeface="Arial"/>
              </a:rPr>
              <a:t> </a:t>
            </a:r>
            <a:r>
              <a:rPr lang="de-DE" kern="0" dirty="0" err="1">
                <a:solidFill>
                  <a:prstClr val="black"/>
                </a:solidFill>
                <a:latin typeface="Calibri"/>
                <a:cs typeface="Arial"/>
              </a:rPr>
              <a:t>storage</a:t>
            </a:r>
            <a:endParaRPr lang="de-DE" kern="0" dirty="0">
              <a:solidFill>
                <a:prstClr val="black"/>
              </a:solidFill>
              <a:latin typeface="Calibri"/>
              <a:cs typeface="Arial"/>
            </a:endParaRPr>
          </a:p>
          <a:p>
            <a:pPr>
              <a:lnSpc>
                <a:spcPct val="80000"/>
              </a:lnSpc>
              <a:defRPr/>
            </a:pPr>
            <a:r>
              <a:rPr lang="de-DE" kern="0" dirty="0" err="1">
                <a:solidFill>
                  <a:prstClr val="black"/>
                </a:solidFill>
                <a:latin typeface="Calibri"/>
                <a:cs typeface="Arial"/>
              </a:rPr>
              <a:t>two</a:t>
            </a:r>
            <a:r>
              <a:rPr lang="de-DE" kern="0" dirty="0">
                <a:solidFill>
                  <a:prstClr val="black"/>
                </a:solidFill>
                <a:latin typeface="Calibri"/>
                <a:cs typeface="Arial"/>
              </a:rPr>
              <a:t> </a:t>
            </a:r>
            <a:r>
              <a:rPr lang="de-DE" kern="0" dirty="0" err="1">
                <a:solidFill>
                  <a:prstClr val="black"/>
                </a:solidFill>
                <a:latin typeface="Calibri"/>
                <a:cs typeface="Arial"/>
              </a:rPr>
              <a:t>safety</a:t>
            </a:r>
            <a:r>
              <a:rPr lang="de-DE" kern="0" dirty="0">
                <a:solidFill>
                  <a:prstClr val="black"/>
                </a:solidFill>
                <a:latin typeface="Calibri"/>
                <a:cs typeface="Arial"/>
              </a:rPr>
              <a:t> </a:t>
            </a:r>
            <a:r>
              <a:rPr lang="de-DE" kern="0" dirty="0" err="1">
                <a:solidFill>
                  <a:prstClr val="black"/>
                </a:solidFill>
                <a:latin typeface="Calibri"/>
                <a:cs typeface="Arial"/>
              </a:rPr>
              <a:t>aspects</a:t>
            </a:r>
            <a:r>
              <a:rPr lang="de-DE" kern="0" dirty="0">
                <a:solidFill>
                  <a:prstClr val="black"/>
                </a:solidFill>
                <a:latin typeface="Calibri"/>
                <a:cs typeface="Arial"/>
              </a:rPr>
              <a:t>:</a:t>
            </a:r>
            <a:endParaRPr kern="0" dirty="0">
              <a:solidFill>
                <a:prstClr val="black"/>
              </a:solidFill>
              <a:latin typeface="Calibri"/>
              <a:cs typeface="Arial"/>
            </a:endParaRPr>
          </a:p>
          <a:p>
            <a:pPr marL="457200" indent="-457200">
              <a:lnSpc>
                <a:spcPct val="80000"/>
              </a:lnSpc>
              <a:buFont typeface="Arial"/>
              <a:buAutoNum type="arabicParenR"/>
              <a:defRPr/>
            </a:pPr>
            <a:r>
              <a:rPr lang="de-DE" sz="2100" kern="0" dirty="0" err="1">
                <a:solidFill>
                  <a:prstClr val="black"/>
                </a:solidFill>
                <a:latin typeface="Calibri"/>
                <a:cs typeface="Arial"/>
              </a:rPr>
              <a:t>Substance</a:t>
            </a:r>
            <a:r>
              <a:rPr lang="de-DE" sz="2100" kern="0" dirty="0">
                <a:solidFill>
                  <a:prstClr val="black"/>
                </a:solidFill>
                <a:latin typeface="Calibri"/>
                <a:cs typeface="Arial"/>
              </a:rPr>
              <a:t> </a:t>
            </a:r>
            <a:r>
              <a:rPr lang="de-DE" sz="2100" kern="0" dirty="0" err="1">
                <a:solidFill>
                  <a:prstClr val="black"/>
                </a:solidFill>
                <a:latin typeface="Calibri"/>
                <a:cs typeface="Arial"/>
              </a:rPr>
              <a:t>conservation</a:t>
            </a:r>
            <a:endParaRPr lang="de-DE" sz="2100" kern="0" dirty="0">
              <a:solidFill>
                <a:prstClr val="black"/>
              </a:solidFill>
              <a:latin typeface="Calibri"/>
              <a:cs typeface="Arial"/>
            </a:endParaRPr>
          </a:p>
          <a:p>
            <a:pPr lvl="1">
              <a:lnSpc>
                <a:spcPct val="80000"/>
              </a:lnSpc>
              <a:defRPr/>
            </a:pPr>
            <a:r>
              <a:rPr lang="de-DE" kern="0" dirty="0" err="1">
                <a:solidFill>
                  <a:prstClr val="black"/>
                </a:solidFill>
                <a:latin typeface="Calibri"/>
                <a:cs typeface="Arial"/>
              </a:rPr>
              <a:t>Strategy</a:t>
            </a:r>
            <a:r>
              <a:rPr lang="de-DE" kern="0" dirty="0">
                <a:solidFill>
                  <a:prstClr val="black"/>
                </a:solidFill>
                <a:latin typeface="Calibri"/>
                <a:cs typeface="Arial"/>
              </a:rPr>
              <a:t>: </a:t>
            </a:r>
            <a:r>
              <a:rPr lang="de-DE" kern="0" dirty="0" err="1">
                <a:solidFill>
                  <a:prstClr val="black"/>
                </a:solidFill>
                <a:latin typeface="Calibri"/>
                <a:cs typeface="Arial"/>
              </a:rPr>
              <a:t>Bitstream-Preservation</a:t>
            </a:r>
            <a:endParaRPr lang="de-DE" kern="0" dirty="0">
              <a:solidFill>
                <a:prstClr val="black"/>
              </a:solidFill>
              <a:latin typeface="Calibri"/>
              <a:cs typeface="Arial"/>
            </a:endParaRPr>
          </a:p>
          <a:p>
            <a:pPr marL="457200" indent="-457200">
              <a:lnSpc>
                <a:spcPct val="80000"/>
              </a:lnSpc>
              <a:buFont typeface="+mj-lt"/>
              <a:buAutoNum type="arabicParenR"/>
              <a:defRPr/>
            </a:pPr>
            <a:r>
              <a:rPr lang="de-DE" sz="2100" kern="0" dirty="0" err="1">
                <a:solidFill>
                  <a:prstClr val="black"/>
                </a:solidFill>
                <a:latin typeface="Calibri"/>
                <a:cs typeface="Arial"/>
              </a:rPr>
              <a:t>Preservation</a:t>
            </a:r>
            <a:r>
              <a:rPr lang="de-DE" sz="2100" kern="0" dirty="0">
                <a:solidFill>
                  <a:prstClr val="black"/>
                </a:solidFill>
                <a:latin typeface="Calibri"/>
                <a:cs typeface="Arial"/>
              </a:rPr>
              <a:t> of </a:t>
            </a:r>
            <a:r>
              <a:rPr lang="de-DE" sz="2100" kern="0" dirty="0" err="1">
                <a:solidFill>
                  <a:prstClr val="black"/>
                </a:solidFill>
                <a:latin typeface="Calibri"/>
                <a:cs typeface="Arial"/>
              </a:rPr>
              <a:t>usability</a:t>
            </a:r>
            <a:endParaRPr lang="de-DE" sz="2100" kern="0" dirty="0">
              <a:solidFill>
                <a:prstClr val="black"/>
              </a:solidFill>
              <a:latin typeface="Calibri"/>
              <a:cs typeface="Arial"/>
            </a:endParaRPr>
          </a:p>
          <a:p>
            <a:pPr lvl="1">
              <a:lnSpc>
                <a:spcPct val="80000"/>
              </a:lnSpc>
              <a:defRPr/>
            </a:pPr>
            <a:r>
              <a:rPr lang="en-US" kern="0" dirty="0">
                <a:solidFill>
                  <a:prstClr val="black"/>
                </a:solidFill>
                <a:latin typeface="Calibri"/>
                <a:cs typeface="Arial"/>
              </a:rPr>
              <a:t>Some files require special hardware or software with which they can be read.</a:t>
            </a:r>
            <a:endParaRPr kern="0" dirty="0">
              <a:solidFill>
                <a:prstClr val="black"/>
              </a:solidFill>
              <a:latin typeface="Calibri"/>
              <a:cs typeface="Arial"/>
            </a:endParaRPr>
          </a:p>
          <a:p>
            <a:pPr lvl="1">
              <a:lnSpc>
                <a:spcPct val="80000"/>
              </a:lnSpc>
              <a:defRPr/>
            </a:pPr>
            <a:r>
              <a:rPr lang="en-US" kern="0" dirty="0">
                <a:solidFill>
                  <a:prstClr val="black"/>
                </a:solidFill>
                <a:latin typeface="Calibri"/>
                <a:cs typeface="Arial"/>
              </a:rPr>
              <a:t>changing file formats over time</a:t>
            </a:r>
            <a:endParaRPr kern="0" dirty="0">
              <a:solidFill>
                <a:prstClr val="black"/>
              </a:solidFill>
              <a:latin typeface="Calibri"/>
              <a:cs typeface="Arial"/>
            </a:endParaRPr>
          </a:p>
          <a:p>
            <a:pPr lvl="1">
              <a:lnSpc>
                <a:spcPct val="80000"/>
              </a:lnSpc>
              <a:defRPr/>
            </a:pPr>
            <a:r>
              <a:rPr lang="de-DE" kern="0" dirty="0" err="1">
                <a:solidFill>
                  <a:prstClr val="black"/>
                </a:solidFill>
                <a:latin typeface="Calibri"/>
                <a:cs typeface="Arial"/>
              </a:rPr>
              <a:t>Strategies</a:t>
            </a:r>
            <a:r>
              <a:rPr lang="de-DE" kern="0" dirty="0">
                <a:solidFill>
                  <a:prstClr val="black"/>
                </a:solidFill>
                <a:latin typeface="Calibri"/>
                <a:cs typeface="Arial"/>
              </a:rPr>
              <a:t>: </a:t>
            </a:r>
            <a:r>
              <a:rPr lang="de-DE" kern="0" dirty="0" err="1">
                <a:solidFill>
                  <a:prstClr val="black"/>
                </a:solidFill>
                <a:latin typeface="Calibri"/>
                <a:cs typeface="Arial"/>
              </a:rPr>
              <a:t>migration</a:t>
            </a:r>
            <a:r>
              <a:rPr lang="de-DE" kern="0" dirty="0">
                <a:solidFill>
                  <a:prstClr val="black"/>
                </a:solidFill>
                <a:latin typeface="Calibri"/>
                <a:cs typeface="Arial"/>
              </a:rPr>
              <a:t> </a:t>
            </a:r>
            <a:r>
              <a:rPr lang="de-DE" kern="0" dirty="0" err="1">
                <a:solidFill>
                  <a:prstClr val="black"/>
                </a:solidFill>
                <a:latin typeface="Calibri"/>
                <a:cs typeface="Arial"/>
              </a:rPr>
              <a:t>or</a:t>
            </a:r>
            <a:r>
              <a:rPr lang="de-DE" kern="0" dirty="0">
                <a:solidFill>
                  <a:prstClr val="black"/>
                </a:solidFill>
                <a:latin typeface="Calibri"/>
                <a:cs typeface="Arial"/>
              </a:rPr>
              <a:t> </a:t>
            </a:r>
            <a:r>
              <a:rPr lang="de-DE" kern="0" dirty="0" err="1">
                <a:solidFill>
                  <a:prstClr val="black"/>
                </a:solidFill>
                <a:latin typeface="Calibri"/>
                <a:cs typeface="Arial"/>
              </a:rPr>
              <a:t>emulation</a:t>
            </a:r>
            <a:endParaRPr lang="de-DE" kern="0" dirty="0">
              <a:solidFill>
                <a:prstClr val="black"/>
              </a:solidFill>
              <a:latin typeface="Calibri"/>
              <a:cs typeface="Arial"/>
            </a:endParaRPr>
          </a:p>
          <a:p>
            <a:pPr lvl="1">
              <a:lnSpc>
                <a:spcPct val="80000"/>
              </a:lnSpc>
              <a:defRPr/>
            </a:pPr>
            <a:r>
              <a:rPr lang="de-DE" kern="0" dirty="0">
                <a:solidFill>
                  <a:prstClr val="black"/>
                </a:solidFill>
                <a:latin typeface="Calibri"/>
                <a:cs typeface="Arial"/>
              </a:rPr>
              <a:t>Data </a:t>
            </a:r>
            <a:r>
              <a:rPr lang="de-DE" kern="0" dirty="0" err="1">
                <a:solidFill>
                  <a:prstClr val="black"/>
                </a:solidFill>
                <a:latin typeface="Calibri"/>
                <a:cs typeface="Arial"/>
              </a:rPr>
              <a:t>can</a:t>
            </a:r>
            <a:r>
              <a:rPr lang="de-DE" kern="0" dirty="0">
                <a:solidFill>
                  <a:prstClr val="black"/>
                </a:solidFill>
                <a:latin typeface="Calibri"/>
                <a:cs typeface="Arial"/>
              </a:rPr>
              <a:t> </a:t>
            </a:r>
            <a:r>
              <a:rPr lang="de-DE" kern="0" dirty="0" err="1">
                <a:solidFill>
                  <a:prstClr val="black"/>
                </a:solidFill>
                <a:latin typeface="Calibri"/>
                <a:cs typeface="Arial"/>
              </a:rPr>
              <a:t>often</a:t>
            </a:r>
            <a:r>
              <a:rPr lang="de-DE" kern="0" dirty="0">
                <a:solidFill>
                  <a:prstClr val="black"/>
                </a:solidFill>
                <a:latin typeface="Calibri"/>
                <a:cs typeface="Arial"/>
              </a:rPr>
              <a:t> </a:t>
            </a:r>
            <a:r>
              <a:rPr lang="de-DE" kern="0" dirty="0" err="1">
                <a:solidFill>
                  <a:prstClr val="black"/>
                </a:solidFill>
                <a:latin typeface="Calibri"/>
                <a:cs typeface="Arial"/>
              </a:rPr>
              <a:t>only</a:t>
            </a:r>
            <a:r>
              <a:rPr lang="de-DE" kern="0" dirty="0">
                <a:solidFill>
                  <a:prstClr val="black"/>
                </a:solidFill>
                <a:latin typeface="Calibri"/>
                <a:cs typeface="Arial"/>
              </a:rPr>
              <a:t> </a:t>
            </a:r>
            <a:r>
              <a:rPr lang="de-DE" kern="0" dirty="0" err="1">
                <a:solidFill>
                  <a:prstClr val="black"/>
                </a:solidFill>
                <a:latin typeface="Calibri"/>
                <a:cs typeface="Arial"/>
              </a:rPr>
              <a:t>be</a:t>
            </a:r>
            <a:r>
              <a:rPr lang="de-DE" kern="0" dirty="0">
                <a:solidFill>
                  <a:prstClr val="black"/>
                </a:solidFill>
                <a:latin typeface="Calibri"/>
                <a:cs typeface="Arial"/>
              </a:rPr>
              <a:t> </a:t>
            </a:r>
            <a:r>
              <a:rPr lang="de-DE" kern="0" dirty="0" err="1">
                <a:solidFill>
                  <a:prstClr val="black"/>
                </a:solidFill>
                <a:latin typeface="Calibri"/>
                <a:cs typeface="Arial"/>
              </a:rPr>
              <a:t>understood</a:t>
            </a:r>
            <a:r>
              <a:rPr lang="de-DE" kern="0" dirty="0">
                <a:solidFill>
                  <a:prstClr val="black"/>
                </a:solidFill>
                <a:latin typeface="Calibri"/>
                <a:cs typeface="Arial"/>
              </a:rPr>
              <a:t> </a:t>
            </a:r>
            <a:r>
              <a:rPr lang="de-DE" kern="0" dirty="0" err="1">
                <a:solidFill>
                  <a:prstClr val="black"/>
                </a:solidFill>
                <a:latin typeface="Calibri"/>
                <a:cs typeface="Arial"/>
              </a:rPr>
              <a:t>when</a:t>
            </a:r>
            <a:r>
              <a:rPr lang="de-DE" kern="0" dirty="0">
                <a:solidFill>
                  <a:prstClr val="black"/>
                </a:solidFill>
                <a:latin typeface="Calibri"/>
                <a:cs typeface="Arial"/>
              </a:rPr>
              <a:t> </a:t>
            </a:r>
            <a:r>
              <a:rPr lang="de-DE" kern="0" dirty="0" err="1">
                <a:solidFill>
                  <a:prstClr val="black"/>
                </a:solidFill>
                <a:latin typeface="Calibri"/>
                <a:cs typeface="Arial"/>
              </a:rPr>
              <a:t>their</a:t>
            </a:r>
            <a:r>
              <a:rPr lang="de-DE" kern="0" dirty="0">
                <a:solidFill>
                  <a:prstClr val="black"/>
                </a:solidFill>
                <a:latin typeface="Calibri"/>
                <a:cs typeface="Arial"/>
              </a:rPr>
              <a:t> </a:t>
            </a:r>
            <a:r>
              <a:rPr lang="de-DE" kern="0" dirty="0" err="1">
                <a:solidFill>
                  <a:prstClr val="black"/>
                </a:solidFill>
                <a:latin typeface="Calibri"/>
                <a:cs typeface="Arial"/>
              </a:rPr>
              <a:t>context</a:t>
            </a:r>
            <a:r>
              <a:rPr lang="de-DE" kern="0" dirty="0">
                <a:solidFill>
                  <a:prstClr val="black"/>
                </a:solidFill>
                <a:latin typeface="Calibri"/>
                <a:cs typeface="Arial"/>
              </a:rPr>
              <a:t> </a:t>
            </a:r>
            <a:r>
              <a:rPr lang="de-DE" kern="0" dirty="0" err="1">
                <a:solidFill>
                  <a:prstClr val="black"/>
                </a:solidFill>
                <a:latin typeface="Calibri"/>
                <a:cs typeface="Arial"/>
              </a:rPr>
              <a:t>is</a:t>
            </a:r>
            <a:r>
              <a:rPr lang="de-DE" kern="0" dirty="0">
                <a:solidFill>
                  <a:prstClr val="black"/>
                </a:solidFill>
                <a:latin typeface="Calibri"/>
                <a:cs typeface="Arial"/>
              </a:rPr>
              <a:t> </a:t>
            </a:r>
            <a:r>
              <a:rPr lang="de-DE" kern="0" dirty="0" err="1">
                <a:solidFill>
                  <a:prstClr val="black"/>
                </a:solidFill>
                <a:latin typeface="Calibri"/>
                <a:cs typeface="Arial"/>
              </a:rPr>
              <a:t>known</a:t>
            </a:r>
            <a:r>
              <a:rPr lang="de-DE" kern="0" dirty="0">
                <a:solidFill>
                  <a:prstClr val="black"/>
                </a:solidFill>
                <a:latin typeface="Calibri"/>
                <a:cs typeface="Arial"/>
              </a:rPr>
              <a:t>.</a:t>
            </a:r>
            <a:endParaRPr kern="0" dirty="0">
              <a:solidFill>
                <a:prstClr val="black"/>
              </a:solidFill>
              <a:latin typeface="Calibri"/>
              <a:cs typeface="Arial"/>
            </a:endParaRPr>
          </a:p>
          <a:p>
            <a:pPr lvl="1">
              <a:lnSpc>
                <a:spcPct val="80000"/>
              </a:lnSpc>
              <a:defRPr/>
            </a:pPr>
            <a:r>
              <a:rPr lang="de-DE" kern="0" dirty="0" err="1">
                <a:solidFill>
                  <a:prstClr val="black"/>
                </a:solidFill>
                <a:latin typeface="Calibri"/>
                <a:cs typeface="Arial"/>
              </a:rPr>
              <a:t>Strategies</a:t>
            </a:r>
            <a:r>
              <a:rPr lang="de-DE" kern="0" dirty="0">
                <a:solidFill>
                  <a:prstClr val="black"/>
                </a:solidFill>
                <a:latin typeface="Calibri"/>
                <a:cs typeface="Arial"/>
              </a:rPr>
              <a:t>: Persistent </a:t>
            </a:r>
            <a:r>
              <a:rPr lang="de-DE" kern="0" dirty="0" err="1">
                <a:solidFill>
                  <a:prstClr val="black"/>
                </a:solidFill>
                <a:latin typeface="Calibri"/>
                <a:cs typeface="Arial"/>
              </a:rPr>
              <a:t>Identifiers</a:t>
            </a:r>
            <a:r>
              <a:rPr lang="de-DE" kern="0" dirty="0">
                <a:solidFill>
                  <a:prstClr val="black"/>
                </a:solidFill>
                <a:latin typeface="Calibri"/>
                <a:cs typeface="Arial"/>
              </a:rPr>
              <a:t>, </a:t>
            </a:r>
            <a:r>
              <a:rPr lang="de-DE" kern="0" dirty="0" err="1">
                <a:solidFill>
                  <a:prstClr val="black"/>
                </a:solidFill>
                <a:latin typeface="Calibri"/>
                <a:cs typeface="Arial"/>
              </a:rPr>
              <a:t>Semantic</a:t>
            </a:r>
            <a:r>
              <a:rPr lang="de-DE" kern="0" dirty="0">
                <a:solidFill>
                  <a:prstClr val="black"/>
                </a:solidFill>
                <a:latin typeface="Calibri"/>
                <a:cs typeface="Arial"/>
              </a:rPr>
              <a:t> Web Technologies</a:t>
            </a:r>
          </a:p>
          <a:p>
            <a:pPr>
              <a:lnSpc>
                <a:spcPct val="80000"/>
              </a:lnSpc>
              <a:buFontTx/>
              <a:buChar char="-"/>
              <a:defRPr/>
            </a:pPr>
            <a:r>
              <a:rPr lang="de-DE" kern="0" dirty="0">
                <a:solidFill>
                  <a:prstClr val="black"/>
                </a:solidFill>
                <a:latin typeface="Calibri"/>
                <a:cs typeface="Arial"/>
              </a:rPr>
              <a:t>Digital </a:t>
            </a:r>
            <a:r>
              <a:rPr lang="de-DE" kern="0" dirty="0" err="1">
                <a:solidFill>
                  <a:prstClr val="black"/>
                </a:solidFill>
                <a:latin typeface="Calibri"/>
                <a:cs typeface="Arial"/>
              </a:rPr>
              <a:t>preservation</a:t>
            </a:r>
            <a:r>
              <a:rPr lang="de-DE" kern="0" dirty="0">
                <a:solidFill>
                  <a:prstClr val="black"/>
                </a:solidFill>
                <a:latin typeface="Calibri"/>
                <a:cs typeface="Arial"/>
              </a:rPr>
              <a:t> </a:t>
            </a:r>
            <a:r>
              <a:rPr lang="de-DE" kern="0" dirty="0" err="1">
                <a:solidFill>
                  <a:prstClr val="black"/>
                </a:solidFill>
                <a:latin typeface="Calibri"/>
                <a:cs typeface="Arial"/>
              </a:rPr>
              <a:t>platforms</a:t>
            </a:r>
            <a:r>
              <a:rPr lang="de-DE" kern="0" dirty="0">
                <a:solidFill>
                  <a:prstClr val="black"/>
                </a:solidFill>
                <a:latin typeface="Calibri"/>
                <a:cs typeface="Arial"/>
              </a:rPr>
              <a:t>: e.g. Rosetta, </a:t>
            </a:r>
            <a:r>
              <a:rPr lang="de-DE" kern="0" dirty="0" err="1">
                <a:solidFill>
                  <a:prstClr val="black"/>
                </a:solidFill>
                <a:latin typeface="Calibri"/>
                <a:cs typeface="Arial"/>
              </a:rPr>
              <a:t>Archivematica</a:t>
            </a:r>
            <a:endParaRPr lang="de-DE" kern="0" dirty="0">
              <a:solidFill>
                <a:prstClr val="black"/>
              </a:solidFill>
              <a:latin typeface="Calibri"/>
              <a:cs typeface="Arial"/>
            </a:endParaRPr>
          </a:p>
          <a:p>
            <a:pPr lvl="1">
              <a:lnSpc>
                <a:spcPct val="80000"/>
              </a:lnSpc>
              <a:buFontTx/>
              <a:buChar char="-"/>
              <a:defRPr/>
            </a:pPr>
            <a:endParaRPr lang="de-DE" kern="0" dirty="0">
              <a:solidFill>
                <a:prstClr val="black"/>
              </a:solidFill>
              <a:latin typeface="Calibri"/>
              <a:cs typeface="Arial"/>
            </a:endParaRPr>
          </a:p>
          <a:p>
            <a:pPr lvl="1">
              <a:lnSpc>
                <a:spcPct val="80000"/>
              </a:lnSpc>
              <a:buFontTx/>
              <a:buChar char="-"/>
              <a:defRPr/>
            </a:pPr>
            <a:endParaRPr lang="de-DE" kern="0" dirty="0">
              <a:solidFill>
                <a:prstClr val="black"/>
              </a:solidFill>
              <a:latin typeface="Calibri"/>
              <a:cs typeface="Arial"/>
            </a:endParaRPr>
          </a:p>
          <a:p>
            <a:pPr lvl="1">
              <a:lnSpc>
                <a:spcPct val="80000"/>
              </a:lnSpc>
              <a:buFontTx/>
              <a:buChar char="-"/>
              <a:defRPr/>
            </a:pPr>
            <a:endParaRPr lang="de-DE" kern="0" dirty="0">
              <a:solidFill>
                <a:prstClr val="black"/>
              </a:solidFill>
              <a:latin typeface="Calibri"/>
              <a:cs typeface="Arial"/>
            </a:endParaRPr>
          </a:p>
          <a:p>
            <a:pPr lvl="1">
              <a:lnSpc>
                <a:spcPct val="80000"/>
              </a:lnSpc>
              <a:buFontTx/>
              <a:buChar char="-"/>
              <a:defRPr/>
            </a:pPr>
            <a:endParaRPr lang="de-DE" kern="0" dirty="0">
              <a:solidFill>
                <a:prstClr val="black"/>
              </a:solidFill>
              <a:latin typeface="Calibri"/>
              <a:cs typeface="Arial"/>
            </a:endParaRPr>
          </a:p>
          <a:p>
            <a:pPr>
              <a:lnSpc>
                <a:spcPct val="80000"/>
              </a:lnSpc>
              <a:buFontTx/>
              <a:buChar char="-"/>
              <a:defRPr/>
            </a:pPr>
            <a:endParaRPr lang="de-DE" kern="0" dirty="0">
              <a:solidFill>
                <a:prstClr val="black"/>
              </a:solidFill>
              <a:latin typeface="Calibri"/>
              <a:cs typeface="Arial"/>
            </a:endParaRPr>
          </a:p>
        </p:txBody>
      </p:sp>
    </p:spTree>
    <p:extLst>
      <p:ext uri="{BB962C8B-B14F-4D97-AF65-F5344CB8AC3E}">
        <p14:creationId xmlns:p14="http://schemas.microsoft.com/office/powerpoint/2010/main" val="1355140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1124E1-8468-F20B-764D-1BAADB7683E5}"/>
              </a:ext>
            </a:extLst>
          </p:cNvPr>
          <p:cNvSpPr>
            <a:spLocks noGrp="1"/>
          </p:cNvSpPr>
          <p:nvPr>
            <p:ph idx="1"/>
          </p:nvPr>
        </p:nvSpPr>
        <p:spPr>
          <a:xfrm>
            <a:off x="397164" y="1727200"/>
            <a:ext cx="11259127" cy="4342860"/>
          </a:xfrm>
        </p:spPr>
        <p:txBody>
          <a:bodyPr>
            <a:normAutofit lnSpcReduction="10000"/>
          </a:bodyPr>
          <a:lstStyle/>
          <a:p>
            <a:pPr indent="-227520">
              <a:lnSpc>
                <a:spcPct val="110000"/>
              </a:lnSpc>
              <a:spcBef>
                <a:spcPts val="1001"/>
              </a:spcBef>
              <a:buClr>
                <a:srgbClr val="000000"/>
              </a:buClr>
              <a:defRPr/>
            </a:pPr>
            <a:r>
              <a:rPr lang="de-DE" spc="-1" dirty="0" err="1">
                <a:solidFill>
                  <a:srgbClr val="000000"/>
                </a:solidFill>
                <a:ea typeface="DejaVu Sans"/>
              </a:rPr>
              <a:t>According</a:t>
            </a:r>
            <a:r>
              <a:rPr lang="de-DE" spc="-1" dirty="0">
                <a:solidFill>
                  <a:srgbClr val="000000"/>
                </a:solidFill>
                <a:ea typeface="DejaVu Sans"/>
              </a:rPr>
              <a:t> </a:t>
            </a:r>
            <a:r>
              <a:rPr lang="de-DE" spc="-1" dirty="0" err="1">
                <a:solidFill>
                  <a:srgbClr val="000000"/>
                </a:solidFill>
                <a:ea typeface="DejaVu Sans"/>
              </a:rPr>
              <a:t>to</a:t>
            </a:r>
            <a:r>
              <a:rPr lang="de-DE" spc="-1" dirty="0">
                <a:solidFill>
                  <a:srgbClr val="000000"/>
                </a:solidFill>
                <a:ea typeface="DejaVu Sans"/>
              </a:rPr>
              <a:t> </a:t>
            </a:r>
            <a:r>
              <a:rPr lang="de-DE" spc="-1" dirty="0" err="1">
                <a:solidFill>
                  <a:srgbClr val="000000"/>
                </a:solidFill>
                <a:ea typeface="DejaVu Sans"/>
              </a:rPr>
              <a:t>visibility</a:t>
            </a:r>
            <a:endParaRPr lang="de-DE" spc="-1" dirty="0">
              <a:latin typeface="Arial"/>
            </a:endParaRPr>
          </a:p>
          <a:p>
            <a:pPr marL="801180" lvl="1" indent="-342900">
              <a:lnSpc>
                <a:spcPct val="110000"/>
              </a:lnSpc>
              <a:spcBef>
                <a:spcPts val="499"/>
              </a:spcBef>
              <a:buClr>
                <a:srgbClr val="000000"/>
              </a:buClr>
              <a:defRPr/>
            </a:pP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intended</a:t>
            </a:r>
            <a:r>
              <a:rPr lang="de-DE" spc="-1" dirty="0">
                <a:solidFill>
                  <a:srgbClr val="000000"/>
                </a:solidFill>
                <a:ea typeface="DejaVu Sans"/>
              </a:rPr>
              <a:t> </a:t>
            </a:r>
            <a:r>
              <a:rPr lang="de-DE" spc="-1" dirty="0" err="1">
                <a:solidFill>
                  <a:srgbClr val="000000"/>
                </a:solidFill>
                <a:ea typeface="DejaVu Sans"/>
              </a:rPr>
              <a:t>for</a:t>
            </a:r>
            <a:r>
              <a:rPr lang="de-DE" spc="-1" dirty="0">
                <a:solidFill>
                  <a:srgbClr val="000000"/>
                </a:solidFill>
                <a:ea typeface="DejaVu Sans"/>
              </a:rPr>
              <a:t> </a:t>
            </a:r>
            <a:r>
              <a:rPr lang="de-DE" spc="-1" dirty="0" err="1">
                <a:solidFill>
                  <a:srgbClr val="000000"/>
                </a:solidFill>
                <a:ea typeface="DejaVu Sans"/>
              </a:rPr>
              <a:t>publication</a:t>
            </a:r>
            <a:r>
              <a:rPr lang="de-DE" spc="-1" dirty="0">
                <a:solidFill>
                  <a:srgbClr val="000000"/>
                </a:solidFill>
                <a:ea typeface="DejaVu Sans"/>
              </a:rPr>
              <a:t> </a:t>
            </a:r>
            <a:endParaRPr lang="de-DE" spc="-1" dirty="0">
              <a:latin typeface="Arial"/>
            </a:endParaRPr>
          </a:p>
          <a:p>
            <a:pPr marL="801180" lvl="1" indent="-342900">
              <a:lnSpc>
                <a:spcPct val="110000"/>
              </a:lnSpc>
              <a:spcBef>
                <a:spcPts val="499"/>
              </a:spcBef>
              <a:buClr>
                <a:srgbClr val="000000"/>
              </a:buClr>
              <a:defRPr/>
            </a:pPr>
            <a:r>
              <a:rPr lang="en-US" spc="-1" dirty="0">
                <a:solidFill>
                  <a:srgbClr val="000000"/>
                </a:solidFill>
                <a:ea typeface="DejaVu Sans"/>
              </a:rPr>
              <a:t>data for exchange within a project </a:t>
            </a:r>
            <a:r>
              <a:rPr lang="de-DE" spc="-1" dirty="0">
                <a:solidFill>
                  <a:srgbClr val="000000"/>
                </a:solidFill>
                <a:ea typeface="DejaVu Sans"/>
              </a:rPr>
              <a:t>/ </a:t>
            </a:r>
            <a:r>
              <a:rPr lang="de-DE" spc="-1" dirty="0" err="1">
                <a:solidFill>
                  <a:srgbClr val="000000"/>
                </a:solidFill>
                <a:ea typeface="DejaVu Sans"/>
              </a:rPr>
              <a:t>research</a:t>
            </a:r>
            <a:r>
              <a:rPr lang="de-DE" spc="-1" dirty="0">
                <a:solidFill>
                  <a:srgbClr val="000000"/>
                </a:solidFill>
                <a:ea typeface="DejaVu Sans"/>
              </a:rPr>
              <a:t> </a:t>
            </a:r>
            <a:r>
              <a:rPr lang="de-DE" spc="-1" dirty="0" err="1">
                <a:solidFill>
                  <a:srgbClr val="000000"/>
                </a:solidFill>
                <a:ea typeface="DejaVu Sans"/>
              </a:rPr>
              <a:t>group</a:t>
            </a:r>
            <a:r>
              <a:rPr lang="de-DE" spc="-1" dirty="0">
                <a:solidFill>
                  <a:srgbClr val="000000"/>
                </a:solidFill>
                <a:ea typeface="DejaVu Sans"/>
              </a:rPr>
              <a:t> / Collaborative Research </a:t>
            </a:r>
            <a:r>
              <a:rPr lang="de-DE" spc="-1" dirty="0" err="1">
                <a:solidFill>
                  <a:srgbClr val="000000"/>
                </a:solidFill>
                <a:ea typeface="DejaVu Sans"/>
              </a:rPr>
              <a:t>Centre</a:t>
            </a:r>
            <a:r>
              <a:rPr lang="de-DE" spc="-1" dirty="0">
                <a:solidFill>
                  <a:srgbClr val="000000"/>
                </a:solidFill>
                <a:ea typeface="DejaVu Sans"/>
              </a:rPr>
              <a:t> </a:t>
            </a:r>
            <a:endParaRPr lang="de-DE" spc="-1" dirty="0">
              <a:latin typeface="Arial"/>
            </a:endParaRPr>
          </a:p>
          <a:p>
            <a:pPr marL="801180" lvl="1" indent="-342900">
              <a:lnSpc>
                <a:spcPct val="110000"/>
              </a:lnSpc>
              <a:spcBef>
                <a:spcPts val="499"/>
              </a:spcBef>
              <a:buClr>
                <a:srgbClr val="000000"/>
              </a:buClr>
              <a:defRPr/>
            </a:pPr>
            <a:r>
              <a:rPr lang="en-US" spc="-1" dirty="0">
                <a:solidFill>
                  <a:srgbClr val="000000"/>
                </a:solidFill>
                <a:ea typeface="DejaVu Sans"/>
              </a:rPr>
              <a:t>internal data not intended for publication </a:t>
            </a:r>
            <a:r>
              <a:rPr lang="de-DE" sz="2000" spc="-1" dirty="0">
                <a:solidFill>
                  <a:srgbClr val="000000"/>
                </a:solidFill>
                <a:ea typeface="DejaVu Sans"/>
              </a:rPr>
              <a:t> </a:t>
            </a:r>
            <a:endParaRPr lang="de-DE" sz="2000" spc="-1" dirty="0">
              <a:latin typeface="Arial"/>
            </a:endParaRPr>
          </a:p>
          <a:p>
            <a:pPr indent="-227520">
              <a:lnSpc>
                <a:spcPct val="110000"/>
              </a:lnSpc>
              <a:spcBef>
                <a:spcPts val="1001"/>
              </a:spcBef>
              <a:buClr>
                <a:srgbClr val="000000"/>
              </a:buClr>
              <a:defRPr/>
            </a:pPr>
            <a:r>
              <a:rPr lang="de-DE" spc="-1" dirty="0" err="1">
                <a:solidFill>
                  <a:srgbClr val="000000"/>
                </a:solidFill>
                <a:ea typeface="DejaVu Sans"/>
              </a:rPr>
              <a:t>According</a:t>
            </a:r>
            <a:r>
              <a:rPr lang="de-DE" spc="-1" dirty="0">
                <a:solidFill>
                  <a:srgbClr val="000000"/>
                </a:solidFill>
                <a:ea typeface="DejaVu Sans"/>
              </a:rPr>
              <a:t> </a:t>
            </a:r>
            <a:r>
              <a:rPr lang="de-DE" spc="-1" dirty="0" err="1">
                <a:solidFill>
                  <a:srgbClr val="000000"/>
                </a:solidFill>
                <a:ea typeface="DejaVu Sans"/>
              </a:rPr>
              <a:t>to</a:t>
            </a:r>
            <a:r>
              <a:rPr lang="de-DE" spc="-1" dirty="0">
                <a:solidFill>
                  <a:srgbClr val="000000"/>
                </a:solidFill>
                <a:ea typeface="DejaVu Sans"/>
              </a:rPr>
              <a:t> </a:t>
            </a:r>
            <a:r>
              <a:rPr lang="de-DE" spc="-1" dirty="0" err="1">
                <a:solidFill>
                  <a:srgbClr val="000000"/>
                </a:solidFill>
                <a:ea typeface="DejaVu Sans"/>
              </a:rPr>
              <a:t>processing</a:t>
            </a:r>
            <a:r>
              <a:rPr lang="de-DE" spc="-1" dirty="0">
                <a:solidFill>
                  <a:srgbClr val="000000"/>
                </a:solidFill>
                <a:ea typeface="DejaVu Sans"/>
              </a:rPr>
              <a:t> </a:t>
            </a:r>
            <a:r>
              <a:rPr lang="de-DE" spc="-1" dirty="0" err="1">
                <a:solidFill>
                  <a:srgbClr val="000000"/>
                </a:solidFill>
                <a:ea typeface="DejaVu Sans"/>
              </a:rPr>
              <a:t>stage</a:t>
            </a:r>
            <a:endParaRPr lang="de-DE" spc="-1" dirty="0">
              <a:latin typeface="Arial"/>
            </a:endParaRPr>
          </a:p>
          <a:p>
            <a:pPr marL="744030" lvl="1" indent="-285750">
              <a:lnSpc>
                <a:spcPct val="110000"/>
              </a:lnSpc>
              <a:spcBef>
                <a:spcPts val="499"/>
              </a:spcBef>
              <a:buClr>
                <a:srgbClr val="000000"/>
              </a:buClr>
              <a:defRPr/>
            </a:pPr>
            <a:r>
              <a:rPr lang="de-DE" spc="-1" dirty="0" err="1">
                <a:solidFill>
                  <a:srgbClr val="000000"/>
                </a:solidFill>
                <a:ea typeface="DejaVu Sans"/>
              </a:rPr>
              <a:t>raw</a:t>
            </a:r>
            <a:r>
              <a:rPr lang="de-DE" spc="-1" dirty="0">
                <a:solidFill>
                  <a:srgbClr val="000000"/>
                </a:solidFill>
                <a:ea typeface="DejaVu Sans"/>
              </a:rPr>
              <a:t> </a:t>
            </a:r>
            <a:r>
              <a:rPr lang="de-DE" spc="-1" dirty="0" err="1">
                <a:solidFill>
                  <a:srgbClr val="000000"/>
                </a:solidFill>
                <a:ea typeface="DejaVu Sans"/>
              </a:rPr>
              <a:t>data</a:t>
            </a:r>
            <a:endParaRPr lang="de-DE" spc="-1" dirty="0">
              <a:latin typeface="Arial"/>
            </a:endParaRPr>
          </a:p>
          <a:p>
            <a:pPr marL="744030" lvl="1" indent="-285750">
              <a:lnSpc>
                <a:spcPct val="110000"/>
              </a:lnSpc>
              <a:spcBef>
                <a:spcPts val="499"/>
              </a:spcBef>
              <a:buClr>
                <a:srgbClr val="000000"/>
              </a:buClr>
              <a:defRPr/>
            </a:pPr>
            <a:r>
              <a:rPr lang="de-DE" spc="-1" dirty="0" err="1">
                <a:solidFill>
                  <a:srgbClr val="000000"/>
                </a:solidFill>
                <a:ea typeface="DejaVu Sans"/>
              </a:rPr>
              <a:t>analyzed</a:t>
            </a:r>
            <a:r>
              <a:rPr lang="de-DE" spc="-1" dirty="0">
                <a:solidFill>
                  <a:srgbClr val="000000"/>
                </a:solidFill>
                <a:ea typeface="DejaVu Sans"/>
              </a:rPr>
              <a:t> and </a:t>
            </a:r>
            <a:r>
              <a:rPr lang="de-DE" spc="-1" dirty="0" err="1">
                <a:solidFill>
                  <a:srgbClr val="000000"/>
                </a:solidFill>
                <a:ea typeface="DejaVu Sans"/>
              </a:rPr>
              <a:t>aggregated</a:t>
            </a:r>
            <a:r>
              <a:rPr lang="de-DE" spc="-1" dirty="0">
                <a:solidFill>
                  <a:srgbClr val="000000"/>
                </a:solidFill>
                <a:ea typeface="DejaVu Sans"/>
              </a:rPr>
              <a:t> </a:t>
            </a:r>
            <a:r>
              <a:rPr lang="de-DE" spc="-1" dirty="0" err="1">
                <a:solidFill>
                  <a:srgbClr val="000000"/>
                </a:solidFill>
                <a:ea typeface="DejaVu Sans"/>
              </a:rPr>
              <a:t>data</a:t>
            </a:r>
            <a:endParaRPr lang="de-DE" spc="-1" dirty="0">
              <a:solidFill>
                <a:srgbClr val="000000"/>
              </a:solidFill>
              <a:ea typeface="DejaVu Sans"/>
            </a:endParaRPr>
          </a:p>
          <a:p>
            <a:pPr marL="744030" lvl="1" indent="-285750">
              <a:lnSpc>
                <a:spcPct val="110000"/>
              </a:lnSpc>
              <a:spcBef>
                <a:spcPts val="499"/>
              </a:spcBef>
              <a:buClr>
                <a:srgbClr val="000000"/>
              </a:buClr>
              <a:defRPr/>
            </a:pPr>
            <a:r>
              <a:rPr lang="de-DE" spc="-1" dirty="0" err="1">
                <a:solidFill>
                  <a:srgbClr val="000000"/>
                </a:solidFill>
                <a:ea typeface="DejaVu Sans"/>
              </a:rPr>
              <a:t>visualized</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plots</a:t>
            </a:r>
            <a:r>
              <a:rPr lang="de-DE" spc="-1" dirty="0">
                <a:solidFill>
                  <a:srgbClr val="000000"/>
                </a:solidFill>
                <a:ea typeface="DejaVu Sans"/>
              </a:rPr>
              <a:t>)</a:t>
            </a:r>
            <a:endParaRPr lang="de-DE" spc="-1" dirty="0">
              <a:latin typeface="Arial"/>
            </a:endParaRPr>
          </a:p>
          <a:p>
            <a:pPr>
              <a:lnSpc>
                <a:spcPct val="110000"/>
              </a:lnSpc>
              <a:defRPr/>
            </a:pPr>
            <a:endParaRPr lang="de-DE" dirty="0"/>
          </a:p>
          <a:p>
            <a:pPr>
              <a:lnSpc>
                <a:spcPct val="110000"/>
              </a:lnSpc>
            </a:pPr>
            <a:endParaRPr lang="en-GB" dirty="0"/>
          </a:p>
        </p:txBody>
      </p:sp>
      <p:sp>
        <p:nvSpPr>
          <p:cNvPr id="3" name="Title 2">
            <a:extLst>
              <a:ext uri="{FF2B5EF4-FFF2-40B4-BE49-F238E27FC236}">
                <a16:creationId xmlns:a16="http://schemas.microsoft.com/office/drawing/2014/main" id="{08B4083E-5186-64F4-AA67-29A4264E09A0}"/>
              </a:ext>
            </a:extLst>
          </p:cNvPr>
          <p:cNvSpPr>
            <a:spLocks noGrp="1"/>
          </p:cNvSpPr>
          <p:nvPr>
            <p:ph type="title"/>
          </p:nvPr>
        </p:nvSpPr>
        <p:spPr/>
        <p:txBody>
          <a:bodyPr>
            <a:normAutofit/>
          </a:bodyPr>
          <a:lstStyle/>
          <a:p>
            <a:r>
              <a:rPr lang="en-GB" sz="4000" dirty="0"/>
              <a:t>Which Data Should Be Stored in the Repository?</a:t>
            </a:r>
          </a:p>
        </p:txBody>
      </p:sp>
    </p:spTree>
    <p:extLst>
      <p:ext uri="{BB962C8B-B14F-4D97-AF65-F5344CB8AC3E}">
        <p14:creationId xmlns:p14="http://schemas.microsoft.com/office/powerpoint/2010/main" val="638464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err="1"/>
              <a:t>Attach</a:t>
            </a:r>
            <a:r>
              <a:rPr lang="ro-RO" dirty="0"/>
              <a:t> persistent </a:t>
            </a:r>
            <a:r>
              <a:rPr lang="ro-RO" dirty="0" err="1"/>
              <a:t>identifiers</a:t>
            </a:r>
            <a:r>
              <a:rPr lang="ro-RO" dirty="0"/>
              <a:t> (PID)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92342" y="3861049"/>
            <a:ext cx="2531774" cy="2891123"/>
          </a:xfrm>
        </p:spPr>
      </p:pic>
      <p:sp>
        <p:nvSpPr>
          <p:cNvPr id="5" name="Down Arrow 4"/>
          <p:cNvSpPr/>
          <p:nvPr/>
        </p:nvSpPr>
        <p:spPr>
          <a:xfrm rot="2290635">
            <a:off x="9593398" y="3815709"/>
            <a:ext cx="504056" cy="773148"/>
          </a:xfrm>
          <a:prstGeom prst="downArrow">
            <a:avLst>
              <a:gd name="adj1" fmla="val 3534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p:cNvSpPr txBox="1">
            <a:spLocks/>
          </p:cNvSpPr>
          <p:nvPr/>
        </p:nvSpPr>
        <p:spPr>
          <a:xfrm>
            <a:off x="956035" y="1652394"/>
            <a:ext cx="10977229" cy="2552387"/>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spcAft>
                <a:spcPts val="600"/>
              </a:spcAft>
              <a:buFont typeface="Arial" pitchFamily="34" charset="0"/>
              <a:buNone/>
              <a:defRPr sz="28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4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0" lvl="1" indent="0">
              <a:spcAft>
                <a:spcPts val="3000"/>
              </a:spcAft>
              <a:buClrTx/>
              <a:buNone/>
            </a:pPr>
            <a:r>
              <a:rPr lang="en-GB" sz="2400" i="1" dirty="0">
                <a:latin typeface="Trebuchet MS"/>
                <a:cs typeface="Trebuchet MS"/>
              </a:rPr>
              <a:t>A PID is a long-term reference to a document, file, or other object</a:t>
            </a:r>
          </a:p>
          <a:p>
            <a:pPr marL="685800" lvl="2" indent="0">
              <a:spcAft>
                <a:spcPts val="3000"/>
              </a:spcAft>
              <a:buClrTx/>
              <a:buNone/>
            </a:pPr>
            <a:r>
              <a:rPr lang="en-GB" sz="2000" i="1" dirty="0">
                <a:latin typeface="Trebuchet MS"/>
                <a:cs typeface="Trebuchet MS"/>
              </a:rPr>
              <a:t>PIDs come in various forms, e.g. ARK, DOI, URN, PURL, Handles ...</a:t>
            </a:r>
          </a:p>
          <a:p>
            <a:pPr marL="685800" lvl="2" indent="0">
              <a:spcAft>
                <a:spcPts val="3000"/>
              </a:spcAft>
              <a:buClrTx/>
              <a:buNone/>
            </a:pPr>
            <a:r>
              <a:rPr lang="en-GB" sz="2000" i="1" dirty="0">
                <a:latin typeface="Trebuchet MS"/>
                <a:cs typeface="Trebuchet MS"/>
              </a:rPr>
              <a:t>They are usually actionable, meaning they can be typed in the web browser to access them</a:t>
            </a:r>
          </a:p>
          <a:p>
            <a:pPr marL="685800" lvl="2" indent="0">
              <a:spcAft>
                <a:spcPts val="3000"/>
              </a:spcAft>
              <a:buClrTx/>
              <a:buNone/>
            </a:pPr>
            <a:r>
              <a:rPr lang="en-GB" sz="2000" i="1" dirty="0">
                <a:latin typeface="Trebuchet MS"/>
                <a:cs typeface="Trebuchet MS"/>
              </a:rPr>
              <a:t>Many deposits will be allocated directly to the repository</a:t>
            </a:r>
            <a:endParaRPr lang="en-GB" sz="1400" dirty="0"/>
          </a:p>
          <a:p>
            <a:pPr marL="342900" lvl="1" indent="-342900">
              <a:buClrTx/>
              <a:buFont typeface="Arial" charset="0"/>
              <a:buChar char="•"/>
            </a:pPr>
            <a:endParaRPr lang="en-GB" sz="1800" dirty="0"/>
          </a:p>
          <a:p>
            <a:pPr>
              <a:buFont typeface="Arial" charset="0"/>
              <a:buChar char="•"/>
            </a:pPr>
            <a:endParaRPr lang="en-GB" sz="2000" dirty="0"/>
          </a:p>
          <a:p>
            <a:endParaRPr lang="en-GB" sz="2000" dirty="0"/>
          </a:p>
        </p:txBody>
      </p:sp>
      <p:pic>
        <p:nvPicPr>
          <p:cNvPr id="1026" name="Picture 2" descr="Image result for persistent identif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8562" y="4509121"/>
            <a:ext cx="4615769" cy="2058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200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A60A1-7A3F-6BF2-3850-633F2D69E9C1}"/>
              </a:ext>
            </a:extLst>
          </p:cNvPr>
          <p:cNvSpPr>
            <a:spLocks noGrp="1"/>
          </p:cNvSpPr>
          <p:nvPr>
            <p:ph type="title"/>
          </p:nvPr>
        </p:nvSpPr>
        <p:spPr/>
        <p:txBody>
          <a:bodyPr/>
          <a:lstStyle/>
          <a:p>
            <a:r>
              <a:rPr lang="en-US" dirty="0"/>
              <a:t>Code ↔ Data ↔ Paper </a:t>
            </a:r>
            <a:endParaRPr lang="en-GB" dirty="0"/>
          </a:p>
        </p:txBody>
      </p:sp>
      <p:pic>
        <p:nvPicPr>
          <p:cNvPr id="4" name="pasted-image.png">
            <a:extLst>
              <a:ext uri="{FF2B5EF4-FFF2-40B4-BE49-F238E27FC236}">
                <a16:creationId xmlns:a16="http://schemas.microsoft.com/office/drawing/2014/main" id="{B6DD21B8-E3F1-9432-10D1-611D3FBE3F94}"/>
              </a:ext>
            </a:extLst>
          </p:cNvPr>
          <p:cNvPicPr>
            <a:picLocks noChangeAspect="1"/>
          </p:cNvPicPr>
          <p:nvPr/>
        </p:nvPicPr>
        <p:blipFill>
          <a:blip r:embed="rId2"/>
          <a:stretch>
            <a:fillRect/>
          </a:stretch>
        </p:blipFill>
        <p:spPr>
          <a:xfrm>
            <a:off x="655320" y="1305069"/>
            <a:ext cx="3728933" cy="2718012"/>
          </a:xfrm>
          <a:prstGeom prst="rect">
            <a:avLst/>
          </a:prstGeom>
          <a:ln w="25400">
            <a:round/>
          </a:ln>
          <a:effectLst>
            <a:outerShdw blurRad="50800" dist="50800" dir="5400000" algn="tl" rotWithShape="0">
              <a:srgbClr val="000000">
                <a:alpha val="50000"/>
              </a:srgbClr>
            </a:outerShdw>
          </a:effectLst>
        </p:spPr>
      </p:pic>
      <p:pic>
        <p:nvPicPr>
          <p:cNvPr id="5" name="pasted-image.png">
            <a:extLst>
              <a:ext uri="{FF2B5EF4-FFF2-40B4-BE49-F238E27FC236}">
                <a16:creationId xmlns:a16="http://schemas.microsoft.com/office/drawing/2014/main" id="{2FE0653A-AE55-47EE-A0FF-A38B6ED4E862}"/>
              </a:ext>
            </a:extLst>
          </p:cNvPr>
          <p:cNvPicPr>
            <a:picLocks noChangeAspect="1"/>
          </p:cNvPicPr>
          <p:nvPr/>
        </p:nvPicPr>
        <p:blipFill>
          <a:blip r:embed="rId3"/>
          <a:stretch>
            <a:fillRect/>
          </a:stretch>
        </p:blipFill>
        <p:spPr>
          <a:xfrm>
            <a:off x="1991439" y="1762270"/>
            <a:ext cx="5369481" cy="3755127"/>
          </a:xfrm>
          <a:prstGeom prst="rect">
            <a:avLst/>
          </a:prstGeom>
          <a:ln w="25400">
            <a:round/>
          </a:ln>
          <a:effectLst>
            <a:outerShdw blurRad="50800" dist="50800" dir="5400000" algn="tl" rotWithShape="0">
              <a:srgbClr val="000000">
                <a:alpha val="50000"/>
              </a:srgbClr>
            </a:outerShdw>
          </a:effectLst>
        </p:spPr>
      </p:pic>
      <p:pic>
        <p:nvPicPr>
          <p:cNvPr id="6" name="pasted-image.png">
            <a:extLst>
              <a:ext uri="{FF2B5EF4-FFF2-40B4-BE49-F238E27FC236}">
                <a16:creationId xmlns:a16="http://schemas.microsoft.com/office/drawing/2014/main" id="{7A55D5B4-1ACA-883E-B2AB-32D1F632E2D6}"/>
              </a:ext>
            </a:extLst>
          </p:cNvPr>
          <p:cNvPicPr>
            <a:picLocks noChangeAspect="1"/>
          </p:cNvPicPr>
          <p:nvPr/>
        </p:nvPicPr>
        <p:blipFill>
          <a:blip r:embed="rId4"/>
          <a:stretch>
            <a:fillRect/>
          </a:stretch>
        </p:blipFill>
        <p:spPr>
          <a:xfrm>
            <a:off x="3246120" y="2143269"/>
            <a:ext cx="6263393" cy="4343400"/>
          </a:xfrm>
          <a:prstGeom prst="rect">
            <a:avLst/>
          </a:prstGeom>
          <a:ln w="25400">
            <a:round/>
          </a:ln>
          <a:effectLst>
            <a:outerShdw blurRad="50800" dist="50800" dir="5400000" algn="tl" rotWithShape="0">
              <a:srgbClr val="000000">
                <a:alpha val="50000"/>
              </a:srgbClr>
            </a:outerShdw>
          </a:effectLst>
        </p:spPr>
      </p:pic>
    </p:spTree>
    <p:extLst>
      <p:ext uri="{BB962C8B-B14F-4D97-AF65-F5344CB8AC3E}">
        <p14:creationId xmlns:p14="http://schemas.microsoft.com/office/powerpoint/2010/main" val="4033779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5ED1A-5103-A401-D56C-F10D851FDB72}"/>
              </a:ext>
            </a:extLst>
          </p:cNvPr>
          <p:cNvSpPr>
            <a:spLocks noGrp="1"/>
          </p:cNvSpPr>
          <p:nvPr>
            <p:ph type="title"/>
          </p:nvPr>
        </p:nvSpPr>
        <p:spPr>
          <a:xfrm>
            <a:off x="849874" y="1312786"/>
            <a:ext cx="8142465" cy="2852737"/>
          </a:xfrm>
        </p:spPr>
        <p:txBody>
          <a:bodyPr>
            <a:normAutofit/>
          </a:bodyPr>
          <a:lstStyle/>
          <a:p>
            <a:r>
              <a:rPr lang="fr-CH" sz="4400" b="1" spc="-1" dirty="0">
                <a:uFill>
                  <a:solidFill>
                    <a:srgbClr val="FFFFFF"/>
                  </a:solidFill>
                </a:uFill>
                <a:latin typeface="Calibri"/>
              </a:rPr>
              <a:t>2. </a:t>
            </a:r>
            <a:r>
              <a:rPr lang="en-GB" sz="4400" dirty="0"/>
              <a:t>Collaborative platforms</a:t>
            </a:r>
          </a:p>
        </p:txBody>
      </p:sp>
      <p:sp>
        <p:nvSpPr>
          <p:cNvPr id="5" name="Text Placeholder 4">
            <a:extLst>
              <a:ext uri="{FF2B5EF4-FFF2-40B4-BE49-F238E27FC236}">
                <a16:creationId xmlns:a16="http://schemas.microsoft.com/office/drawing/2014/main" id="{E53AEFCD-9788-033A-C96F-DA4E8B84C9E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3519530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4207AD-78C5-D452-116A-421826EB551A}"/>
              </a:ext>
            </a:extLst>
          </p:cNvPr>
          <p:cNvSpPr>
            <a:spLocks noGrp="1"/>
          </p:cNvSpPr>
          <p:nvPr>
            <p:ph idx="1"/>
          </p:nvPr>
        </p:nvSpPr>
        <p:spPr/>
        <p:txBody>
          <a:bodyPr>
            <a:normAutofit fontScale="92500" lnSpcReduction="10000"/>
          </a:bodyPr>
          <a:lstStyle/>
          <a:p>
            <a:pPr>
              <a:lnSpc>
                <a:spcPct val="120000"/>
              </a:lnSpc>
            </a:pPr>
            <a:r>
              <a:rPr lang="en-GB" dirty="0"/>
              <a:t>Collaborative OS platform that  brands itself as "a scholarly commons to connect the entire research cycle" </a:t>
            </a:r>
          </a:p>
          <a:p>
            <a:pPr>
              <a:lnSpc>
                <a:spcPct val="120000"/>
              </a:lnSpc>
            </a:pPr>
            <a:r>
              <a:rPr lang="en-GB" dirty="0"/>
              <a:t>OSF enables researchers to work on projects privately with a limited number of collaborators and make any part or the whole of their project public. </a:t>
            </a:r>
          </a:p>
          <a:p>
            <a:pPr>
              <a:lnSpc>
                <a:spcPct val="120000"/>
              </a:lnSpc>
            </a:pPr>
            <a:r>
              <a:rPr lang="en-GB" dirty="0"/>
              <a:t>It connects directly with many other collaborative systems like </a:t>
            </a:r>
            <a:r>
              <a:rPr lang="en-GB" dirty="0" err="1"/>
              <a:t>dropbox</a:t>
            </a:r>
            <a:r>
              <a:rPr lang="en-GB" dirty="0"/>
              <a:t>, GitHub and Google Docs, and can be used to store and archive research data, protocols, and materials.</a:t>
            </a:r>
          </a:p>
          <a:p>
            <a:pPr>
              <a:lnSpc>
                <a:spcPct val="120000"/>
              </a:lnSpc>
            </a:pPr>
            <a:endParaRPr lang="en-GB" dirty="0"/>
          </a:p>
        </p:txBody>
      </p:sp>
      <p:sp>
        <p:nvSpPr>
          <p:cNvPr id="4" name="Title 3">
            <a:extLst>
              <a:ext uri="{FF2B5EF4-FFF2-40B4-BE49-F238E27FC236}">
                <a16:creationId xmlns:a16="http://schemas.microsoft.com/office/drawing/2014/main" id="{BDF0CC62-98A1-EF10-7DDD-A956A4C631CB}"/>
              </a:ext>
            </a:extLst>
          </p:cNvPr>
          <p:cNvSpPr>
            <a:spLocks noGrp="1"/>
          </p:cNvSpPr>
          <p:nvPr>
            <p:ph type="title"/>
          </p:nvPr>
        </p:nvSpPr>
        <p:spPr/>
        <p:txBody>
          <a:bodyPr/>
          <a:lstStyle/>
          <a:p>
            <a:r>
              <a:rPr lang="en-GB" dirty="0"/>
              <a:t>Open Science Framework - OSF</a:t>
            </a:r>
          </a:p>
        </p:txBody>
      </p:sp>
    </p:spTree>
    <p:extLst>
      <p:ext uri="{BB962C8B-B14F-4D97-AF65-F5344CB8AC3E}">
        <p14:creationId xmlns:p14="http://schemas.microsoft.com/office/powerpoint/2010/main" val="4191127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15ED1A-5103-A401-D56C-F10D851FDB72}"/>
              </a:ext>
            </a:extLst>
          </p:cNvPr>
          <p:cNvSpPr>
            <a:spLocks noGrp="1"/>
          </p:cNvSpPr>
          <p:nvPr>
            <p:ph type="title"/>
          </p:nvPr>
        </p:nvSpPr>
        <p:spPr/>
        <p:txBody>
          <a:bodyPr/>
          <a:lstStyle/>
          <a:p>
            <a:r>
              <a:rPr lang="fr-CH" b="1" spc="-1" dirty="0">
                <a:uFill>
                  <a:solidFill>
                    <a:srgbClr val="FFFFFF"/>
                  </a:solidFill>
                </a:uFill>
                <a:latin typeface="Calibri"/>
              </a:rPr>
              <a:t>1. </a:t>
            </a:r>
            <a:r>
              <a:rPr lang="fr-CH" b="1" spc="-1" dirty="0" err="1">
                <a:uFill>
                  <a:solidFill>
                    <a:srgbClr val="FFFFFF"/>
                  </a:solidFill>
                </a:uFill>
                <a:latin typeface="Calibri"/>
              </a:rPr>
              <a:t>Research</a:t>
            </a:r>
            <a:r>
              <a:rPr lang="fr-CH" b="1" spc="-1" dirty="0">
                <a:uFill>
                  <a:solidFill>
                    <a:srgbClr val="FFFFFF"/>
                  </a:solidFill>
                </a:uFill>
                <a:latin typeface="Calibri"/>
              </a:rPr>
              <a:t> data </a:t>
            </a:r>
            <a:r>
              <a:rPr lang="fr-CH" b="1" spc="-1" dirty="0" err="1">
                <a:uFill>
                  <a:solidFill>
                    <a:srgbClr val="FFFFFF"/>
                  </a:solidFill>
                </a:uFill>
                <a:latin typeface="Calibri"/>
              </a:rPr>
              <a:t>storage</a:t>
            </a:r>
            <a:endParaRPr lang="en-GB" dirty="0"/>
          </a:p>
        </p:txBody>
      </p:sp>
      <p:sp>
        <p:nvSpPr>
          <p:cNvPr id="5" name="Text Placeholder 4">
            <a:extLst>
              <a:ext uri="{FF2B5EF4-FFF2-40B4-BE49-F238E27FC236}">
                <a16:creationId xmlns:a16="http://schemas.microsoft.com/office/drawing/2014/main" id="{E53AEFCD-9788-033A-C96F-DA4E8B84C9E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95027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0FE1EF-B9E6-3005-58D8-089622D2B369}"/>
              </a:ext>
            </a:extLst>
          </p:cNvPr>
          <p:cNvSpPr>
            <a:spLocks noGrp="1"/>
          </p:cNvSpPr>
          <p:nvPr>
            <p:ph type="title"/>
          </p:nvPr>
        </p:nvSpPr>
        <p:spPr/>
        <p:txBody>
          <a:bodyPr/>
          <a:lstStyle/>
          <a:p>
            <a:r>
              <a:rPr lang="en-GB" dirty="0"/>
              <a:t>Tool: Open Science Framework</a:t>
            </a:r>
          </a:p>
        </p:txBody>
      </p:sp>
      <p:pic>
        <p:nvPicPr>
          <p:cNvPr id="4" name="Google Shape;171;p27">
            <a:extLst>
              <a:ext uri="{FF2B5EF4-FFF2-40B4-BE49-F238E27FC236}">
                <a16:creationId xmlns:a16="http://schemas.microsoft.com/office/drawing/2014/main" id="{D9E91789-3E43-4C61-8C23-246043E5D699}"/>
              </a:ext>
            </a:extLst>
          </p:cNvPr>
          <p:cNvPicPr preferRelativeResize="0"/>
          <p:nvPr/>
        </p:nvPicPr>
        <p:blipFill rotWithShape="1">
          <a:blip r:embed="rId2">
            <a:alphaModFix/>
          </a:blip>
          <a:srcRect l="31139" r="30176" b="30994"/>
          <a:stretch/>
        </p:blipFill>
        <p:spPr>
          <a:xfrm>
            <a:off x="9314122" y="-1"/>
            <a:ext cx="1804069" cy="1932719"/>
          </a:xfrm>
          <a:prstGeom prst="rect">
            <a:avLst/>
          </a:prstGeom>
          <a:noFill/>
          <a:ln>
            <a:noFill/>
          </a:ln>
        </p:spPr>
      </p:pic>
      <p:graphicFrame>
        <p:nvGraphicFramePr>
          <p:cNvPr id="5" name="Google Shape;170;p27">
            <a:extLst>
              <a:ext uri="{FF2B5EF4-FFF2-40B4-BE49-F238E27FC236}">
                <a16:creationId xmlns:a16="http://schemas.microsoft.com/office/drawing/2014/main" id="{1193B336-472C-F1B1-D472-7DE2945BDBAD}"/>
              </a:ext>
            </a:extLst>
          </p:cNvPr>
          <p:cNvGraphicFramePr/>
          <p:nvPr>
            <p:extLst>
              <p:ext uri="{D42A27DB-BD31-4B8C-83A1-F6EECF244321}">
                <p14:modId xmlns:p14="http://schemas.microsoft.com/office/powerpoint/2010/main" val="3400832694"/>
              </p:ext>
            </p:extLst>
          </p:nvPr>
        </p:nvGraphicFramePr>
        <p:xfrm>
          <a:off x="565167" y="1932718"/>
          <a:ext cx="11061666" cy="4270200"/>
        </p:xfrm>
        <a:graphic>
          <a:graphicData uri="http://schemas.openxmlformats.org/drawingml/2006/table">
            <a:tbl>
              <a:tblPr firstRow="1" bandRow="1">
                <a:noFill/>
              </a:tblPr>
              <a:tblGrid>
                <a:gridCol w="4836133">
                  <a:extLst>
                    <a:ext uri="{9D8B030D-6E8A-4147-A177-3AD203B41FA5}">
                      <a16:colId xmlns:a16="http://schemas.microsoft.com/office/drawing/2014/main" val="20000"/>
                    </a:ext>
                  </a:extLst>
                </a:gridCol>
                <a:gridCol w="6225533">
                  <a:extLst>
                    <a:ext uri="{9D8B030D-6E8A-4147-A177-3AD203B41FA5}">
                      <a16:colId xmlns:a16="http://schemas.microsoft.com/office/drawing/2014/main" val="20001"/>
                    </a:ext>
                  </a:extLst>
                </a:gridCol>
              </a:tblGrid>
              <a:tr h="711700">
                <a:tc>
                  <a:txBody>
                    <a:bodyPr/>
                    <a:lstStyle/>
                    <a:p>
                      <a:pPr marL="0" marR="0" lvl="0" indent="0" algn="ctr" rtl="0">
                        <a:spcBef>
                          <a:spcPts val="0"/>
                        </a:spcBef>
                        <a:spcAft>
                          <a:spcPts val="0"/>
                        </a:spcAft>
                        <a:buNone/>
                      </a:pPr>
                      <a:r>
                        <a:rPr lang="en" sz="2800" b="1" u="none" strike="noStrike" cap="none"/>
                        <a:t>Topic</a:t>
                      </a:r>
                      <a:endParaRPr sz="2800" b="1" u="none" strike="noStrike" cap="none"/>
                    </a:p>
                  </a:txBody>
                  <a:tcPr marL="91467" marR="91467" marT="45733" marB="45733"/>
                </a:tc>
                <a:tc>
                  <a:txBody>
                    <a:bodyPr/>
                    <a:lstStyle/>
                    <a:p>
                      <a:pPr marL="0" marR="0" lvl="0" indent="0" algn="ctr" rtl="0">
                        <a:spcBef>
                          <a:spcPts val="0"/>
                        </a:spcBef>
                        <a:spcAft>
                          <a:spcPts val="0"/>
                        </a:spcAft>
                        <a:buNone/>
                      </a:pPr>
                      <a:r>
                        <a:rPr lang="en" sz="2800" b="1" u="none" strike="noStrike" cap="none"/>
                        <a:t>OSF feature</a:t>
                      </a:r>
                      <a:endParaRPr sz="2800" b="1" u="none" strike="noStrike" cap="none"/>
                    </a:p>
                  </a:txBody>
                  <a:tcPr marL="91467" marR="91467" marT="45733" marB="45733"/>
                </a:tc>
                <a:extLst>
                  <a:ext uri="{0D108BD9-81ED-4DB2-BD59-A6C34878D82A}">
                    <a16:rowId xmlns:a16="http://schemas.microsoft.com/office/drawing/2014/main" val="10000"/>
                  </a:ext>
                </a:extLst>
              </a:tr>
              <a:tr h="711700">
                <a:tc>
                  <a:txBody>
                    <a:bodyPr/>
                    <a:lstStyle/>
                    <a:p>
                      <a:pPr marL="0" marR="0" lvl="0" indent="0" algn="ctr" rtl="0">
                        <a:lnSpc>
                          <a:spcPct val="100000"/>
                        </a:lnSpc>
                        <a:spcBef>
                          <a:spcPts val="0"/>
                        </a:spcBef>
                        <a:spcAft>
                          <a:spcPts val="0"/>
                        </a:spcAft>
                        <a:buClr>
                          <a:schemeClr val="dk1"/>
                        </a:buClr>
                        <a:buSzPts val="2100"/>
                        <a:buFont typeface="Arial"/>
                        <a:buNone/>
                      </a:pPr>
                      <a:r>
                        <a:rPr lang="en" sz="2800" b="1" u="none" strike="noStrike" cap="none"/>
                        <a:t>Metadata</a:t>
                      </a:r>
                      <a:endParaRPr sz="1500"/>
                    </a:p>
                  </a:txBody>
                  <a:tcPr marL="91467" marR="91467" marT="45733" marB="45733"/>
                </a:tc>
                <a:tc>
                  <a:txBody>
                    <a:bodyPr/>
                    <a:lstStyle/>
                    <a:p>
                      <a:pPr marL="0" marR="0" lvl="0" indent="0" algn="ctr" rtl="0">
                        <a:lnSpc>
                          <a:spcPct val="100000"/>
                        </a:lnSpc>
                        <a:spcBef>
                          <a:spcPts val="0"/>
                        </a:spcBef>
                        <a:spcAft>
                          <a:spcPts val="0"/>
                        </a:spcAft>
                        <a:buClr>
                          <a:schemeClr val="dk1"/>
                        </a:buClr>
                        <a:buSzPts val="2100"/>
                        <a:buFont typeface="Arial"/>
                        <a:buNone/>
                      </a:pPr>
                      <a:r>
                        <a:rPr lang="en" sz="2800" b="1" u="none" strike="noStrike" cap="none"/>
                        <a:t>Wiki</a:t>
                      </a:r>
                      <a:endParaRPr sz="1500"/>
                    </a:p>
                  </a:txBody>
                  <a:tcPr marL="91467" marR="91467" marT="45733" marB="45733"/>
                </a:tc>
                <a:extLst>
                  <a:ext uri="{0D108BD9-81ED-4DB2-BD59-A6C34878D82A}">
                    <a16:rowId xmlns:a16="http://schemas.microsoft.com/office/drawing/2014/main" val="10001"/>
                  </a:ext>
                </a:extLst>
              </a:tr>
              <a:tr h="711700">
                <a:tc>
                  <a:txBody>
                    <a:bodyPr/>
                    <a:lstStyle/>
                    <a:p>
                      <a:pPr marL="0" marR="0" lvl="0" indent="0" algn="ctr" rtl="0">
                        <a:spcBef>
                          <a:spcPts val="0"/>
                        </a:spcBef>
                        <a:spcAft>
                          <a:spcPts val="0"/>
                        </a:spcAft>
                        <a:buNone/>
                      </a:pPr>
                      <a:r>
                        <a:rPr lang="en" sz="2800" b="1" u="none" strike="noStrike" cap="none"/>
                        <a:t>Hierarchical organization</a:t>
                      </a:r>
                      <a:endParaRPr sz="2800" b="1" u="none" strike="noStrike" cap="none"/>
                    </a:p>
                  </a:txBody>
                  <a:tcPr marL="91467" marR="91467" marT="45733" marB="45733"/>
                </a:tc>
                <a:tc>
                  <a:txBody>
                    <a:bodyPr/>
                    <a:lstStyle/>
                    <a:p>
                      <a:pPr marL="0" marR="0" lvl="0" indent="0" algn="ctr" rtl="0">
                        <a:lnSpc>
                          <a:spcPct val="100000"/>
                        </a:lnSpc>
                        <a:spcBef>
                          <a:spcPts val="0"/>
                        </a:spcBef>
                        <a:spcAft>
                          <a:spcPts val="0"/>
                        </a:spcAft>
                        <a:buClr>
                          <a:schemeClr val="dk1"/>
                        </a:buClr>
                        <a:buSzPts val="2100"/>
                        <a:buFont typeface="Arial"/>
                        <a:buNone/>
                      </a:pPr>
                      <a:r>
                        <a:rPr lang="en" sz="2800" b="1" u="none" strike="noStrike" cap="none"/>
                        <a:t>Components</a:t>
                      </a:r>
                      <a:endParaRPr sz="1500"/>
                    </a:p>
                  </a:txBody>
                  <a:tcPr marL="91467" marR="91467" marT="45733" marB="45733"/>
                </a:tc>
                <a:extLst>
                  <a:ext uri="{0D108BD9-81ED-4DB2-BD59-A6C34878D82A}">
                    <a16:rowId xmlns:a16="http://schemas.microsoft.com/office/drawing/2014/main" val="10002"/>
                  </a:ext>
                </a:extLst>
              </a:tr>
              <a:tr h="711700">
                <a:tc>
                  <a:txBody>
                    <a:bodyPr/>
                    <a:lstStyle/>
                    <a:p>
                      <a:pPr marL="0" marR="0" lvl="0" indent="0" algn="ctr" rtl="0">
                        <a:spcBef>
                          <a:spcPts val="0"/>
                        </a:spcBef>
                        <a:spcAft>
                          <a:spcPts val="0"/>
                        </a:spcAft>
                        <a:buNone/>
                      </a:pPr>
                      <a:r>
                        <a:rPr lang="en" sz="2800" b="1" u="none" strike="noStrike" cap="none"/>
                        <a:t>Storage</a:t>
                      </a:r>
                      <a:endParaRPr sz="2800" b="1" u="none" strike="noStrike" cap="none"/>
                    </a:p>
                  </a:txBody>
                  <a:tcPr marL="91467" marR="91467" marT="45733" marB="45733"/>
                </a:tc>
                <a:tc>
                  <a:txBody>
                    <a:bodyPr/>
                    <a:lstStyle/>
                    <a:p>
                      <a:pPr marL="0" marR="0" lvl="0" indent="0" algn="ctr" rtl="0">
                        <a:spcBef>
                          <a:spcPts val="0"/>
                        </a:spcBef>
                        <a:spcAft>
                          <a:spcPts val="0"/>
                        </a:spcAft>
                        <a:buNone/>
                      </a:pPr>
                      <a:r>
                        <a:rPr lang="en" sz="2800" b="1" u="none" strike="noStrike" cap="none"/>
                        <a:t>OSF and Add-ons</a:t>
                      </a:r>
                      <a:endParaRPr sz="2800" b="1" u="none" strike="noStrike" cap="none"/>
                    </a:p>
                  </a:txBody>
                  <a:tcPr marL="91467" marR="91467" marT="45733" marB="45733"/>
                </a:tc>
                <a:extLst>
                  <a:ext uri="{0D108BD9-81ED-4DB2-BD59-A6C34878D82A}">
                    <a16:rowId xmlns:a16="http://schemas.microsoft.com/office/drawing/2014/main" val="10003"/>
                  </a:ext>
                </a:extLst>
              </a:tr>
              <a:tr h="711700">
                <a:tc>
                  <a:txBody>
                    <a:bodyPr/>
                    <a:lstStyle/>
                    <a:p>
                      <a:pPr marL="0" marR="0" lvl="0" indent="0" algn="ctr" rtl="0">
                        <a:lnSpc>
                          <a:spcPct val="100000"/>
                        </a:lnSpc>
                        <a:spcBef>
                          <a:spcPts val="0"/>
                        </a:spcBef>
                        <a:spcAft>
                          <a:spcPts val="0"/>
                        </a:spcAft>
                        <a:buClr>
                          <a:schemeClr val="dk1"/>
                        </a:buClr>
                        <a:buSzPts val="2100"/>
                        <a:buFont typeface="Arial"/>
                        <a:buNone/>
                      </a:pPr>
                      <a:r>
                        <a:rPr lang="en" sz="2800" b="1" u="none" strike="noStrike" cap="none"/>
                        <a:t>Access</a:t>
                      </a:r>
                      <a:endParaRPr sz="1500"/>
                    </a:p>
                  </a:txBody>
                  <a:tcPr marL="91467" marR="91467" marT="45733" marB="45733"/>
                </a:tc>
                <a:tc>
                  <a:txBody>
                    <a:bodyPr/>
                    <a:lstStyle/>
                    <a:p>
                      <a:pPr marL="0" marR="0" lvl="0" indent="0" algn="ctr" rtl="0">
                        <a:lnSpc>
                          <a:spcPct val="100000"/>
                        </a:lnSpc>
                        <a:spcBef>
                          <a:spcPts val="0"/>
                        </a:spcBef>
                        <a:spcAft>
                          <a:spcPts val="0"/>
                        </a:spcAft>
                        <a:buClr>
                          <a:schemeClr val="dk1"/>
                        </a:buClr>
                        <a:buSzPts val="2100"/>
                        <a:buFont typeface="Arial"/>
                        <a:buNone/>
                      </a:pPr>
                      <a:r>
                        <a:rPr lang="en" sz="2800" b="1" u="none" strike="noStrike" cap="none"/>
                        <a:t>Contributors</a:t>
                      </a:r>
                      <a:endParaRPr sz="1500"/>
                    </a:p>
                  </a:txBody>
                  <a:tcPr marL="91467" marR="91467" marT="45733" marB="45733"/>
                </a:tc>
                <a:extLst>
                  <a:ext uri="{0D108BD9-81ED-4DB2-BD59-A6C34878D82A}">
                    <a16:rowId xmlns:a16="http://schemas.microsoft.com/office/drawing/2014/main" val="10004"/>
                  </a:ext>
                </a:extLst>
              </a:tr>
              <a:tr h="711700">
                <a:tc>
                  <a:txBody>
                    <a:bodyPr/>
                    <a:lstStyle/>
                    <a:p>
                      <a:pPr marL="0" marR="0" lvl="0" indent="0" algn="ctr" rtl="0">
                        <a:spcBef>
                          <a:spcPts val="0"/>
                        </a:spcBef>
                        <a:spcAft>
                          <a:spcPts val="0"/>
                        </a:spcAft>
                        <a:buNone/>
                      </a:pPr>
                      <a:r>
                        <a:rPr lang="en" sz="2800" b="1" u="none" strike="noStrike" cap="none"/>
                        <a:t>Versioning</a:t>
                      </a:r>
                      <a:endParaRPr sz="2800" b="1" u="none" strike="noStrike" cap="none"/>
                    </a:p>
                  </a:txBody>
                  <a:tcPr marL="91467" marR="91467" marT="45733" marB="45733"/>
                </a:tc>
                <a:tc>
                  <a:txBody>
                    <a:bodyPr/>
                    <a:lstStyle/>
                    <a:p>
                      <a:pPr marL="0" marR="0" lvl="0" indent="0" algn="ctr" rtl="0">
                        <a:spcBef>
                          <a:spcPts val="0"/>
                        </a:spcBef>
                        <a:spcAft>
                          <a:spcPts val="0"/>
                        </a:spcAft>
                        <a:buNone/>
                      </a:pPr>
                      <a:r>
                        <a:rPr lang="en" sz="2800" b="1" u="none" strike="noStrike" cap="none" dirty="0"/>
                        <a:t>Built in version control</a:t>
                      </a:r>
                      <a:endParaRPr sz="2800" b="1" u="none" strike="noStrike" cap="none" dirty="0"/>
                    </a:p>
                  </a:txBody>
                  <a:tcPr marL="91467" marR="91467" marT="45733" marB="45733"/>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99406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8" name="Google Shape;178;p28"/>
          <p:cNvPicPr preferRelativeResize="0">
            <a:picLocks noGrp="1"/>
          </p:cNvPicPr>
          <p:nvPr>
            <p:ph idx="1"/>
          </p:nvPr>
        </p:nvPicPr>
        <p:blipFill rotWithShape="1">
          <a:blip r:embed="rId3">
            <a:alphaModFix/>
          </a:blip>
          <a:stretch/>
        </p:blipFill>
        <p:spPr>
          <a:xfrm>
            <a:off x="2928144" y="2046287"/>
            <a:ext cx="6197600" cy="3276600"/>
          </a:xfrm>
          <a:prstGeom prst="rect">
            <a:avLst/>
          </a:prstGeom>
          <a:noFill/>
          <a:ln>
            <a:noFill/>
          </a:ln>
        </p:spPr>
      </p:pic>
      <p:sp>
        <p:nvSpPr>
          <p:cNvPr id="177" name="Google Shape;177;p28"/>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Creating an account</a:t>
            </a:r>
            <a:endParaRPr dirty="0">
              <a:latin typeface="Arial"/>
              <a:ea typeface="Arial"/>
              <a:cs typeface="Arial"/>
              <a:sym typeface="Arial"/>
            </a:endParaRPr>
          </a:p>
        </p:txBody>
      </p:sp>
      <p:pic>
        <p:nvPicPr>
          <p:cNvPr id="179" name="Google Shape;179;p28"/>
          <p:cNvPicPr preferRelativeResize="0">
            <a:picLocks noGrp="1"/>
          </p:cNvPicPr>
          <p:nvPr>
            <p:ph type="body" idx="4294967295"/>
          </p:nvPr>
        </p:nvPicPr>
        <p:blipFill rotWithShape="1">
          <a:blip r:embed="rId4">
            <a:alphaModFix/>
          </a:blip>
          <a:srcRect/>
          <a:stretch/>
        </p:blipFill>
        <p:spPr>
          <a:xfrm>
            <a:off x="5842000" y="2990850"/>
            <a:ext cx="6350000" cy="3694113"/>
          </a:xfrm>
          <a:prstGeom prst="rect">
            <a:avLst/>
          </a:prstGeom>
          <a:noFill/>
          <a:ln>
            <a:noFill/>
          </a:ln>
        </p:spPr>
      </p:pic>
      <p:sp>
        <p:nvSpPr>
          <p:cNvPr id="180" name="Google Shape;180;p28"/>
          <p:cNvSpPr txBox="1"/>
          <p:nvPr/>
        </p:nvSpPr>
        <p:spPr>
          <a:xfrm>
            <a:off x="51711" y="1380173"/>
            <a:ext cx="3698448" cy="646331"/>
          </a:xfrm>
          <a:prstGeom prst="rect">
            <a:avLst/>
          </a:prstGeom>
          <a:noFill/>
          <a:ln>
            <a:noFill/>
          </a:ln>
        </p:spPr>
        <p:txBody>
          <a:bodyPr spcFirstLastPara="1" wrap="square" lIns="91433" tIns="45700" rIns="91433" bIns="45700" anchor="t" anchorCtr="0">
            <a:noAutofit/>
          </a:bodyPr>
          <a:lstStyle/>
          <a:p>
            <a:r>
              <a:rPr lang="en" sz="3200" dirty="0">
                <a:solidFill>
                  <a:schemeClr val="dk1"/>
                </a:solidFill>
                <a:latin typeface="Arial"/>
                <a:ea typeface="Arial"/>
                <a:cs typeface="Arial"/>
                <a:sym typeface="Arial"/>
              </a:rPr>
              <a:t>Go to </a:t>
            </a:r>
            <a:r>
              <a:rPr lang="en" sz="3200" u="sng" dirty="0">
                <a:solidFill>
                  <a:schemeClr val="hlink"/>
                </a:solidFill>
                <a:latin typeface="Arial"/>
                <a:ea typeface="Arial"/>
                <a:cs typeface="Arial"/>
                <a:sym typeface="Arial"/>
                <a:hlinkClick r:id="rId5"/>
              </a:rPr>
              <a:t>http://osf.io</a:t>
            </a:r>
            <a:endParaRPr sz="3200" dirty="0">
              <a:solidFill>
                <a:schemeClr val="dk1"/>
              </a:solidFill>
              <a:latin typeface="Arial"/>
              <a:ea typeface="Arial"/>
              <a:cs typeface="Arial"/>
              <a:sym typeface="Arial"/>
            </a:endParaRPr>
          </a:p>
        </p:txBody>
      </p:sp>
      <p:sp>
        <p:nvSpPr>
          <p:cNvPr id="181" name="Google Shape;181;p28"/>
          <p:cNvSpPr/>
          <p:nvPr/>
        </p:nvSpPr>
        <p:spPr>
          <a:xfrm>
            <a:off x="4749800" y="2139766"/>
            <a:ext cx="812800" cy="565335"/>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cxnSp>
        <p:nvCxnSpPr>
          <p:cNvPr id="182" name="Google Shape;182;p28"/>
          <p:cNvCxnSpPr/>
          <p:nvPr/>
        </p:nvCxnSpPr>
        <p:spPr>
          <a:xfrm>
            <a:off x="3750159" y="1850066"/>
            <a:ext cx="834541" cy="425903"/>
          </a:xfrm>
          <a:prstGeom prst="straightConnector1">
            <a:avLst/>
          </a:prstGeom>
          <a:noFill/>
          <a:ln w="76200" cap="flat" cmpd="sng">
            <a:solidFill>
              <a:srgbClr val="FF0000"/>
            </a:solidFill>
            <a:prstDash val="solid"/>
            <a:miter lim="800000"/>
            <a:headEnd type="none" w="sm" len="sm"/>
            <a:tailEnd type="triangle" w="med" len="med"/>
          </a:ln>
        </p:spPr>
      </p:cxnSp>
      <p:cxnSp>
        <p:nvCxnSpPr>
          <p:cNvPr id="183" name="Google Shape;183;p28"/>
          <p:cNvCxnSpPr/>
          <p:nvPr/>
        </p:nvCxnSpPr>
        <p:spPr>
          <a:xfrm>
            <a:off x="5664200" y="2841303"/>
            <a:ext cx="736600" cy="1052581"/>
          </a:xfrm>
          <a:prstGeom prst="straightConnector1">
            <a:avLst/>
          </a:prstGeom>
          <a:noFill/>
          <a:ln w="76200" cap="flat" cmpd="sng">
            <a:solidFill>
              <a:srgbClr val="FF0000"/>
            </a:solidFill>
            <a:prstDash val="solid"/>
            <a:miter lim="800000"/>
            <a:headEnd type="none" w="sm" len="sm"/>
            <a:tailEnd type="triangle" w="med" len="med"/>
          </a:ln>
        </p:spPr>
      </p:cxnSp>
      <p:pic>
        <p:nvPicPr>
          <p:cNvPr id="184" name="Google Shape;184;p28" title="DaD-02-OSF - Slide4.webm">
            <a:hlinkClick r:id="rId6"/>
          </p:cNvPr>
          <p:cNvPicPr preferRelativeResize="0"/>
          <p:nvPr/>
        </p:nvPicPr>
        <p:blipFill>
          <a:blip r:embed="rId7">
            <a:alphaModFix/>
          </a:blip>
          <a:stretch>
            <a:fillRect/>
          </a:stretch>
        </p:blipFill>
        <p:spPr>
          <a:xfrm>
            <a:off x="11722100" y="6456934"/>
            <a:ext cx="426101" cy="3195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90" name="Google Shape;190;p29"/>
          <p:cNvPicPr preferRelativeResize="0">
            <a:picLocks noGrp="1"/>
          </p:cNvPicPr>
          <p:nvPr>
            <p:ph idx="1"/>
          </p:nvPr>
        </p:nvPicPr>
        <p:blipFill rotWithShape="1">
          <a:blip r:embed="rId3">
            <a:alphaModFix/>
          </a:blip>
          <a:stretch/>
        </p:blipFill>
        <p:spPr>
          <a:xfrm>
            <a:off x="1231900" y="1801862"/>
            <a:ext cx="6210300" cy="2057400"/>
          </a:xfrm>
          <a:prstGeom prst="rect">
            <a:avLst/>
          </a:prstGeom>
          <a:noFill/>
          <a:ln>
            <a:noFill/>
          </a:ln>
        </p:spPr>
      </p:pic>
      <p:sp>
        <p:nvSpPr>
          <p:cNvPr id="189" name="Google Shape;189;p29"/>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Add a Project</a:t>
            </a:r>
            <a:endParaRPr dirty="0">
              <a:latin typeface="Arial"/>
              <a:ea typeface="Arial"/>
              <a:cs typeface="Arial"/>
              <a:sym typeface="Arial"/>
            </a:endParaRPr>
          </a:p>
        </p:txBody>
      </p:sp>
      <p:pic>
        <p:nvPicPr>
          <p:cNvPr id="191" name="Google Shape;191;p29"/>
          <p:cNvPicPr preferRelativeResize="0">
            <a:picLocks noGrp="1"/>
          </p:cNvPicPr>
          <p:nvPr>
            <p:ph type="body" idx="4294967295"/>
          </p:nvPr>
        </p:nvPicPr>
        <p:blipFill rotWithShape="1">
          <a:blip r:embed="rId4">
            <a:alphaModFix/>
          </a:blip>
          <a:srcRect/>
          <a:stretch/>
        </p:blipFill>
        <p:spPr>
          <a:xfrm>
            <a:off x="5329238" y="3556000"/>
            <a:ext cx="6862762" cy="2979738"/>
          </a:xfrm>
          <a:prstGeom prst="rect">
            <a:avLst/>
          </a:prstGeom>
          <a:noFill/>
          <a:ln>
            <a:noFill/>
          </a:ln>
        </p:spPr>
      </p:pic>
      <p:sp>
        <p:nvSpPr>
          <p:cNvPr id="192" name="Google Shape;192;p29"/>
          <p:cNvSpPr/>
          <p:nvPr/>
        </p:nvSpPr>
        <p:spPr>
          <a:xfrm>
            <a:off x="5689600" y="2855821"/>
            <a:ext cx="1320800" cy="565335"/>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cxnSp>
        <p:nvCxnSpPr>
          <p:cNvPr id="193" name="Google Shape;193;p29"/>
          <p:cNvCxnSpPr/>
          <p:nvPr/>
        </p:nvCxnSpPr>
        <p:spPr>
          <a:xfrm>
            <a:off x="7012664" y="3059207"/>
            <a:ext cx="429536" cy="738093"/>
          </a:xfrm>
          <a:prstGeom prst="straightConnector1">
            <a:avLst/>
          </a:prstGeom>
          <a:noFill/>
          <a:ln w="76200" cap="flat" cmpd="sng">
            <a:solidFill>
              <a:srgbClr val="FF0000"/>
            </a:solidFill>
            <a:prstDash val="solid"/>
            <a:miter lim="800000"/>
            <a:headEnd type="none" w="sm" len="sm"/>
            <a:tailEnd type="triangle" w="med" len="med"/>
          </a:ln>
        </p:spPr>
      </p:cxnSp>
      <p:pic>
        <p:nvPicPr>
          <p:cNvPr id="194" name="Google Shape;194;p29" title="DaD-02-OSF -Slide5.webm">
            <a:hlinkClick r:id="rId5"/>
          </p:cNvPr>
          <p:cNvPicPr preferRelativeResize="0"/>
          <p:nvPr/>
        </p:nvPicPr>
        <p:blipFill>
          <a:blip r:embed="rId6">
            <a:alphaModFix/>
          </a:blip>
          <a:stretch>
            <a:fillRect/>
          </a:stretch>
        </p:blipFill>
        <p:spPr>
          <a:xfrm>
            <a:off x="11836400" y="6536134"/>
            <a:ext cx="300501" cy="22536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2"/>
          <p:cNvPicPr preferRelativeResize="0">
            <a:picLocks noGrp="1"/>
          </p:cNvPicPr>
          <p:nvPr>
            <p:ph idx="1"/>
          </p:nvPr>
        </p:nvPicPr>
        <p:blipFill rotWithShape="1">
          <a:blip r:embed="rId3">
            <a:alphaModFix/>
          </a:blip>
          <a:stretch/>
        </p:blipFill>
        <p:spPr>
          <a:xfrm>
            <a:off x="1258456" y="264160"/>
            <a:ext cx="8688190" cy="6482080"/>
          </a:xfrm>
          <a:prstGeom prst="rect">
            <a:avLst/>
          </a:prstGeom>
          <a:noFill/>
          <a:ln>
            <a:noFill/>
          </a:ln>
        </p:spPr>
      </p:pic>
      <p:sp>
        <p:nvSpPr>
          <p:cNvPr id="2" name="Title 1">
            <a:extLst>
              <a:ext uri="{FF2B5EF4-FFF2-40B4-BE49-F238E27FC236}">
                <a16:creationId xmlns:a16="http://schemas.microsoft.com/office/drawing/2014/main" id="{D998CE6B-FD67-AFE8-C6BB-B3A1598FEB5E}"/>
              </a:ext>
            </a:extLst>
          </p:cNvPr>
          <p:cNvSpPr>
            <a:spLocks noGrp="1"/>
          </p:cNvSpPr>
          <p:nvPr>
            <p:ph type="title"/>
          </p:nvPr>
        </p:nvSpPr>
        <p:spPr/>
        <p:txBody>
          <a:bodyPr/>
          <a:lstStyle/>
          <a:p>
            <a:endParaRPr lang="en-GB"/>
          </a:p>
        </p:txBody>
      </p:sp>
      <p:sp>
        <p:nvSpPr>
          <p:cNvPr id="212" name="Google Shape;212;p32"/>
          <p:cNvSpPr/>
          <p:nvPr/>
        </p:nvSpPr>
        <p:spPr>
          <a:xfrm>
            <a:off x="1258456" y="2499381"/>
            <a:ext cx="3771900" cy="1119280"/>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213" name="Google Shape;213;p32"/>
          <p:cNvSpPr/>
          <p:nvPr/>
        </p:nvSpPr>
        <p:spPr>
          <a:xfrm>
            <a:off x="5734631" y="3059021"/>
            <a:ext cx="3771900" cy="1119280"/>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
        <p:nvSpPr>
          <p:cNvPr id="214" name="Google Shape;214;p32"/>
          <p:cNvSpPr/>
          <p:nvPr/>
        </p:nvSpPr>
        <p:spPr>
          <a:xfrm>
            <a:off x="1258456" y="3720261"/>
            <a:ext cx="3771900" cy="2020140"/>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33"/>
          <p:cNvSpPr txBox="1">
            <a:spLocks noGrp="1"/>
          </p:cNvSpPr>
          <p:nvPr>
            <p:ph idx="1"/>
          </p:nvPr>
        </p:nvSpPr>
        <p:spPr>
          <a:xfrm>
            <a:off x="331707" y="1595455"/>
            <a:ext cx="11259127" cy="3914054"/>
          </a:xfrm>
          <a:prstGeom prst="rect">
            <a:avLst/>
          </a:prstGeom>
          <a:noFill/>
          <a:ln>
            <a:noFill/>
          </a:ln>
        </p:spPr>
        <p:txBody>
          <a:bodyPr spcFirstLastPara="1" vert="horz" wrap="square" lIns="91433" tIns="45700" rIns="91433" bIns="45700" rtlCol="0" anchor="t" anchorCtr="0">
            <a:noAutofit/>
          </a:bodyPr>
          <a:lstStyle/>
          <a:p>
            <a:pPr marL="237061" indent="-228594">
              <a:spcBef>
                <a:spcPts val="0"/>
              </a:spcBef>
              <a:buClr>
                <a:schemeClr val="dk1"/>
              </a:buClr>
              <a:buSzPts val="2100"/>
              <a:buFont typeface="Arial"/>
              <a:buChar char="•"/>
            </a:pPr>
            <a:r>
              <a:rPr lang="en" dirty="0">
                <a:solidFill>
                  <a:schemeClr val="dk1"/>
                </a:solidFill>
                <a:latin typeface="Arial"/>
                <a:ea typeface="Arial"/>
                <a:cs typeface="Arial"/>
                <a:sym typeface="Arial"/>
              </a:rPr>
              <a:t>Describe the project</a:t>
            </a:r>
            <a:endParaRPr sz="1467" dirty="0"/>
          </a:p>
          <a:p>
            <a:pPr marL="237061" indent="-50799">
              <a:spcBef>
                <a:spcPts val="1067"/>
              </a:spcBef>
              <a:buClr>
                <a:schemeClr val="dk1"/>
              </a:buClr>
              <a:buSzPts val="2100"/>
              <a:buNone/>
            </a:pPr>
            <a:endParaRPr dirty="0">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dirty="0">
                <a:solidFill>
                  <a:schemeClr val="dk1"/>
                </a:solidFill>
                <a:latin typeface="Arial"/>
                <a:ea typeface="Arial"/>
                <a:cs typeface="Arial"/>
                <a:sym typeface="Arial"/>
              </a:rPr>
              <a:t>Evolves during project</a:t>
            </a:r>
            <a:endParaRPr sz="1467" dirty="0"/>
          </a:p>
          <a:p>
            <a:pPr marL="694249" lvl="1" indent="-237061">
              <a:spcBef>
                <a:spcPts val="533"/>
              </a:spcBef>
              <a:buClr>
                <a:schemeClr val="dk1"/>
              </a:buClr>
              <a:buSzPts val="1800"/>
              <a:buFont typeface="Arial"/>
              <a:buChar char="•"/>
            </a:pPr>
            <a:r>
              <a:rPr lang="en" dirty="0">
                <a:solidFill>
                  <a:schemeClr val="dk1"/>
                </a:solidFill>
                <a:latin typeface="Arial"/>
                <a:ea typeface="Arial"/>
                <a:cs typeface="Arial"/>
                <a:sym typeface="Arial"/>
              </a:rPr>
              <a:t>Progress report</a:t>
            </a:r>
            <a:endParaRPr sz="1467" dirty="0"/>
          </a:p>
          <a:p>
            <a:pPr marL="694249" lvl="1" indent="-237061">
              <a:spcBef>
                <a:spcPts val="533"/>
              </a:spcBef>
              <a:buClr>
                <a:schemeClr val="dk1"/>
              </a:buClr>
              <a:buSzPts val="1800"/>
              <a:buFont typeface="Arial"/>
              <a:buChar char="•"/>
            </a:pPr>
            <a:r>
              <a:rPr lang="en" dirty="0">
                <a:solidFill>
                  <a:schemeClr val="dk1"/>
                </a:solidFill>
                <a:latin typeface="Arial"/>
                <a:ea typeface="Arial"/>
                <a:cs typeface="Arial"/>
                <a:sym typeface="Arial"/>
              </a:rPr>
              <a:t>Goals</a:t>
            </a:r>
            <a:endParaRPr dirty="0">
              <a:solidFill>
                <a:schemeClr val="dk1"/>
              </a:solidFill>
              <a:latin typeface="Arial"/>
              <a:ea typeface="Arial"/>
              <a:cs typeface="Arial"/>
              <a:sym typeface="Arial"/>
            </a:endParaRPr>
          </a:p>
          <a:p>
            <a:pPr marL="237061" indent="-50799">
              <a:spcBef>
                <a:spcPts val="1067"/>
              </a:spcBef>
              <a:buClr>
                <a:schemeClr val="dk1"/>
              </a:buClr>
              <a:buSzPts val="2100"/>
              <a:buNone/>
            </a:pPr>
            <a:endParaRPr dirty="0">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dirty="0">
                <a:solidFill>
                  <a:schemeClr val="dk1"/>
                </a:solidFill>
                <a:latin typeface="Arial"/>
                <a:ea typeface="Arial"/>
                <a:cs typeface="Arial"/>
                <a:sym typeface="Arial"/>
              </a:rPr>
              <a:t>Code book:</a:t>
            </a:r>
            <a:endParaRPr sz="1467" dirty="0"/>
          </a:p>
          <a:p>
            <a:pPr marL="694249" lvl="1" indent="-237061">
              <a:spcBef>
                <a:spcPts val="533"/>
              </a:spcBef>
              <a:buClr>
                <a:schemeClr val="dk1"/>
              </a:buClr>
              <a:buSzPts val="1800"/>
              <a:buFont typeface="Arial"/>
              <a:buChar char="•"/>
            </a:pPr>
            <a:r>
              <a:rPr lang="en" dirty="0">
                <a:solidFill>
                  <a:schemeClr val="dk1"/>
                </a:solidFill>
                <a:latin typeface="Arial"/>
                <a:ea typeface="Arial"/>
                <a:cs typeface="Arial"/>
                <a:sym typeface="Arial"/>
              </a:rPr>
              <a:t>ID systems (for records)</a:t>
            </a:r>
            <a:endParaRPr sz="1467" dirty="0"/>
          </a:p>
          <a:p>
            <a:pPr marL="694249" lvl="1" indent="-237061">
              <a:spcBef>
                <a:spcPts val="533"/>
              </a:spcBef>
              <a:buClr>
                <a:schemeClr val="dk1"/>
              </a:buClr>
              <a:buSzPts val="1800"/>
              <a:buFont typeface="Arial"/>
              <a:buChar char="•"/>
            </a:pPr>
            <a:r>
              <a:rPr lang="en" dirty="0">
                <a:solidFill>
                  <a:schemeClr val="dk1"/>
                </a:solidFill>
                <a:latin typeface="Arial"/>
                <a:ea typeface="Arial"/>
                <a:cs typeface="Arial"/>
                <a:sym typeface="Arial"/>
              </a:rPr>
              <a:t>Variable systems </a:t>
            </a:r>
            <a:endParaRPr sz="1467" dirty="0"/>
          </a:p>
          <a:p>
            <a:pPr marL="237061" indent="-50799">
              <a:spcBef>
                <a:spcPts val="1067"/>
              </a:spcBef>
              <a:buClr>
                <a:schemeClr val="dk1"/>
              </a:buClr>
              <a:buSzPts val="2100"/>
              <a:buNone/>
            </a:pPr>
            <a:endParaRPr dirty="0">
              <a:solidFill>
                <a:schemeClr val="dk1"/>
              </a:solidFill>
              <a:latin typeface="Arial"/>
              <a:ea typeface="Arial"/>
              <a:cs typeface="Arial"/>
              <a:sym typeface="Arial"/>
            </a:endParaRPr>
          </a:p>
        </p:txBody>
      </p:sp>
      <p:sp>
        <p:nvSpPr>
          <p:cNvPr id="220" name="Google Shape;220;p33"/>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Context: Wiki</a:t>
            </a:r>
            <a:endParaRPr dirty="0">
              <a:latin typeface="Arial"/>
              <a:ea typeface="Arial"/>
              <a:cs typeface="Arial"/>
              <a:sym typeface="Arial"/>
            </a:endParaRPr>
          </a:p>
        </p:txBody>
      </p:sp>
      <p:pic>
        <p:nvPicPr>
          <p:cNvPr id="222" name="Google Shape;222;p33"/>
          <p:cNvPicPr preferRelativeResize="0">
            <a:picLocks noGrp="1"/>
          </p:cNvPicPr>
          <p:nvPr>
            <p:ph type="body" idx="4294967295"/>
          </p:nvPr>
        </p:nvPicPr>
        <p:blipFill rotWithShape="1">
          <a:blip r:embed="rId3">
            <a:alphaModFix/>
          </a:blip>
          <a:srcRect/>
          <a:stretch/>
        </p:blipFill>
        <p:spPr>
          <a:xfrm>
            <a:off x="5384800" y="1580214"/>
            <a:ext cx="6206034" cy="454626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a:picLocks noGrp="1"/>
          </p:cNvPicPr>
          <p:nvPr>
            <p:ph idx="1"/>
          </p:nvPr>
        </p:nvPicPr>
        <p:blipFill rotWithShape="1">
          <a:blip r:embed="rId3">
            <a:alphaModFix/>
          </a:blip>
          <a:stretch/>
        </p:blipFill>
        <p:spPr>
          <a:xfrm>
            <a:off x="2471436" y="1727200"/>
            <a:ext cx="7111015" cy="3914775"/>
          </a:xfrm>
          <a:prstGeom prst="rect">
            <a:avLst/>
          </a:prstGeom>
          <a:noFill/>
          <a:ln>
            <a:noFill/>
          </a:ln>
        </p:spPr>
      </p:pic>
      <p:sp>
        <p:nvSpPr>
          <p:cNvPr id="236" name="Google Shape;236;p35"/>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Wiki page</a:t>
            </a:r>
            <a:endParaRPr dirty="0">
              <a:latin typeface="Arial"/>
              <a:ea typeface="Arial"/>
              <a:cs typeface="Arial"/>
              <a:sym typeface="Arial"/>
            </a:endParaRPr>
          </a:p>
        </p:txBody>
      </p:sp>
      <p:sp>
        <p:nvSpPr>
          <p:cNvPr id="238" name="Google Shape;238;p35"/>
          <p:cNvSpPr/>
          <p:nvPr/>
        </p:nvSpPr>
        <p:spPr>
          <a:xfrm>
            <a:off x="8629385" y="2344591"/>
            <a:ext cx="571500" cy="419100"/>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87" name="Google Shape;287;p38"/>
          <p:cNvSpPr txBox="1">
            <a:spLocks noGrp="1"/>
          </p:cNvSpPr>
          <p:nvPr>
            <p:ph idx="1"/>
          </p:nvPr>
        </p:nvSpPr>
        <p:spPr>
          <a:xfrm>
            <a:off x="5909790" y="1726663"/>
            <a:ext cx="6381619" cy="3914054"/>
          </a:xfrm>
          <a:prstGeom prst="rect">
            <a:avLst/>
          </a:prstGeom>
          <a:noFill/>
          <a:ln>
            <a:noFill/>
          </a:ln>
        </p:spPr>
        <p:txBody>
          <a:bodyPr spcFirstLastPara="1" vert="horz" wrap="square" lIns="91433" tIns="45700" rIns="91433" bIns="45700" rtlCol="0" anchor="t" anchorCtr="0">
            <a:noAutofit/>
          </a:bodyPr>
          <a:lstStyle/>
          <a:p>
            <a:pPr marL="237061" indent="-228594">
              <a:spcBef>
                <a:spcPts val="0"/>
              </a:spcBef>
              <a:buClr>
                <a:schemeClr val="dk1"/>
              </a:buClr>
              <a:buSzPts val="2100"/>
              <a:buFont typeface="Arial"/>
              <a:buChar char="•"/>
            </a:pPr>
            <a:r>
              <a:rPr lang="en" dirty="0">
                <a:solidFill>
                  <a:schemeClr val="dk1"/>
                </a:solidFill>
                <a:latin typeface="Arial"/>
                <a:ea typeface="Arial"/>
                <a:cs typeface="Arial"/>
                <a:sym typeface="Arial"/>
              </a:rPr>
              <a:t>“folders in folders”</a:t>
            </a:r>
            <a:endParaRPr sz="1467" dirty="0"/>
          </a:p>
          <a:p>
            <a:pPr marL="237061" indent="-50799">
              <a:spcBef>
                <a:spcPts val="1067"/>
              </a:spcBef>
              <a:buClr>
                <a:schemeClr val="dk1"/>
              </a:buClr>
              <a:buSzPts val="2100"/>
              <a:buNone/>
            </a:pPr>
            <a:endParaRPr dirty="0">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dirty="0">
                <a:solidFill>
                  <a:schemeClr val="dk1"/>
                </a:solidFill>
                <a:latin typeface="Arial"/>
                <a:ea typeface="Arial"/>
                <a:cs typeface="Arial"/>
                <a:sym typeface="Arial"/>
              </a:rPr>
              <a:t>So you can find things!</a:t>
            </a:r>
            <a:endParaRPr sz="1467" dirty="0"/>
          </a:p>
          <a:p>
            <a:pPr marL="237061" indent="-50799">
              <a:spcBef>
                <a:spcPts val="1067"/>
              </a:spcBef>
              <a:buClr>
                <a:schemeClr val="dk1"/>
              </a:buClr>
              <a:buSzPts val="2100"/>
              <a:buNone/>
            </a:pPr>
            <a:endParaRPr dirty="0">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dirty="0">
                <a:solidFill>
                  <a:schemeClr val="dk1"/>
                </a:solidFill>
                <a:latin typeface="Arial"/>
                <a:ea typeface="Arial"/>
                <a:cs typeface="Arial"/>
                <a:sym typeface="Arial"/>
              </a:rPr>
              <a:t>Agree on a standard with your collaborators</a:t>
            </a:r>
            <a:endParaRPr dirty="0">
              <a:solidFill>
                <a:schemeClr val="dk1"/>
              </a:solidFill>
              <a:latin typeface="Arial"/>
              <a:ea typeface="Arial"/>
              <a:cs typeface="Arial"/>
              <a:sym typeface="Arial"/>
            </a:endParaRPr>
          </a:p>
          <a:p>
            <a:pPr marL="237061" indent="-50799">
              <a:spcBef>
                <a:spcPts val="1067"/>
              </a:spcBef>
              <a:buClr>
                <a:schemeClr val="dk1"/>
              </a:buClr>
              <a:buSzPts val="2100"/>
              <a:buNone/>
            </a:pPr>
            <a:endParaRPr dirty="0">
              <a:solidFill>
                <a:schemeClr val="dk1"/>
              </a:solidFill>
              <a:latin typeface="Arial"/>
              <a:ea typeface="Arial"/>
              <a:cs typeface="Arial"/>
              <a:sym typeface="Arial"/>
            </a:endParaRPr>
          </a:p>
        </p:txBody>
      </p:sp>
      <p:sp>
        <p:nvSpPr>
          <p:cNvPr id="256" name="Google Shape;256;p38"/>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Hierarchical Organization</a:t>
            </a:r>
            <a:endParaRPr dirty="0">
              <a:latin typeface="Arial"/>
              <a:ea typeface="Arial"/>
              <a:cs typeface="Arial"/>
              <a:sym typeface="Arial"/>
            </a:endParaRPr>
          </a:p>
        </p:txBody>
      </p:sp>
      <p:grpSp>
        <p:nvGrpSpPr>
          <p:cNvPr id="257" name="Google Shape;257;p38"/>
          <p:cNvGrpSpPr/>
          <p:nvPr/>
        </p:nvGrpSpPr>
        <p:grpSpPr>
          <a:xfrm>
            <a:off x="441895" y="1888202"/>
            <a:ext cx="5173812" cy="4002663"/>
            <a:chOff x="3893" y="174337"/>
            <a:chExt cx="5173812" cy="4002662"/>
          </a:xfrm>
        </p:grpSpPr>
        <p:sp>
          <p:nvSpPr>
            <p:cNvPr id="258" name="Google Shape;258;p38"/>
            <p:cNvSpPr/>
            <p:nvPr/>
          </p:nvSpPr>
          <p:spPr>
            <a:xfrm>
              <a:off x="4085621" y="1370194"/>
              <a:ext cx="597928" cy="207545"/>
            </a:xfrm>
            <a:custGeom>
              <a:avLst/>
              <a:gdLst/>
              <a:ahLst/>
              <a:cxnLst/>
              <a:rect l="l" t="t" r="r" b="b"/>
              <a:pathLst>
                <a:path w="120000" h="120000" extrusionOk="0">
                  <a:moveTo>
                    <a:pt x="0" y="0"/>
                  </a:moveTo>
                  <a:lnTo>
                    <a:pt x="0" y="59999"/>
                  </a:lnTo>
                  <a:lnTo>
                    <a:pt x="120000" y="59999"/>
                  </a:lnTo>
                  <a:lnTo>
                    <a:pt x="120000" y="120000"/>
                  </a:lnTo>
                </a:path>
              </a:pathLst>
            </a:custGeom>
            <a:noFill/>
            <a:ln w="9525" cap="flat" cmpd="sng">
              <a:solidFill>
                <a:srgbClr val="528CBE"/>
              </a:solidFill>
              <a:prstDash val="solid"/>
              <a:miter lim="800000"/>
              <a:headEnd type="none" w="sm" len="sm"/>
              <a:tailEnd type="none" w="sm" len="sm"/>
            </a:ln>
          </p:spPr>
        </p:sp>
        <p:sp>
          <p:nvSpPr>
            <p:cNvPr id="259" name="Google Shape;259;p38"/>
            <p:cNvSpPr/>
            <p:nvPr/>
          </p:nvSpPr>
          <p:spPr>
            <a:xfrm>
              <a:off x="3092368" y="2071896"/>
              <a:ext cx="148246" cy="1858026"/>
            </a:xfrm>
            <a:custGeom>
              <a:avLst/>
              <a:gdLst/>
              <a:ahLst/>
              <a:cxnLst/>
              <a:rect l="l" t="t" r="r" b="b"/>
              <a:pathLst>
                <a:path w="120000" h="120000" extrusionOk="0">
                  <a:moveTo>
                    <a:pt x="0" y="0"/>
                  </a:moveTo>
                  <a:lnTo>
                    <a:pt x="0" y="120000"/>
                  </a:lnTo>
                  <a:lnTo>
                    <a:pt x="120000" y="120000"/>
                  </a:lnTo>
                </a:path>
              </a:pathLst>
            </a:custGeom>
            <a:noFill/>
            <a:ln w="9525" cap="flat" cmpd="sng">
              <a:solidFill>
                <a:srgbClr val="528CBE"/>
              </a:solidFill>
              <a:prstDash val="solid"/>
              <a:miter lim="800000"/>
              <a:headEnd type="none" w="sm" len="sm"/>
              <a:tailEnd type="none" w="sm" len="sm"/>
            </a:ln>
          </p:spPr>
        </p:sp>
        <p:sp>
          <p:nvSpPr>
            <p:cNvPr id="260" name="Google Shape;260;p38"/>
            <p:cNvSpPr/>
            <p:nvPr/>
          </p:nvSpPr>
          <p:spPr>
            <a:xfrm>
              <a:off x="3092368" y="2071896"/>
              <a:ext cx="148246" cy="1156324"/>
            </a:xfrm>
            <a:custGeom>
              <a:avLst/>
              <a:gdLst/>
              <a:ahLst/>
              <a:cxnLst/>
              <a:rect l="l" t="t" r="r" b="b"/>
              <a:pathLst>
                <a:path w="120000" h="120000" extrusionOk="0">
                  <a:moveTo>
                    <a:pt x="0" y="0"/>
                  </a:moveTo>
                  <a:lnTo>
                    <a:pt x="0" y="120000"/>
                  </a:lnTo>
                  <a:lnTo>
                    <a:pt x="120000" y="120000"/>
                  </a:lnTo>
                </a:path>
              </a:pathLst>
            </a:custGeom>
            <a:noFill/>
            <a:ln w="9525" cap="flat" cmpd="sng">
              <a:solidFill>
                <a:srgbClr val="528CBE"/>
              </a:solidFill>
              <a:prstDash val="solid"/>
              <a:miter lim="800000"/>
              <a:headEnd type="none" w="sm" len="sm"/>
              <a:tailEnd type="none" w="sm" len="sm"/>
            </a:ln>
          </p:spPr>
        </p:sp>
        <p:sp>
          <p:nvSpPr>
            <p:cNvPr id="261" name="Google Shape;261;p38"/>
            <p:cNvSpPr/>
            <p:nvPr/>
          </p:nvSpPr>
          <p:spPr>
            <a:xfrm>
              <a:off x="3092368" y="2071896"/>
              <a:ext cx="148246" cy="454623"/>
            </a:xfrm>
            <a:custGeom>
              <a:avLst/>
              <a:gdLst/>
              <a:ahLst/>
              <a:cxnLst/>
              <a:rect l="l" t="t" r="r" b="b"/>
              <a:pathLst>
                <a:path w="120000" h="120000" extrusionOk="0">
                  <a:moveTo>
                    <a:pt x="0" y="0"/>
                  </a:moveTo>
                  <a:lnTo>
                    <a:pt x="0" y="120000"/>
                  </a:lnTo>
                  <a:lnTo>
                    <a:pt x="120000" y="120000"/>
                  </a:lnTo>
                </a:path>
              </a:pathLst>
            </a:custGeom>
            <a:noFill/>
            <a:ln w="9525" cap="flat" cmpd="sng">
              <a:solidFill>
                <a:srgbClr val="528CBE"/>
              </a:solidFill>
              <a:prstDash val="solid"/>
              <a:miter lim="800000"/>
              <a:headEnd type="none" w="sm" len="sm"/>
              <a:tailEnd type="none" w="sm" len="sm"/>
            </a:ln>
          </p:spPr>
        </p:sp>
        <p:sp>
          <p:nvSpPr>
            <p:cNvPr id="262" name="Google Shape;262;p38"/>
            <p:cNvSpPr/>
            <p:nvPr/>
          </p:nvSpPr>
          <p:spPr>
            <a:xfrm>
              <a:off x="3487692" y="1370194"/>
              <a:ext cx="597928" cy="207545"/>
            </a:xfrm>
            <a:custGeom>
              <a:avLst/>
              <a:gdLst/>
              <a:ahLst/>
              <a:cxnLst/>
              <a:rect l="l" t="t" r="r" b="b"/>
              <a:pathLst>
                <a:path w="120000" h="120000" extrusionOk="0">
                  <a:moveTo>
                    <a:pt x="120000" y="0"/>
                  </a:moveTo>
                  <a:lnTo>
                    <a:pt x="120000" y="59999"/>
                  </a:lnTo>
                  <a:lnTo>
                    <a:pt x="0" y="59999"/>
                  </a:lnTo>
                  <a:lnTo>
                    <a:pt x="0" y="120000"/>
                  </a:lnTo>
                </a:path>
              </a:pathLst>
            </a:custGeom>
            <a:noFill/>
            <a:ln w="9525" cap="flat" cmpd="sng">
              <a:solidFill>
                <a:srgbClr val="528CBE"/>
              </a:solidFill>
              <a:prstDash val="solid"/>
              <a:miter lim="800000"/>
              <a:headEnd type="none" w="sm" len="sm"/>
              <a:tailEnd type="none" w="sm" len="sm"/>
            </a:ln>
          </p:spPr>
        </p:sp>
        <p:sp>
          <p:nvSpPr>
            <p:cNvPr id="263" name="Google Shape;263;p38"/>
            <p:cNvSpPr/>
            <p:nvPr/>
          </p:nvSpPr>
          <p:spPr>
            <a:xfrm>
              <a:off x="2291835" y="668493"/>
              <a:ext cx="1793785" cy="207545"/>
            </a:xfrm>
            <a:custGeom>
              <a:avLst/>
              <a:gdLst/>
              <a:ahLst/>
              <a:cxnLst/>
              <a:rect l="l" t="t" r="r" b="b"/>
              <a:pathLst>
                <a:path w="120000" h="120000" extrusionOk="0">
                  <a:moveTo>
                    <a:pt x="0" y="0"/>
                  </a:moveTo>
                  <a:lnTo>
                    <a:pt x="0" y="59999"/>
                  </a:lnTo>
                  <a:lnTo>
                    <a:pt x="120000" y="59999"/>
                  </a:lnTo>
                  <a:lnTo>
                    <a:pt x="120000" y="120000"/>
                  </a:lnTo>
                </a:path>
              </a:pathLst>
            </a:custGeom>
            <a:noFill/>
            <a:ln w="9525" cap="flat" cmpd="sng">
              <a:solidFill>
                <a:srgbClr val="487AA8"/>
              </a:solidFill>
              <a:prstDash val="solid"/>
              <a:miter lim="800000"/>
              <a:headEnd type="none" w="sm" len="sm"/>
              <a:tailEnd type="none" w="sm" len="sm"/>
            </a:ln>
          </p:spPr>
        </p:sp>
        <p:sp>
          <p:nvSpPr>
            <p:cNvPr id="264" name="Google Shape;264;p38"/>
            <p:cNvSpPr/>
            <p:nvPr/>
          </p:nvSpPr>
          <p:spPr>
            <a:xfrm>
              <a:off x="2291835" y="668493"/>
              <a:ext cx="597928" cy="207545"/>
            </a:xfrm>
            <a:custGeom>
              <a:avLst/>
              <a:gdLst/>
              <a:ahLst/>
              <a:cxnLst/>
              <a:rect l="l" t="t" r="r" b="b"/>
              <a:pathLst>
                <a:path w="120000" h="120000" extrusionOk="0">
                  <a:moveTo>
                    <a:pt x="0" y="0"/>
                  </a:moveTo>
                  <a:lnTo>
                    <a:pt x="0" y="59999"/>
                  </a:lnTo>
                  <a:lnTo>
                    <a:pt x="120000" y="59999"/>
                  </a:lnTo>
                  <a:lnTo>
                    <a:pt x="120000" y="120000"/>
                  </a:lnTo>
                </a:path>
              </a:pathLst>
            </a:custGeom>
            <a:noFill/>
            <a:ln w="9525" cap="flat" cmpd="sng">
              <a:solidFill>
                <a:srgbClr val="487AA8"/>
              </a:solidFill>
              <a:prstDash val="solid"/>
              <a:miter lim="800000"/>
              <a:headEnd type="none" w="sm" len="sm"/>
              <a:tailEnd type="none" w="sm" len="sm"/>
            </a:ln>
          </p:spPr>
        </p:sp>
        <p:sp>
          <p:nvSpPr>
            <p:cNvPr id="265" name="Google Shape;265;p38"/>
            <p:cNvSpPr/>
            <p:nvPr/>
          </p:nvSpPr>
          <p:spPr>
            <a:xfrm>
              <a:off x="1693907" y="668493"/>
              <a:ext cx="597928" cy="207545"/>
            </a:xfrm>
            <a:custGeom>
              <a:avLst/>
              <a:gdLst/>
              <a:ahLst/>
              <a:cxnLst/>
              <a:rect l="l" t="t" r="r" b="b"/>
              <a:pathLst>
                <a:path w="120000" h="120000" extrusionOk="0">
                  <a:moveTo>
                    <a:pt x="120000" y="0"/>
                  </a:moveTo>
                  <a:lnTo>
                    <a:pt x="120000" y="59999"/>
                  </a:lnTo>
                  <a:lnTo>
                    <a:pt x="0" y="59999"/>
                  </a:lnTo>
                  <a:lnTo>
                    <a:pt x="0" y="120000"/>
                  </a:lnTo>
                </a:path>
              </a:pathLst>
            </a:custGeom>
            <a:noFill/>
            <a:ln w="9525" cap="flat" cmpd="sng">
              <a:solidFill>
                <a:srgbClr val="487AA8"/>
              </a:solidFill>
              <a:prstDash val="solid"/>
              <a:miter lim="800000"/>
              <a:headEnd type="none" w="sm" len="sm"/>
              <a:tailEnd type="none" w="sm" len="sm"/>
            </a:ln>
          </p:spPr>
        </p:sp>
        <p:sp>
          <p:nvSpPr>
            <p:cNvPr id="266" name="Google Shape;266;p38"/>
            <p:cNvSpPr/>
            <p:nvPr/>
          </p:nvSpPr>
          <p:spPr>
            <a:xfrm>
              <a:off x="498049" y="668493"/>
              <a:ext cx="1793785" cy="207545"/>
            </a:xfrm>
            <a:custGeom>
              <a:avLst/>
              <a:gdLst/>
              <a:ahLst/>
              <a:cxnLst/>
              <a:rect l="l" t="t" r="r" b="b"/>
              <a:pathLst>
                <a:path w="120000" h="120000" extrusionOk="0">
                  <a:moveTo>
                    <a:pt x="120000" y="0"/>
                  </a:moveTo>
                  <a:lnTo>
                    <a:pt x="120000" y="59999"/>
                  </a:lnTo>
                  <a:lnTo>
                    <a:pt x="0" y="59999"/>
                  </a:lnTo>
                  <a:lnTo>
                    <a:pt x="0" y="120000"/>
                  </a:lnTo>
                </a:path>
              </a:pathLst>
            </a:custGeom>
            <a:noFill/>
            <a:ln w="9525" cap="flat" cmpd="sng">
              <a:solidFill>
                <a:srgbClr val="487AA8"/>
              </a:solidFill>
              <a:prstDash val="solid"/>
              <a:miter lim="800000"/>
              <a:headEnd type="none" w="sm" len="sm"/>
              <a:tailEnd type="none" w="sm" len="sm"/>
            </a:ln>
          </p:spPr>
        </p:sp>
        <p:sp>
          <p:nvSpPr>
            <p:cNvPr id="267" name="Google Shape;267;p38"/>
            <p:cNvSpPr/>
            <p:nvPr/>
          </p:nvSpPr>
          <p:spPr>
            <a:xfrm>
              <a:off x="1797679" y="174337"/>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68" name="Google Shape;268;p38"/>
            <p:cNvSpPr txBox="1"/>
            <p:nvPr/>
          </p:nvSpPr>
          <p:spPr>
            <a:xfrm>
              <a:off x="1797679" y="174337"/>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my_project</a:t>
              </a:r>
              <a:endParaRPr sz="1467">
                <a:solidFill>
                  <a:schemeClr val="lt1"/>
                </a:solidFill>
                <a:latin typeface="Arial"/>
                <a:ea typeface="Arial"/>
                <a:cs typeface="Arial"/>
                <a:sym typeface="Arial"/>
              </a:endParaRPr>
            </a:p>
          </p:txBody>
        </p:sp>
        <p:sp>
          <p:nvSpPr>
            <p:cNvPr id="269" name="Google Shape;269;p38"/>
            <p:cNvSpPr/>
            <p:nvPr/>
          </p:nvSpPr>
          <p:spPr>
            <a:xfrm>
              <a:off x="3893" y="876039"/>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70" name="Google Shape;270;p38"/>
            <p:cNvSpPr txBox="1"/>
            <p:nvPr/>
          </p:nvSpPr>
          <p:spPr>
            <a:xfrm>
              <a:off x="3893" y="876039"/>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Data</a:t>
              </a:r>
              <a:endParaRPr sz="1467">
                <a:solidFill>
                  <a:schemeClr val="lt1"/>
                </a:solidFill>
                <a:latin typeface="Arial"/>
                <a:ea typeface="Arial"/>
                <a:cs typeface="Arial"/>
                <a:sym typeface="Arial"/>
              </a:endParaRPr>
            </a:p>
          </p:txBody>
        </p:sp>
        <p:sp>
          <p:nvSpPr>
            <p:cNvPr id="271" name="Google Shape;271;p38"/>
            <p:cNvSpPr/>
            <p:nvPr/>
          </p:nvSpPr>
          <p:spPr>
            <a:xfrm>
              <a:off x="1199751" y="876039"/>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72" name="Google Shape;272;p38"/>
            <p:cNvSpPr txBox="1"/>
            <p:nvPr/>
          </p:nvSpPr>
          <p:spPr>
            <a:xfrm>
              <a:off x="1199751" y="876039"/>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Notes</a:t>
              </a:r>
              <a:endParaRPr sz="1467">
                <a:solidFill>
                  <a:schemeClr val="lt1"/>
                </a:solidFill>
                <a:latin typeface="Arial"/>
                <a:ea typeface="Arial"/>
                <a:cs typeface="Arial"/>
                <a:sym typeface="Arial"/>
              </a:endParaRPr>
            </a:p>
          </p:txBody>
        </p:sp>
        <p:sp>
          <p:nvSpPr>
            <p:cNvPr id="273" name="Google Shape;273;p38"/>
            <p:cNvSpPr/>
            <p:nvPr/>
          </p:nvSpPr>
          <p:spPr>
            <a:xfrm>
              <a:off x="2395608" y="876039"/>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74" name="Google Shape;274;p38"/>
            <p:cNvSpPr txBox="1"/>
            <p:nvPr/>
          </p:nvSpPr>
          <p:spPr>
            <a:xfrm>
              <a:off x="2395608" y="876039"/>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protocols</a:t>
              </a:r>
              <a:endParaRPr sz="1467">
                <a:solidFill>
                  <a:schemeClr val="lt1"/>
                </a:solidFill>
                <a:latin typeface="Arial"/>
                <a:ea typeface="Arial"/>
                <a:cs typeface="Arial"/>
                <a:sym typeface="Arial"/>
              </a:endParaRPr>
            </a:p>
          </p:txBody>
        </p:sp>
        <p:sp>
          <p:nvSpPr>
            <p:cNvPr id="275" name="Google Shape;275;p38"/>
            <p:cNvSpPr/>
            <p:nvPr/>
          </p:nvSpPr>
          <p:spPr>
            <a:xfrm>
              <a:off x="3591465" y="876039"/>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76" name="Google Shape;276;p38"/>
            <p:cNvSpPr txBox="1"/>
            <p:nvPr/>
          </p:nvSpPr>
          <p:spPr>
            <a:xfrm>
              <a:off x="3591465" y="876039"/>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manuscripts</a:t>
              </a:r>
              <a:endParaRPr sz="1467">
                <a:solidFill>
                  <a:schemeClr val="lt1"/>
                </a:solidFill>
                <a:latin typeface="Arial"/>
                <a:ea typeface="Arial"/>
                <a:cs typeface="Arial"/>
                <a:sym typeface="Arial"/>
              </a:endParaRPr>
            </a:p>
          </p:txBody>
        </p:sp>
        <p:sp>
          <p:nvSpPr>
            <p:cNvPr id="277" name="Google Shape;277;p38"/>
            <p:cNvSpPr/>
            <p:nvPr/>
          </p:nvSpPr>
          <p:spPr>
            <a:xfrm>
              <a:off x="2993537" y="1577740"/>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78" name="Google Shape;278;p38"/>
            <p:cNvSpPr txBox="1"/>
            <p:nvPr/>
          </p:nvSpPr>
          <p:spPr>
            <a:xfrm>
              <a:off x="2993537" y="1577740"/>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Paper1</a:t>
              </a:r>
              <a:endParaRPr sz="1467">
                <a:solidFill>
                  <a:schemeClr val="lt1"/>
                </a:solidFill>
                <a:latin typeface="Arial"/>
                <a:ea typeface="Arial"/>
                <a:cs typeface="Arial"/>
                <a:sym typeface="Arial"/>
              </a:endParaRPr>
            </a:p>
          </p:txBody>
        </p:sp>
        <p:sp>
          <p:nvSpPr>
            <p:cNvPr id="279" name="Google Shape;279;p38"/>
            <p:cNvSpPr/>
            <p:nvPr/>
          </p:nvSpPr>
          <p:spPr>
            <a:xfrm>
              <a:off x="3240614" y="2279441"/>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80" name="Google Shape;280;p38"/>
            <p:cNvSpPr txBox="1"/>
            <p:nvPr/>
          </p:nvSpPr>
          <p:spPr>
            <a:xfrm>
              <a:off x="3240614" y="2279441"/>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Figures</a:t>
              </a:r>
              <a:endParaRPr sz="1467">
                <a:solidFill>
                  <a:schemeClr val="lt1"/>
                </a:solidFill>
                <a:latin typeface="Arial"/>
                <a:ea typeface="Arial"/>
                <a:cs typeface="Arial"/>
                <a:sym typeface="Arial"/>
              </a:endParaRPr>
            </a:p>
          </p:txBody>
        </p:sp>
        <p:sp>
          <p:nvSpPr>
            <p:cNvPr id="281" name="Google Shape;281;p38"/>
            <p:cNvSpPr/>
            <p:nvPr/>
          </p:nvSpPr>
          <p:spPr>
            <a:xfrm>
              <a:off x="3240614" y="2981143"/>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82" name="Google Shape;282;p38"/>
            <p:cNvSpPr txBox="1"/>
            <p:nvPr/>
          </p:nvSpPr>
          <p:spPr>
            <a:xfrm>
              <a:off x="3240614" y="2981143"/>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Text</a:t>
              </a:r>
              <a:endParaRPr sz="1467">
                <a:solidFill>
                  <a:schemeClr val="lt1"/>
                </a:solidFill>
                <a:latin typeface="Arial"/>
                <a:ea typeface="Arial"/>
                <a:cs typeface="Arial"/>
                <a:sym typeface="Arial"/>
              </a:endParaRPr>
            </a:p>
          </p:txBody>
        </p:sp>
        <p:sp>
          <p:nvSpPr>
            <p:cNvPr id="283" name="Google Shape;283;p38"/>
            <p:cNvSpPr/>
            <p:nvPr/>
          </p:nvSpPr>
          <p:spPr>
            <a:xfrm>
              <a:off x="3240614" y="3682844"/>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84" name="Google Shape;284;p38"/>
            <p:cNvSpPr txBox="1"/>
            <p:nvPr/>
          </p:nvSpPr>
          <p:spPr>
            <a:xfrm>
              <a:off x="3240614" y="3682844"/>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References</a:t>
              </a:r>
              <a:endParaRPr sz="1467">
                <a:solidFill>
                  <a:schemeClr val="lt1"/>
                </a:solidFill>
                <a:latin typeface="Arial"/>
                <a:ea typeface="Arial"/>
                <a:cs typeface="Arial"/>
                <a:sym typeface="Arial"/>
              </a:endParaRPr>
            </a:p>
          </p:txBody>
        </p:sp>
        <p:sp>
          <p:nvSpPr>
            <p:cNvPr id="285" name="Google Shape;285;p38"/>
            <p:cNvSpPr/>
            <p:nvPr/>
          </p:nvSpPr>
          <p:spPr>
            <a:xfrm>
              <a:off x="4189394" y="1577740"/>
              <a:ext cx="988311" cy="494155"/>
            </a:xfrm>
            <a:prstGeom prst="rect">
              <a:avLst/>
            </a:prstGeom>
            <a:gradFill>
              <a:gsLst>
                <a:gs pos="0">
                  <a:srgbClr val="6EA5DA"/>
                </a:gs>
                <a:gs pos="50000">
                  <a:srgbClr val="529BDA"/>
                </a:gs>
                <a:gs pos="100000">
                  <a:srgbClr val="4188C8"/>
                </a:gs>
              </a:gsLst>
              <a:lin ang="5400000" scaled="0"/>
            </a:gradFill>
            <a:ln>
              <a:noFill/>
            </a:ln>
          </p:spPr>
          <p:txBody>
            <a:bodyPr spcFirstLastPara="1" wrap="square" lIns="91433" tIns="91433" rIns="91433" bIns="91433" anchor="ctr" anchorCtr="0">
              <a:noAutofit/>
            </a:bodyPr>
            <a:lstStyle/>
            <a:p>
              <a:endParaRPr sz="2400"/>
            </a:p>
          </p:txBody>
        </p:sp>
        <p:sp>
          <p:nvSpPr>
            <p:cNvPr id="286" name="Google Shape;286;p38"/>
            <p:cNvSpPr txBox="1"/>
            <p:nvPr/>
          </p:nvSpPr>
          <p:spPr>
            <a:xfrm>
              <a:off x="4189394" y="1577740"/>
              <a:ext cx="988311" cy="494155"/>
            </a:xfrm>
            <a:prstGeom prst="rect">
              <a:avLst/>
            </a:prstGeom>
            <a:noFill/>
            <a:ln>
              <a:noFill/>
            </a:ln>
          </p:spPr>
          <p:txBody>
            <a:bodyPr spcFirstLastPara="1" wrap="square" lIns="8867" tIns="8867" rIns="8867" bIns="8867" anchor="ctr" anchorCtr="0">
              <a:noAutofit/>
            </a:bodyPr>
            <a:lstStyle/>
            <a:p>
              <a:pPr algn="ctr">
                <a:lnSpc>
                  <a:spcPct val="90000"/>
                </a:lnSpc>
              </a:pPr>
              <a:r>
                <a:rPr lang="en" sz="1467">
                  <a:solidFill>
                    <a:schemeClr val="lt1"/>
                  </a:solidFill>
                  <a:latin typeface="Arial"/>
                  <a:ea typeface="Arial"/>
                  <a:cs typeface="Arial"/>
                  <a:sym typeface="Arial"/>
                </a:rPr>
                <a:t>Paper2</a:t>
              </a:r>
              <a:endParaRPr sz="1467">
                <a:solidFill>
                  <a:schemeClr val="lt1"/>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45"/>
          <p:cNvSpPr txBox="1">
            <a:spLocks noGrp="1"/>
          </p:cNvSpPr>
          <p:nvPr>
            <p:ph idx="1"/>
          </p:nvPr>
        </p:nvSpPr>
        <p:spPr>
          <a:xfrm>
            <a:off x="270073" y="1635342"/>
            <a:ext cx="7482007" cy="3914054"/>
          </a:xfrm>
          <a:prstGeom prst="rect">
            <a:avLst/>
          </a:prstGeom>
          <a:noFill/>
          <a:ln>
            <a:noFill/>
          </a:ln>
        </p:spPr>
        <p:txBody>
          <a:bodyPr spcFirstLastPara="1" vert="horz" wrap="square" lIns="91433" tIns="45700" rIns="91433" bIns="45700" rtlCol="0" anchor="t" anchorCtr="0">
            <a:noAutofit/>
          </a:bodyPr>
          <a:lstStyle/>
          <a:p>
            <a:pPr marL="237061" indent="-228594">
              <a:lnSpc>
                <a:spcPct val="100000"/>
              </a:lnSpc>
              <a:spcBef>
                <a:spcPts val="0"/>
              </a:spcBef>
              <a:buClr>
                <a:schemeClr val="dk1"/>
              </a:buClr>
              <a:buSzPts val="1900"/>
              <a:buFont typeface="Arial"/>
              <a:buChar char="•"/>
            </a:pPr>
            <a:r>
              <a:rPr lang="en" sz="2533" dirty="0">
                <a:solidFill>
                  <a:schemeClr val="dk1"/>
                </a:solidFill>
                <a:latin typeface="Arial"/>
                <a:ea typeface="Arial"/>
                <a:cs typeface="Arial"/>
                <a:sym typeface="Arial"/>
              </a:rPr>
              <a:t>“Subprojects”</a:t>
            </a:r>
            <a:endParaRPr sz="1467" dirty="0"/>
          </a:p>
          <a:p>
            <a:pPr marL="237061" indent="-67732">
              <a:lnSpc>
                <a:spcPct val="100000"/>
              </a:lnSpc>
              <a:spcBef>
                <a:spcPts val="1067"/>
              </a:spcBef>
              <a:buClr>
                <a:schemeClr val="dk1"/>
              </a:buClr>
              <a:buSzPts val="1900"/>
              <a:buNone/>
            </a:pPr>
            <a:endParaRPr sz="2533" dirty="0">
              <a:solidFill>
                <a:schemeClr val="dk1"/>
              </a:solidFill>
              <a:latin typeface="Arial"/>
              <a:ea typeface="Arial"/>
              <a:cs typeface="Arial"/>
              <a:sym typeface="Arial"/>
            </a:endParaRPr>
          </a:p>
          <a:p>
            <a:pPr marL="237061" indent="-228594">
              <a:lnSpc>
                <a:spcPct val="100000"/>
              </a:lnSpc>
              <a:spcBef>
                <a:spcPts val="1067"/>
              </a:spcBef>
              <a:buClr>
                <a:schemeClr val="dk1"/>
              </a:buClr>
              <a:buSzPts val="1900"/>
              <a:buFont typeface="Arial"/>
              <a:buChar char="•"/>
            </a:pPr>
            <a:r>
              <a:rPr lang="en" sz="2533" dirty="0">
                <a:solidFill>
                  <a:schemeClr val="dk1"/>
                </a:solidFill>
                <a:latin typeface="Arial"/>
                <a:ea typeface="Arial"/>
                <a:cs typeface="Arial"/>
                <a:sym typeface="Arial"/>
              </a:rPr>
              <a:t>Separate privacy settings, contributors, wiki, add-ons, and files.</a:t>
            </a:r>
            <a:endParaRPr sz="1467" dirty="0"/>
          </a:p>
          <a:p>
            <a:pPr marL="237061" indent="-228594">
              <a:lnSpc>
                <a:spcPct val="100000"/>
              </a:lnSpc>
              <a:spcBef>
                <a:spcPts val="1067"/>
              </a:spcBef>
              <a:buClr>
                <a:schemeClr val="dk1"/>
              </a:buClr>
              <a:buSzPts val="1900"/>
              <a:buFont typeface="Arial"/>
              <a:buChar char="•"/>
            </a:pPr>
            <a:r>
              <a:rPr lang="en" sz="2533" dirty="0">
                <a:solidFill>
                  <a:schemeClr val="dk1"/>
                </a:solidFill>
                <a:latin typeface="Arial"/>
                <a:ea typeface="Arial"/>
                <a:cs typeface="Arial"/>
                <a:sym typeface="Arial"/>
              </a:rPr>
              <a:t>Examples:</a:t>
            </a:r>
            <a:endParaRPr sz="1467" dirty="0"/>
          </a:p>
          <a:p>
            <a:pPr marL="694249" lvl="1" indent="-245527">
              <a:lnSpc>
                <a:spcPct val="100000"/>
              </a:lnSpc>
              <a:spcBef>
                <a:spcPts val="533"/>
              </a:spcBef>
              <a:buClr>
                <a:schemeClr val="dk1"/>
              </a:buClr>
              <a:buSzPts val="1700"/>
              <a:buFont typeface="Arial"/>
              <a:buChar char="•"/>
            </a:pPr>
            <a:r>
              <a:rPr lang="en" sz="2267" dirty="0">
                <a:solidFill>
                  <a:schemeClr val="dk1"/>
                </a:solidFill>
                <a:latin typeface="Arial"/>
                <a:ea typeface="Arial"/>
                <a:cs typeface="Arial"/>
                <a:sym typeface="Arial"/>
              </a:rPr>
              <a:t>Different projects: </a:t>
            </a:r>
            <a:r>
              <a:rPr lang="en" sz="2267" u="sng" dirty="0">
                <a:solidFill>
                  <a:schemeClr val="hlink"/>
                </a:solidFill>
                <a:latin typeface="Arial"/>
                <a:ea typeface="Arial"/>
                <a:cs typeface="Arial"/>
                <a:sym typeface="Arial"/>
                <a:hlinkClick r:id="rId3"/>
              </a:rPr>
              <a:t>https://osf.io/82fba/</a:t>
            </a:r>
            <a:endParaRPr sz="2267" dirty="0">
              <a:solidFill>
                <a:schemeClr val="dk1"/>
              </a:solidFill>
              <a:latin typeface="Arial"/>
              <a:ea typeface="Arial"/>
              <a:cs typeface="Arial"/>
              <a:sym typeface="Arial"/>
            </a:endParaRPr>
          </a:p>
          <a:p>
            <a:pPr marL="694249" lvl="1" indent="-245527">
              <a:lnSpc>
                <a:spcPct val="100000"/>
              </a:lnSpc>
              <a:spcBef>
                <a:spcPts val="533"/>
              </a:spcBef>
              <a:buClr>
                <a:schemeClr val="dk1"/>
              </a:buClr>
              <a:buSzPts val="1700"/>
              <a:buFont typeface="Arial"/>
              <a:buChar char="•"/>
            </a:pPr>
            <a:r>
              <a:rPr lang="en" sz="2267" dirty="0">
                <a:solidFill>
                  <a:schemeClr val="dk1"/>
                </a:solidFill>
                <a:latin typeface="Arial"/>
                <a:ea typeface="Arial"/>
                <a:cs typeface="Arial"/>
                <a:sym typeface="Arial"/>
              </a:rPr>
              <a:t>Clinical: </a:t>
            </a:r>
            <a:r>
              <a:rPr lang="en" sz="2267" u="sng" dirty="0">
                <a:solidFill>
                  <a:schemeClr val="hlink"/>
                </a:solidFill>
                <a:latin typeface="Arial"/>
                <a:ea typeface="Arial"/>
                <a:cs typeface="Arial"/>
                <a:sym typeface="Arial"/>
                <a:hlinkClick r:id="rId4"/>
              </a:rPr>
              <a:t>https://osf.io/gq4mz/</a:t>
            </a:r>
            <a:endParaRPr sz="2267" dirty="0">
              <a:solidFill>
                <a:schemeClr val="dk1"/>
              </a:solidFill>
              <a:latin typeface="Arial"/>
              <a:ea typeface="Arial"/>
              <a:cs typeface="Arial"/>
              <a:sym typeface="Arial"/>
            </a:endParaRPr>
          </a:p>
          <a:p>
            <a:pPr marL="694249" lvl="1" indent="-245527">
              <a:lnSpc>
                <a:spcPct val="100000"/>
              </a:lnSpc>
              <a:spcBef>
                <a:spcPts val="533"/>
              </a:spcBef>
              <a:buClr>
                <a:schemeClr val="dk1"/>
              </a:buClr>
              <a:buSzPts val="1700"/>
              <a:buFont typeface="Arial"/>
              <a:buChar char="•"/>
            </a:pPr>
            <a:r>
              <a:rPr lang="en" sz="2267" dirty="0">
                <a:solidFill>
                  <a:schemeClr val="dk1"/>
                </a:solidFill>
                <a:latin typeface="Arial"/>
                <a:ea typeface="Arial"/>
                <a:cs typeface="Arial"/>
                <a:sym typeface="Arial"/>
              </a:rPr>
              <a:t>Manuscript: </a:t>
            </a:r>
            <a:r>
              <a:rPr lang="en" sz="2267" u="sng" dirty="0">
                <a:solidFill>
                  <a:schemeClr val="hlink"/>
                </a:solidFill>
                <a:latin typeface="Arial"/>
                <a:ea typeface="Arial"/>
                <a:cs typeface="Arial"/>
                <a:sym typeface="Arial"/>
                <a:hlinkClick r:id="rId5"/>
              </a:rPr>
              <a:t>https://osf.io/if7ug/</a:t>
            </a:r>
            <a:endParaRPr sz="2267" dirty="0">
              <a:solidFill>
                <a:schemeClr val="dk1"/>
              </a:solidFill>
              <a:latin typeface="Arial"/>
              <a:ea typeface="Arial"/>
              <a:cs typeface="Arial"/>
              <a:sym typeface="Arial"/>
            </a:endParaRPr>
          </a:p>
          <a:p>
            <a:pPr marL="694249" lvl="1" indent="-245527">
              <a:lnSpc>
                <a:spcPct val="100000"/>
              </a:lnSpc>
              <a:spcBef>
                <a:spcPts val="533"/>
              </a:spcBef>
              <a:buClr>
                <a:schemeClr val="dk1"/>
              </a:buClr>
              <a:buSzPts val="1700"/>
              <a:buFont typeface="Arial"/>
              <a:buChar char="•"/>
            </a:pPr>
            <a:r>
              <a:rPr lang="en" sz="2267" dirty="0">
                <a:solidFill>
                  <a:schemeClr val="dk1"/>
                </a:solidFill>
                <a:latin typeface="Arial"/>
                <a:ea typeface="Arial"/>
                <a:cs typeface="Arial"/>
                <a:sym typeface="Arial"/>
              </a:rPr>
              <a:t>Collaboration: </a:t>
            </a:r>
            <a:r>
              <a:rPr lang="en" sz="2267" u="sng" dirty="0">
                <a:solidFill>
                  <a:schemeClr val="hlink"/>
                </a:solidFill>
                <a:latin typeface="Arial"/>
                <a:ea typeface="Arial"/>
                <a:cs typeface="Arial"/>
                <a:sym typeface="Arial"/>
                <a:hlinkClick r:id="rId6"/>
              </a:rPr>
              <a:t>https://osf.io/ezcuj/</a:t>
            </a:r>
            <a:endParaRPr sz="2267" dirty="0">
              <a:solidFill>
                <a:schemeClr val="dk1"/>
              </a:solidFill>
              <a:latin typeface="Arial"/>
              <a:ea typeface="Arial"/>
              <a:cs typeface="Arial"/>
              <a:sym typeface="Arial"/>
            </a:endParaRPr>
          </a:p>
          <a:p>
            <a:pPr marL="694249" lvl="1" indent="-101597">
              <a:lnSpc>
                <a:spcPct val="100000"/>
              </a:lnSpc>
              <a:spcBef>
                <a:spcPts val="533"/>
              </a:spcBef>
              <a:buClr>
                <a:schemeClr val="dk1"/>
              </a:buClr>
              <a:buSzPts val="1700"/>
              <a:buNone/>
            </a:pPr>
            <a:endParaRPr sz="2267" dirty="0">
              <a:solidFill>
                <a:schemeClr val="dk1"/>
              </a:solidFill>
              <a:latin typeface="Arial"/>
              <a:ea typeface="Arial"/>
              <a:cs typeface="Arial"/>
              <a:sym typeface="Arial"/>
            </a:endParaRPr>
          </a:p>
          <a:p>
            <a:pPr marL="694249" lvl="1" indent="-101597">
              <a:lnSpc>
                <a:spcPct val="100000"/>
              </a:lnSpc>
              <a:spcBef>
                <a:spcPts val="533"/>
              </a:spcBef>
              <a:buClr>
                <a:schemeClr val="dk1"/>
              </a:buClr>
              <a:buSzPts val="1700"/>
              <a:buNone/>
            </a:pPr>
            <a:endParaRPr sz="2267" dirty="0">
              <a:solidFill>
                <a:schemeClr val="dk1"/>
              </a:solidFill>
              <a:latin typeface="Arial"/>
              <a:ea typeface="Arial"/>
              <a:cs typeface="Arial"/>
              <a:sym typeface="Arial"/>
            </a:endParaRPr>
          </a:p>
          <a:p>
            <a:pPr marL="237061" indent="-67732">
              <a:lnSpc>
                <a:spcPct val="100000"/>
              </a:lnSpc>
              <a:spcBef>
                <a:spcPts val="1067"/>
              </a:spcBef>
              <a:buClr>
                <a:schemeClr val="dk1"/>
              </a:buClr>
              <a:buSzPts val="1900"/>
              <a:buNone/>
            </a:pPr>
            <a:endParaRPr sz="2533" dirty="0">
              <a:solidFill>
                <a:schemeClr val="dk1"/>
              </a:solidFill>
              <a:latin typeface="Arial"/>
              <a:ea typeface="Arial"/>
              <a:cs typeface="Arial"/>
              <a:sym typeface="Arial"/>
            </a:endParaRPr>
          </a:p>
        </p:txBody>
      </p:sp>
      <p:sp>
        <p:nvSpPr>
          <p:cNvPr id="350" name="Google Shape;350;p45"/>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Components</a:t>
            </a:r>
            <a:endParaRPr dirty="0">
              <a:latin typeface="Arial"/>
              <a:ea typeface="Arial"/>
              <a:cs typeface="Arial"/>
              <a:sym typeface="Arial"/>
            </a:endParaRPr>
          </a:p>
        </p:txBody>
      </p:sp>
      <p:pic>
        <p:nvPicPr>
          <p:cNvPr id="352" name="Google Shape;352;p45"/>
          <p:cNvPicPr preferRelativeResize="0">
            <a:picLocks noGrp="1"/>
          </p:cNvPicPr>
          <p:nvPr>
            <p:ph type="body" idx="4294967295"/>
          </p:nvPr>
        </p:nvPicPr>
        <p:blipFill rotWithShape="1">
          <a:blip r:embed="rId7">
            <a:alphaModFix/>
          </a:blip>
          <a:srcRect/>
          <a:stretch/>
        </p:blipFill>
        <p:spPr>
          <a:xfrm>
            <a:off x="8588375" y="771525"/>
            <a:ext cx="3603625" cy="2028825"/>
          </a:xfrm>
          <a:prstGeom prst="rect">
            <a:avLst/>
          </a:prstGeom>
          <a:noFill/>
          <a:ln>
            <a:noFill/>
          </a:ln>
        </p:spPr>
      </p:pic>
      <p:pic>
        <p:nvPicPr>
          <p:cNvPr id="353" name="Google Shape;353;p45"/>
          <p:cNvPicPr preferRelativeResize="0"/>
          <p:nvPr/>
        </p:nvPicPr>
        <p:blipFill rotWithShape="1">
          <a:blip r:embed="rId8">
            <a:alphaModFix/>
          </a:blip>
          <a:srcRect/>
          <a:stretch/>
        </p:blipFill>
        <p:spPr>
          <a:xfrm>
            <a:off x="8266492" y="2902167"/>
            <a:ext cx="3594108" cy="305298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0"/>
          <p:cNvPicPr preferRelativeResize="0">
            <a:picLocks noGrp="1"/>
          </p:cNvPicPr>
          <p:nvPr>
            <p:ph idx="1"/>
          </p:nvPr>
        </p:nvPicPr>
        <p:blipFill rotWithShape="1">
          <a:blip r:embed="rId3">
            <a:alphaModFix/>
          </a:blip>
          <a:stretch/>
        </p:blipFill>
        <p:spPr>
          <a:xfrm>
            <a:off x="2194560" y="772160"/>
            <a:ext cx="7995920" cy="5699760"/>
          </a:xfrm>
          <a:prstGeom prst="rect">
            <a:avLst/>
          </a:prstGeom>
          <a:noFill/>
          <a:ln>
            <a:noFill/>
          </a:ln>
        </p:spPr>
      </p:pic>
      <p:sp>
        <p:nvSpPr>
          <p:cNvPr id="2" name="Title 1">
            <a:extLst>
              <a:ext uri="{FF2B5EF4-FFF2-40B4-BE49-F238E27FC236}">
                <a16:creationId xmlns:a16="http://schemas.microsoft.com/office/drawing/2014/main" id="{91E21C68-330C-02AC-9B90-3D9F0D42495E}"/>
              </a:ext>
            </a:extLst>
          </p:cNvPr>
          <p:cNvSpPr>
            <a:spLocks noGrp="1"/>
          </p:cNvSpPr>
          <p:nvPr>
            <p:ph type="title"/>
          </p:nvPr>
        </p:nvSpPr>
        <p:spPr/>
        <p:txBody>
          <a:bodyPr/>
          <a:lstStyle/>
          <a:p>
            <a:endParaRPr lang="en-GB"/>
          </a:p>
        </p:txBody>
      </p:sp>
      <p:sp>
        <p:nvSpPr>
          <p:cNvPr id="380" name="Google Shape;380;p50"/>
          <p:cNvSpPr/>
          <p:nvPr/>
        </p:nvSpPr>
        <p:spPr>
          <a:xfrm>
            <a:off x="6225540" y="3016680"/>
            <a:ext cx="3771900" cy="1119280"/>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6" name="Google Shape;416;p55"/>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237061" indent="-228594">
              <a:spcBef>
                <a:spcPts val="0"/>
              </a:spcBef>
              <a:buClr>
                <a:schemeClr val="dk1"/>
              </a:buClr>
              <a:buSzPts val="2100"/>
              <a:buFont typeface="Arial"/>
              <a:buChar char="•"/>
            </a:pPr>
            <a:r>
              <a:rPr lang="en">
                <a:solidFill>
                  <a:schemeClr val="dk1"/>
                </a:solidFill>
                <a:latin typeface="Arial"/>
                <a:ea typeface="Arial"/>
                <a:cs typeface="Arial"/>
                <a:sym typeface="Arial"/>
              </a:rPr>
              <a:t>Click on OSF storage</a:t>
            </a:r>
            <a:endParaRPr sz="1467"/>
          </a:p>
          <a:p>
            <a:pPr marL="237061" indent="-50799">
              <a:spcBef>
                <a:spcPts val="1067"/>
              </a:spcBef>
              <a:buClr>
                <a:schemeClr val="dk1"/>
              </a:buClr>
              <a:buSzPts val="2100"/>
              <a:buNone/>
            </a:pPr>
            <a:endParaRPr>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a:solidFill>
                  <a:schemeClr val="dk1"/>
                </a:solidFill>
                <a:latin typeface="Arial"/>
                <a:ea typeface="Arial"/>
                <a:cs typeface="Arial"/>
                <a:sym typeface="Arial"/>
              </a:rPr>
              <a:t>Click upload</a:t>
            </a:r>
            <a:endParaRPr sz="1467"/>
          </a:p>
          <a:p>
            <a:pPr marL="237061" indent="-50799">
              <a:spcBef>
                <a:spcPts val="1067"/>
              </a:spcBef>
              <a:buClr>
                <a:schemeClr val="dk1"/>
              </a:buClr>
              <a:buSzPts val="2100"/>
              <a:buNone/>
            </a:pPr>
            <a:endParaRPr>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a:solidFill>
                  <a:schemeClr val="dk1"/>
                </a:solidFill>
                <a:latin typeface="Arial"/>
                <a:ea typeface="Arial"/>
                <a:cs typeface="Arial"/>
                <a:sym typeface="Arial"/>
              </a:rPr>
              <a:t>Select files from file browser</a:t>
            </a:r>
            <a:endParaRPr>
              <a:solidFill>
                <a:schemeClr val="dk1"/>
              </a:solidFill>
              <a:latin typeface="Arial"/>
              <a:ea typeface="Arial"/>
              <a:cs typeface="Arial"/>
              <a:sym typeface="Arial"/>
            </a:endParaRPr>
          </a:p>
        </p:txBody>
      </p:sp>
      <p:sp>
        <p:nvSpPr>
          <p:cNvPr id="414" name="Google Shape;414;p55"/>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Add files to OSF</a:t>
            </a:r>
            <a:endParaRPr dirty="0">
              <a:latin typeface="Arial"/>
              <a:ea typeface="Arial"/>
              <a:cs typeface="Arial"/>
              <a:sym typeface="Arial"/>
            </a:endParaRPr>
          </a:p>
        </p:txBody>
      </p:sp>
      <p:pic>
        <p:nvPicPr>
          <p:cNvPr id="413" name="Google Shape;413;p55"/>
          <p:cNvPicPr preferRelativeResize="0">
            <a:picLocks noGrp="1"/>
          </p:cNvPicPr>
          <p:nvPr>
            <p:ph type="body" idx="4294967295"/>
          </p:nvPr>
        </p:nvPicPr>
        <p:blipFill rotWithShape="1">
          <a:blip r:embed="rId3">
            <a:alphaModFix/>
          </a:blip>
          <a:srcRect/>
          <a:stretch/>
        </p:blipFill>
        <p:spPr>
          <a:xfrm>
            <a:off x="6167120" y="2859088"/>
            <a:ext cx="5181600" cy="2284412"/>
          </a:xfrm>
          <a:prstGeom prst="rect">
            <a:avLst/>
          </a:prstGeom>
          <a:noFill/>
          <a:ln>
            <a:noFill/>
          </a:ln>
        </p:spPr>
      </p:pic>
      <p:sp>
        <p:nvSpPr>
          <p:cNvPr id="415" name="Google Shape;415;p55"/>
          <p:cNvSpPr/>
          <p:nvPr/>
        </p:nvSpPr>
        <p:spPr>
          <a:xfrm>
            <a:off x="6746246" y="3581354"/>
            <a:ext cx="937255" cy="495345"/>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Two images are shown to represent the benefits of using version control. On the left, there is an image of two people rummaging through a blue box on top of a table. The box is full of jumbled documents and the people look confused and frustrated. The documents are named &quot;final 2&quot; and &quot;let this be the final&quot;. On the right, the same two people look happy and are searching through files organised clearly in a blue filing cabinet. There are &quot;V1, V2, V3 and V4&quot; separations organising the files.">
            <a:extLst>
              <a:ext uri="{FF2B5EF4-FFF2-40B4-BE49-F238E27FC236}">
                <a16:creationId xmlns:a16="http://schemas.microsoft.com/office/drawing/2014/main" id="{FE32E756-DA3E-3CD7-E631-D65F69FE6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870" y="1792038"/>
            <a:ext cx="5803130" cy="391405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DA2AA81F-1BB4-A42D-D10E-9A8D78D3F5C7}"/>
              </a:ext>
            </a:extLst>
          </p:cNvPr>
          <p:cNvSpPr>
            <a:spLocks noGrp="1"/>
          </p:cNvSpPr>
          <p:nvPr>
            <p:ph idx="1"/>
          </p:nvPr>
        </p:nvSpPr>
        <p:spPr>
          <a:xfrm>
            <a:off x="145471" y="1471972"/>
            <a:ext cx="6623464" cy="4857575"/>
          </a:xfrm>
        </p:spPr>
        <p:txBody>
          <a:bodyPr>
            <a:normAutofit fontScale="77500" lnSpcReduction="20000"/>
          </a:bodyPr>
          <a:lstStyle/>
          <a:p>
            <a:pPr>
              <a:lnSpc>
                <a:spcPct val="120000"/>
              </a:lnSpc>
            </a:pPr>
            <a:r>
              <a:rPr lang="en-GB" dirty="0"/>
              <a:t>Data loss can be catastrophic for your research project and can happen often. </a:t>
            </a:r>
          </a:p>
          <a:p>
            <a:pPr lvl="1">
              <a:lnSpc>
                <a:spcPct val="120000"/>
              </a:lnSpc>
            </a:pPr>
            <a:r>
              <a:rPr lang="en-GB" dirty="0"/>
              <a:t>You can prevent data loss by picking suitable storage solutions and backing your data up frequently.</a:t>
            </a:r>
          </a:p>
          <a:p>
            <a:pPr>
              <a:lnSpc>
                <a:spcPct val="120000"/>
              </a:lnSpc>
            </a:pPr>
            <a:r>
              <a:rPr lang="en-GB" dirty="0"/>
              <a:t>Where to Store Data</a:t>
            </a:r>
          </a:p>
          <a:p>
            <a:pPr lvl="1">
              <a:lnSpc>
                <a:spcPct val="120000"/>
              </a:lnSpc>
            </a:pPr>
            <a:r>
              <a:rPr lang="en-GB" dirty="0"/>
              <a:t>Most institutions will provide a </a:t>
            </a:r>
            <a:r>
              <a:rPr lang="en-GB" i="1" dirty="0"/>
              <a:t>network drive</a:t>
            </a:r>
            <a:r>
              <a:rPr lang="en-GB" dirty="0"/>
              <a:t> that you can use to store data.</a:t>
            </a:r>
          </a:p>
          <a:p>
            <a:pPr lvl="1">
              <a:lnSpc>
                <a:spcPct val="120000"/>
              </a:lnSpc>
            </a:pPr>
            <a:r>
              <a:rPr lang="en-GB" i="1" dirty="0"/>
              <a:t>Portable storage media</a:t>
            </a:r>
            <a:r>
              <a:rPr lang="en-GB" dirty="0"/>
              <a:t> such as memory sticks (USB sticks) are more risky and vulnerable to loss and damage.</a:t>
            </a:r>
          </a:p>
          <a:p>
            <a:pPr lvl="1">
              <a:lnSpc>
                <a:spcPct val="120000"/>
              </a:lnSpc>
            </a:pPr>
            <a:r>
              <a:rPr lang="en-GB" i="1" dirty="0"/>
              <a:t>Cloud storage</a:t>
            </a:r>
            <a:r>
              <a:rPr lang="en-GB" dirty="0"/>
              <a:t> provides a convenient way to store, backup and retrieve data. You should check terms of use before using them for your research data.</a:t>
            </a:r>
            <a:br>
              <a:rPr lang="en-GB" dirty="0"/>
            </a:br>
            <a:endParaRPr lang="en-GB" dirty="0"/>
          </a:p>
        </p:txBody>
      </p:sp>
      <p:sp>
        <p:nvSpPr>
          <p:cNvPr id="3" name="Title 2">
            <a:extLst>
              <a:ext uri="{FF2B5EF4-FFF2-40B4-BE49-F238E27FC236}">
                <a16:creationId xmlns:a16="http://schemas.microsoft.com/office/drawing/2014/main" id="{C6C792F0-D3B4-6AD1-4BE9-D8C811707EB4}"/>
              </a:ext>
            </a:extLst>
          </p:cNvPr>
          <p:cNvSpPr>
            <a:spLocks noGrp="1"/>
          </p:cNvSpPr>
          <p:nvPr>
            <p:ph type="title"/>
          </p:nvPr>
        </p:nvSpPr>
        <p:spPr/>
        <p:txBody>
          <a:bodyPr/>
          <a:lstStyle/>
          <a:p>
            <a:r>
              <a:rPr lang="en-GB" dirty="0"/>
              <a:t>Data Storage and Organisation</a:t>
            </a:r>
          </a:p>
        </p:txBody>
      </p:sp>
    </p:spTree>
    <p:extLst>
      <p:ext uri="{BB962C8B-B14F-4D97-AF65-F5344CB8AC3E}">
        <p14:creationId xmlns:p14="http://schemas.microsoft.com/office/powerpoint/2010/main" val="1300470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5" name="Google Shape;435;p58"/>
          <p:cNvPicPr preferRelativeResize="0">
            <a:picLocks noGrp="1"/>
          </p:cNvPicPr>
          <p:nvPr>
            <p:ph idx="1"/>
          </p:nvPr>
        </p:nvPicPr>
        <p:blipFill rotWithShape="1">
          <a:blip r:embed="rId3">
            <a:alphaModFix/>
          </a:blip>
          <a:stretch/>
        </p:blipFill>
        <p:spPr>
          <a:xfrm>
            <a:off x="2096294" y="1854200"/>
            <a:ext cx="5118100" cy="3149600"/>
          </a:xfrm>
          <a:prstGeom prst="rect">
            <a:avLst/>
          </a:prstGeom>
          <a:noFill/>
          <a:ln>
            <a:noFill/>
          </a:ln>
        </p:spPr>
      </p:pic>
      <p:sp>
        <p:nvSpPr>
          <p:cNvPr id="434" name="Google Shape;434;p58"/>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Storage Add </a:t>
            </a:r>
            <a:r>
              <a:rPr lang="en" dirty="0" err="1">
                <a:latin typeface="Arial"/>
                <a:ea typeface="Arial"/>
                <a:cs typeface="Arial"/>
                <a:sym typeface="Arial"/>
              </a:rPr>
              <a:t>ons</a:t>
            </a:r>
            <a:endParaRPr dirty="0">
              <a:latin typeface="Arial"/>
              <a:ea typeface="Arial"/>
              <a:cs typeface="Arial"/>
              <a:sym typeface="Arial"/>
            </a:endParaRPr>
          </a:p>
        </p:txBody>
      </p:sp>
      <p:sp>
        <p:nvSpPr>
          <p:cNvPr id="436" name="Google Shape;436;p58"/>
          <p:cNvSpPr/>
          <p:nvPr/>
        </p:nvSpPr>
        <p:spPr>
          <a:xfrm>
            <a:off x="2096294" y="5822433"/>
            <a:ext cx="6105600" cy="369200"/>
          </a:xfrm>
          <a:prstGeom prst="rect">
            <a:avLst/>
          </a:prstGeom>
          <a:noFill/>
          <a:ln>
            <a:noFill/>
          </a:ln>
        </p:spPr>
        <p:txBody>
          <a:bodyPr spcFirstLastPara="1" wrap="square" lIns="91433" tIns="45700" rIns="91433" bIns="45700" anchor="t" anchorCtr="0">
            <a:noAutofit/>
          </a:bodyPr>
          <a:lstStyle/>
          <a:p>
            <a:r>
              <a:rPr lang="en" sz="1867" u="sng">
                <a:solidFill>
                  <a:schemeClr val="hlink"/>
                </a:solidFill>
                <a:latin typeface="Arial"/>
                <a:ea typeface="Arial"/>
                <a:cs typeface="Arial"/>
                <a:sym typeface="Arial"/>
                <a:hlinkClick r:id="rId4"/>
              </a:rPr>
              <a:t>http://help.osf.io/m/addons/l/524149-storage-add-ons</a:t>
            </a:r>
            <a:endParaRPr sz="1867">
              <a:solidFill>
                <a:schemeClr val="dk1"/>
              </a:solidFill>
              <a:latin typeface="Arial"/>
              <a:ea typeface="Arial"/>
              <a:cs typeface="Arial"/>
              <a:sym typeface="Arial"/>
            </a:endParaRPr>
          </a:p>
        </p:txBody>
      </p:sp>
      <p:sp>
        <p:nvSpPr>
          <p:cNvPr id="437" name="Google Shape;437;p58"/>
          <p:cNvSpPr/>
          <p:nvPr/>
        </p:nvSpPr>
        <p:spPr>
          <a:xfrm>
            <a:off x="1968211" y="4135074"/>
            <a:ext cx="1115349" cy="495345"/>
          </a:xfrm>
          <a:prstGeom prst="rect">
            <a:avLst/>
          </a:prstGeom>
          <a:noFill/>
          <a:ln w="76200" cap="flat" cmpd="sng">
            <a:solidFill>
              <a:srgbClr val="FF0000"/>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Google Shape;502;p65"/>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237061" indent="-228594">
              <a:spcBef>
                <a:spcPts val="0"/>
              </a:spcBef>
              <a:buClr>
                <a:schemeClr val="dk1"/>
              </a:buClr>
              <a:buSzPts val="2100"/>
              <a:buFont typeface="Arial"/>
              <a:buChar char="•"/>
            </a:pPr>
            <a:r>
              <a:rPr lang="en" dirty="0">
                <a:solidFill>
                  <a:schemeClr val="dk1"/>
                </a:solidFill>
                <a:latin typeface="Arial"/>
                <a:ea typeface="Arial"/>
                <a:cs typeface="Arial"/>
                <a:sym typeface="Arial"/>
              </a:rPr>
              <a:t>Control who can see what</a:t>
            </a:r>
            <a:endParaRPr sz="1467" dirty="0"/>
          </a:p>
          <a:p>
            <a:pPr marL="694249" lvl="1" indent="-237061">
              <a:spcBef>
                <a:spcPts val="533"/>
              </a:spcBef>
              <a:buClr>
                <a:schemeClr val="dk1"/>
              </a:buClr>
              <a:buSzPts val="1800"/>
              <a:buFont typeface="Arial"/>
              <a:buChar char="•"/>
            </a:pPr>
            <a:r>
              <a:rPr lang="en" dirty="0">
                <a:solidFill>
                  <a:schemeClr val="dk1"/>
                </a:solidFill>
                <a:latin typeface="Arial"/>
                <a:ea typeface="Arial"/>
                <a:cs typeface="Arial"/>
                <a:sym typeface="Arial"/>
              </a:rPr>
              <a:t>Administrator</a:t>
            </a:r>
            <a:endParaRPr sz="1467" dirty="0"/>
          </a:p>
          <a:p>
            <a:pPr marL="694249" lvl="1" indent="-84665">
              <a:spcBef>
                <a:spcPts val="533"/>
              </a:spcBef>
              <a:buClr>
                <a:schemeClr val="dk1"/>
              </a:buClr>
              <a:buSzPts val="1800"/>
              <a:buNone/>
            </a:pPr>
            <a:endParaRPr dirty="0">
              <a:solidFill>
                <a:schemeClr val="dk1"/>
              </a:solidFill>
              <a:latin typeface="Arial"/>
              <a:ea typeface="Arial"/>
              <a:cs typeface="Arial"/>
              <a:sym typeface="Arial"/>
            </a:endParaRPr>
          </a:p>
          <a:p>
            <a:pPr marL="694249" lvl="1" indent="-237061">
              <a:spcBef>
                <a:spcPts val="533"/>
              </a:spcBef>
              <a:buClr>
                <a:schemeClr val="dk1"/>
              </a:buClr>
              <a:buSzPts val="1800"/>
              <a:buFont typeface="Arial"/>
              <a:buChar char="•"/>
            </a:pPr>
            <a:r>
              <a:rPr lang="en" dirty="0">
                <a:solidFill>
                  <a:schemeClr val="dk1"/>
                </a:solidFill>
                <a:latin typeface="Arial"/>
                <a:ea typeface="Arial"/>
                <a:cs typeface="Arial"/>
                <a:sym typeface="Arial"/>
              </a:rPr>
              <a:t>Read/Write</a:t>
            </a:r>
            <a:endParaRPr sz="1467" dirty="0"/>
          </a:p>
          <a:p>
            <a:pPr marL="694249" lvl="1" indent="-84665">
              <a:spcBef>
                <a:spcPts val="533"/>
              </a:spcBef>
              <a:buClr>
                <a:schemeClr val="dk1"/>
              </a:buClr>
              <a:buSzPts val="1800"/>
              <a:buNone/>
            </a:pPr>
            <a:endParaRPr dirty="0">
              <a:solidFill>
                <a:schemeClr val="dk1"/>
              </a:solidFill>
              <a:latin typeface="Arial"/>
              <a:ea typeface="Arial"/>
              <a:cs typeface="Arial"/>
              <a:sym typeface="Arial"/>
            </a:endParaRPr>
          </a:p>
          <a:p>
            <a:pPr marL="694249" lvl="1" indent="-237061">
              <a:spcBef>
                <a:spcPts val="533"/>
              </a:spcBef>
              <a:buClr>
                <a:schemeClr val="dk1"/>
              </a:buClr>
              <a:buSzPts val="1800"/>
              <a:buFont typeface="Arial"/>
              <a:buChar char="•"/>
            </a:pPr>
            <a:r>
              <a:rPr lang="en" dirty="0">
                <a:solidFill>
                  <a:schemeClr val="dk1"/>
                </a:solidFill>
                <a:latin typeface="Arial"/>
                <a:ea typeface="Arial"/>
                <a:cs typeface="Arial"/>
                <a:sym typeface="Arial"/>
              </a:rPr>
              <a:t>Read only</a:t>
            </a:r>
            <a:endParaRPr sz="1467" dirty="0"/>
          </a:p>
          <a:p>
            <a:pPr marL="694249" lvl="1" indent="-84665">
              <a:spcBef>
                <a:spcPts val="533"/>
              </a:spcBef>
              <a:buClr>
                <a:schemeClr val="dk1"/>
              </a:buClr>
              <a:buSzPts val="1800"/>
              <a:buNone/>
            </a:pPr>
            <a:endParaRPr dirty="0">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dirty="0">
                <a:solidFill>
                  <a:schemeClr val="dk1"/>
                </a:solidFill>
                <a:latin typeface="Arial"/>
                <a:ea typeface="Arial"/>
                <a:cs typeface="Arial"/>
                <a:sym typeface="Arial"/>
              </a:rPr>
              <a:t>Separate for each component</a:t>
            </a:r>
            <a:endParaRPr dirty="0">
              <a:solidFill>
                <a:schemeClr val="dk1"/>
              </a:solidFill>
              <a:latin typeface="Arial"/>
              <a:ea typeface="Arial"/>
              <a:cs typeface="Arial"/>
              <a:sym typeface="Arial"/>
            </a:endParaRPr>
          </a:p>
        </p:txBody>
      </p:sp>
      <p:sp>
        <p:nvSpPr>
          <p:cNvPr id="501" name="Google Shape;501;p65"/>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Contributors</a:t>
            </a:r>
            <a:endParaRPr dirty="0">
              <a:latin typeface="Arial"/>
              <a:ea typeface="Arial"/>
              <a:cs typeface="Arial"/>
              <a:sym typeface="Arial"/>
            </a:endParaRPr>
          </a:p>
        </p:txBody>
      </p:sp>
      <p:pic>
        <p:nvPicPr>
          <p:cNvPr id="503" name="Google Shape;503;p65"/>
          <p:cNvPicPr preferRelativeResize="0">
            <a:picLocks noGrp="1"/>
          </p:cNvPicPr>
          <p:nvPr>
            <p:ph type="body" idx="4294967295"/>
          </p:nvPr>
        </p:nvPicPr>
        <p:blipFill rotWithShape="1">
          <a:blip r:embed="rId3">
            <a:alphaModFix/>
          </a:blip>
          <a:srcRect/>
          <a:stretch/>
        </p:blipFill>
        <p:spPr>
          <a:xfrm>
            <a:off x="6309332" y="808037"/>
            <a:ext cx="5181600" cy="2620963"/>
          </a:xfrm>
          <a:prstGeom prst="rect">
            <a:avLst/>
          </a:prstGeom>
          <a:noFill/>
          <a:ln>
            <a:noFill/>
          </a:ln>
        </p:spPr>
      </p:pic>
      <p:pic>
        <p:nvPicPr>
          <p:cNvPr id="504" name="Google Shape;504;p65"/>
          <p:cNvPicPr preferRelativeResize="0"/>
          <p:nvPr/>
        </p:nvPicPr>
        <p:blipFill rotWithShape="1">
          <a:blip r:embed="rId4">
            <a:alphaModFix/>
          </a:blip>
          <a:srcRect/>
          <a:stretch/>
        </p:blipFill>
        <p:spPr>
          <a:xfrm>
            <a:off x="6483521" y="3611039"/>
            <a:ext cx="4602423" cy="231978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2" name="Google Shape;582;p75"/>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237061" indent="-228594">
              <a:spcBef>
                <a:spcPts val="0"/>
              </a:spcBef>
              <a:buClr>
                <a:schemeClr val="dk1"/>
              </a:buClr>
              <a:buSzPts val="2100"/>
              <a:buFont typeface="Arial"/>
              <a:buChar char="•"/>
            </a:pPr>
            <a:r>
              <a:rPr lang="en">
                <a:solidFill>
                  <a:schemeClr val="dk1"/>
                </a:solidFill>
                <a:latin typeface="Arial"/>
                <a:ea typeface="Arial"/>
                <a:cs typeface="Arial"/>
                <a:sym typeface="Arial"/>
              </a:rPr>
              <a:t>Who did what when?</a:t>
            </a:r>
            <a:endParaRPr sz="1467"/>
          </a:p>
          <a:p>
            <a:pPr marL="694249" lvl="1" indent="-237061">
              <a:spcBef>
                <a:spcPts val="533"/>
              </a:spcBef>
              <a:buClr>
                <a:schemeClr val="dk1"/>
              </a:buClr>
              <a:buSzPts val="1800"/>
              <a:buFont typeface="Arial"/>
              <a:buChar char="•"/>
            </a:pPr>
            <a:r>
              <a:rPr lang="en">
                <a:solidFill>
                  <a:schemeClr val="dk1"/>
                </a:solidFill>
                <a:latin typeface="Arial"/>
                <a:ea typeface="Arial"/>
                <a:cs typeface="Arial"/>
                <a:sym typeface="Arial"/>
              </a:rPr>
              <a:t>Native in OSF</a:t>
            </a:r>
            <a:endParaRPr sz="1467"/>
          </a:p>
          <a:p>
            <a:pPr marL="694249" lvl="1" indent="-84665">
              <a:spcBef>
                <a:spcPts val="533"/>
              </a:spcBef>
              <a:buClr>
                <a:schemeClr val="dk1"/>
              </a:buClr>
              <a:buSzPts val="1800"/>
              <a:buNone/>
            </a:pPr>
            <a:endParaRPr>
              <a:solidFill>
                <a:schemeClr val="dk1"/>
              </a:solidFill>
              <a:latin typeface="Arial"/>
              <a:ea typeface="Arial"/>
              <a:cs typeface="Arial"/>
              <a:sym typeface="Arial"/>
            </a:endParaRPr>
          </a:p>
          <a:p>
            <a:pPr marL="694249" lvl="1" indent="-237061">
              <a:spcBef>
                <a:spcPts val="533"/>
              </a:spcBef>
              <a:buClr>
                <a:schemeClr val="dk1"/>
              </a:buClr>
              <a:buSzPts val="1800"/>
              <a:buFont typeface="Arial"/>
              <a:buChar char="•"/>
            </a:pPr>
            <a:r>
              <a:rPr lang="en">
                <a:solidFill>
                  <a:schemeClr val="dk1"/>
                </a:solidFill>
                <a:latin typeface="Arial"/>
                <a:ea typeface="Arial"/>
                <a:cs typeface="Arial"/>
                <a:sym typeface="Arial"/>
              </a:rPr>
              <a:t>GitHub Integration</a:t>
            </a:r>
            <a:endParaRPr sz="1467"/>
          </a:p>
          <a:p>
            <a:pPr marL="694249" lvl="1" indent="-84665">
              <a:spcBef>
                <a:spcPts val="533"/>
              </a:spcBef>
              <a:buClr>
                <a:schemeClr val="dk1"/>
              </a:buClr>
              <a:buSzPts val="1800"/>
              <a:buNone/>
            </a:pPr>
            <a:endParaRPr>
              <a:solidFill>
                <a:schemeClr val="dk1"/>
              </a:solidFill>
              <a:latin typeface="Arial"/>
              <a:ea typeface="Arial"/>
              <a:cs typeface="Arial"/>
              <a:sym typeface="Arial"/>
            </a:endParaRPr>
          </a:p>
          <a:p>
            <a:pPr marL="237061" indent="-228594">
              <a:spcBef>
                <a:spcPts val="1067"/>
              </a:spcBef>
              <a:buClr>
                <a:schemeClr val="dk1"/>
              </a:buClr>
              <a:buSzPts val="2100"/>
              <a:buFont typeface="Arial"/>
              <a:buChar char="•"/>
            </a:pPr>
            <a:r>
              <a:rPr lang="en">
                <a:solidFill>
                  <a:schemeClr val="dk1"/>
                </a:solidFill>
                <a:latin typeface="Arial"/>
                <a:ea typeface="Arial"/>
                <a:cs typeface="Arial"/>
                <a:sym typeface="Arial"/>
              </a:rPr>
              <a:t>One file name, </a:t>
            </a:r>
            <a:endParaRPr>
              <a:solidFill>
                <a:schemeClr val="dk1"/>
              </a:solidFill>
              <a:latin typeface="Arial"/>
              <a:ea typeface="Arial"/>
              <a:cs typeface="Arial"/>
              <a:sym typeface="Arial"/>
            </a:endParaRPr>
          </a:p>
          <a:p>
            <a:pPr marL="0" indent="0">
              <a:spcBef>
                <a:spcPts val="1067"/>
              </a:spcBef>
              <a:buClr>
                <a:schemeClr val="dk1"/>
              </a:buClr>
              <a:buSzPts val="2100"/>
              <a:buNone/>
            </a:pPr>
            <a:r>
              <a:rPr lang="en">
                <a:solidFill>
                  <a:schemeClr val="dk1"/>
                </a:solidFill>
                <a:latin typeface="Arial"/>
                <a:ea typeface="Arial"/>
                <a:cs typeface="Arial"/>
                <a:sym typeface="Arial"/>
              </a:rPr>
              <a:t>	many versions</a:t>
            </a:r>
            <a:endParaRPr>
              <a:solidFill>
                <a:schemeClr val="dk1"/>
              </a:solidFill>
              <a:latin typeface="Arial"/>
              <a:ea typeface="Arial"/>
              <a:cs typeface="Arial"/>
              <a:sym typeface="Arial"/>
            </a:endParaRPr>
          </a:p>
        </p:txBody>
      </p:sp>
      <p:sp>
        <p:nvSpPr>
          <p:cNvPr id="581" name="Google Shape;581;p75"/>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Version control</a:t>
            </a:r>
            <a:endParaRPr dirty="0">
              <a:latin typeface="Arial"/>
              <a:ea typeface="Arial"/>
              <a:cs typeface="Arial"/>
              <a:sym typeface="Arial"/>
            </a:endParaRPr>
          </a:p>
        </p:txBody>
      </p:sp>
      <p:pic>
        <p:nvPicPr>
          <p:cNvPr id="583" name="Google Shape;583;p75"/>
          <p:cNvPicPr preferRelativeResize="0">
            <a:picLocks noGrp="1"/>
          </p:cNvPicPr>
          <p:nvPr>
            <p:ph type="body" idx="4294967295"/>
          </p:nvPr>
        </p:nvPicPr>
        <p:blipFill rotWithShape="1">
          <a:blip r:embed="rId3">
            <a:alphaModFix/>
          </a:blip>
          <a:srcRect/>
          <a:stretch/>
        </p:blipFill>
        <p:spPr>
          <a:xfrm>
            <a:off x="5904344" y="2435225"/>
            <a:ext cx="5181600" cy="1987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8" name="Google Shape;598;p77"/>
          <p:cNvSpPr txBox="1">
            <a:spLocks noGrp="1"/>
          </p:cNvSpPr>
          <p:nvPr>
            <p:ph idx="1"/>
          </p:nvPr>
        </p:nvSpPr>
        <p:spPr>
          <a:prstGeom prst="rect">
            <a:avLst/>
          </a:prstGeom>
          <a:noFill/>
          <a:ln>
            <a:noFill/>
          </a:ln>
        </p:spPr>
        <p:txBody>
          <a:bodyPr spcFirstLastPara="1" vert="horz" wrap="square" lIns="91433" tIns="45700" rIns="91433" bIns="45700" rtlCol="0" anchor="t" anchorCtr="0">
            <a:noAutofit/>
          </a:bodyPr>
          <a:lstStyle/>
          <a:p>
            <a:pPr marL="237061" indent="-228594">
              <a:spcBef>
                <a:spcPts val="0"/>
              </a:spcBef>
              <a:buClr>
                <a:schemeClr val="dk1"/>
              </a:buClr>
              <a:buSzPts val="2100"/>
              <a:buFont typeface="Arial"/>
              <a:buChar char="•"/>
            </a:pPr>
            <a:r>
              <a:rPr lang="en">
                <a:solidFill>
                  <a:schemeClr val="dk1"/>
                </a:solidFill>
                <a:latin typeface="Arial"/>
                <a:ea typeface="Arial"/>
                <a:cs typeface="Arial"/>
                <a:sym typeface="Arial"/>
              </a:rPr>
              <a:t>Open the file by clicking </a:t>
            </a:r>
            <a:endParaRPr>
              <a:solidFill>
                <a:schemeClr val="dk1"/>
              </a:solidFill>
              <a:latin typeface="Arial"/>
              <a:ea typeface="Arial"/>
              <a:cs typeface="Arial"/>
              <a:sym typeface="Arial"/>
            </a:endParaRPr>
          </a:p>
        </p:txBody>
      </p:sp>
      <p:sp>
        <p:nvSpPr>
          <p:cNvPr id="597" name="Google Shape;597;p77"/>
          <p:cNvSpPr txBox="1">
            <a:spLocks noGrp="1"/>
          </p:cNvSpPr>
          <p:nvPr>
            <p:ph type="title"/>
          </p:nvPr>
        </p:nvSpPr>
        <p:spPr>
          <a:prstGeom prst="rect">
            <a:avLst/>
          </a:prstGeom>
          <a:noFill/>
          <a:ln>
            <a:noFill/>
          </a:ln>
        </p:spPr>
        <p:txBody>
          <a:bodyPr spcFirstLastPara="1" vert="horz" wrap="square" lIns="91433" tIns="45700" rIns="91433" bIns="45700" rtlCol="0" anchor="ctr" anchorCtr="0">
            <a:noAutofit/>
          </a:bodyPr>
          <a:lstStyle/>
          <a:p>
            <a:pPr>
              <a:spcBef>
                <a:spcPts val="0"/>
              </a:spcBef>
              <a:buClr>
                <a:schemeClr val="dk1"/>
              </a:buClr>
              <a:buSzPts val="3300"/>
            </a:pPr>
            <a:r>
              <a:rPr lang="en" dirty="0">
                <a:latin typeface="Arial"/>
                <a:ea typeface="Arial"/>
                <a:cs typeface="Arial"/>
                <a:sym typeface="Arial"/>
              </a:rPr>
              <a:t>Version history</a:t>
            </a:r>
            <a:endParaRPr dirty="0">
              <a:latin typeface="Arial"/>
              <a:ea typeface="Arial"/>
              <a:cs typeface="Arial"/>
              <a:sym typeface="Arial"/>
            </a:endParaRPr>
          </a:p>
        </p:txBody>
      </p:sp>
      <p:pic>
        <p:nvPicPr>
          <p:cNvPr id="599" name="Google Shape;599;p77"/>
          <p:cNvPicPr preferRelativeResize="0">
            <a:picLocks noGrp="1"/>
          </p:cNvPicPr>
          <p:nvPr>
            <p:ph type="body" idx="4294967295"/>
          </p:nvPr>
        </p:nvPicPr>
        <p:blipFill rotWithShape="1">
          <a:blip r:embed="rId3">
            <a:alphaModFix/>
          </a:blip>
          <a:srcRect/>
          <a:stretch/>
        </p:blipFill>
        <p:spPr>
          <a:xfrm>
            <a:off x="0" y="1825625"/>
            <a:ext cx="9582150" cy="435133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5960C8-751D-E683-63EA-EF4EDAB25442}"/>
              </a:ext>
            </a:extLst>
          </p:cNvPr>
          <p:cNvSpPr>
            <a:spLocks noGrp="1"/>
          </p:cNvSpPr>
          <p:nvPr>
            <p:ph idx="1"/>
          </p:nvPr>
        </p:nvSpPr>
        <p:spPr>
          <a:xfrm>
            <a:off x="254924" y="1471972"/>
            <a:ext cx="11693236" cy="4766267"/>
          </a:xfrm>
        </p:spPr>
        <p:txBody>
          <a:bodyPr>
            <a:normAutofit fontScale="62500" lnSpcReduction="20000"/>
          </a:bodyPr>
          <a:lstStyle/>
          <a:p>
            <a:pPr>
              <a:lnSpc>
                <a:spcPct val="120000"/>
              </a:lnSpc>
            </a:pPr>
            <a:r>
              <a:rPr lang="en-GB" dirty="0"/>
              <a:t>Collaborative writing platforms</a:t>
            </a:r>
          </a:p>
          <a:p>
            <a:pPr lvl="1">
              <a:lnSpc>
                <a:spcPct val="120000"/>
              </a:lnSpc>
            </a:pPr>
            <a:r>
              <a:rPr lang="en-GB" dirty="0"/>
              <a:t>Online tools and platforms for researchers to work together on documents in real-time, and so avoid the versioning-hell of emailing Word documents back and forth. </a:t>
            </a:r>
          </a:p>
          <a:p>
            <a:pPr lvl="1">
              <a:lnSpc>
                <a:spcPct val="120000"/>
              </a:lnSpc>
            </a:pPr>
            <a:r>
              <a:rPr lang="en-GB" dirty="0"/>
              <a:t>Platforms include Overleaf, </a:t>
            </a:r>
            <a:r>
              <a:rPr lang="en-GB" dirty="0" err="1"/>
              <a:t>Authorea</a:t>
            </a:r>
            <a:r>
              <a:rPr lang="en-GB" dirty="0"/>
              <a:t>, Fidus Writer, </a:t>
            </a:r>
            <a:r>
              <a:rPr lang="en-GB" dirty="0" err="1"/>
              <a:t>ShareLaTeX</a:t>
            </a:r>
            <a:r>
              <a:rPr lang="en-GB" dirty="0"/>
              <a:t> and Google Docs. </a:t>
            </a:r>
          </a:p>
          <a:p>
            <a:pPr lvl="1">
              <a:lnSpc>
                <a:spcPct val="120000"/>
              </a:lnSpc>
            </a:pPr>
            <a:r>
              <a:rPr lang="en-GB" dirty="0"/>
              <a:t>Many of these tools are based on proprietary technologies and some require payment for advanced features.</a:t>
            </a:r>
          </a:p>
          <a:p>
            <a:pPr>
              <a:lnSpc>
                <a:spcPct val="120000"/>
              </a:lnSpc>
            </a:pPr>
            <a:r>
              <a:rPr lang="en-GB" dirty="0"/>
              <a:t>Reference management &amp; discovery</a:t>
            </a:r>
          </a:p>
          <a:p>
            <a:pPr lvl="1">
              <a:lnSpc>
                <a:spcPct val="120000"/>
              </a:lnSpc>
            </a:pPr>
            <a:r>
              <a:rPr lang="en-GB" dirty="0"/>
              <a:t>There are plenty of tools which enable groups to store and manage references. </a:t>
            </a:r>
          </a:p>
          <a:p>
            <a:pPr lvl="1">
              <a:lnSpc>
                <a:spcPct val="120000"/>
              </a:lnSpc>
            </a:pPr>
            <a:r>
              <a:rPr lang="en-GB" dirty="0"/>
              <a:t>Examples include Zotero, </a:t>
            </a:r>
            <a:r>
              <a:rPr lang="en-GB" dirty="0" err="1"/>
              <a:t>Citavi</a:t>
            </a:r>
            <a:r>
              <a:rPr lang="en-GB" dirty="0"/>
              <a:t> and </a:t>
            </a:r>
            <a:r>
              <a:rPr lang="en-GB" dirty="0" err="1"/>
              <a:t>CiteUlike</a:t>
            </a:r>
            <a:r>
              <a:rPr lang="en-GB" dirty="0"/>
              <a:t>. Mendeley incorporates a sharable reference manager, as well as a social network and article visualization tools. Relatedly, </a:t>
            </a:r>
            <a:r>
              <a:rPr lang="en-GB" dirty="0" err="1"/>
              <a:t>BibSonomy</a:t>
            </a:r>
            <a:r>
              <a:rPr lang="en-GB" dirty="0"/>
              <a:t> allows researchers to share bookmarks and lists of literature.</a:t>
            </a:r>
          </a:p>
          <a:p>
            <a:pPr>
              <a:lnSpc>
                <a:spcPct val="120000"/>
              </a:lnSpc>
            </a:pPr>
            <a:r>
              <a:rPr lang="en-GB" dirty="0"/>
              <a:t>Annotation and review</a:t>
            </a:r>
          </a:p>
          <a:p>
            <a:pPr lvl="1">
              <a:lnSpc>
                <a:spcPct val="120000"/>
              </a:lnSpc>
            </a:pPr>
            <a:r>
              <a:rPr lang="en-GB" dirty="0"/>
              <a:t>The power of the Web enables new modes of post-publication collaborative review through services like </a:t>
            </a:r>
            <a:r>
              <a:rPr lang="en-GB" dirty="0" err="1"/>
              <a:t>PubPeer</a:t>
            </a:r>
            <a:r>
              <a:rPr lang="en-GB" dirty="0"/>
              <a:t> and Academic Karma, as well as annotation tools like </a:t>
            </a:r>
            <a:r>
              <a:rPr lang="en-GB" dirty="0" err="1"/>
              <a:t>Hypothes.is</a:t>
            </a:r>
            <a:r>
              <a:rPr lang="en-GB" dirty="0"/>
              <a:t> and </a:t>
            </a:r>
            <a:r>
              <a:rPr lang="en-GB" dirty="0" err="1"/>
              <a:t>PaperHive</a:t>
            </a:r>
            <a:r>
              <a:rPr lang="en-GB" dirty="0"/>
              <a:t>.</a:t>
            </a:r>
          </a:p>
          <a:p>
            <a:pPr>
              <a:lnSpc>
                <a:spcPct val="120000"/>
              </a:lnSpc>
            </a:pPr>
            <a:r>
              <a:rPr lang="en-GB" dirty="0"/>
              <a:t>Academic social networks</a:t>
            </a:r>
          </a:p>
          <a:p>
            <a:pPr lvl="1">
              <a:lnSpc>
                <a:spcPct val="120000"/>
              </a:lnSpc>
            </a:pPr>
            <a:r>
              <a:rPr lang="en-GB" dirty="0"/>
              <a:t>Researchers have long made use of the Web for social networking - either via mainstream social networks like Twitter, Facebook and </a:t>
            </a:r>
            <a:r>
              <a:rPr lang="en-GB" dirty="0" err="1"/>
              <a:t>Linkedin</a:t>
            </a:r>
            <a:r>
              <a:rPr lang="en-GB" dirty="0"/>
              <a:t> or dedicated academic social networks like ResearchGate, </a:t>
            </a:r>
            <a:r>
              <a:rPr lang="en-GB" dirty="0" err="1"/>
              <a:t>Academia.edu</a:t>
            </a:r>
            <a:r>
              <a:rPr lang="en-GB" dirty="0"/>
              <a:t> and Loop.</a:t>
            </a:r>
          </a:p>
          <a:p>
            <a:pPr>
              <a:lnSpc>
                <a:spcPct val="120000"/>
              </a:lnSpc>
            </a:pPr>
            <a:endParaRPr lang="en-GB" dirty="0"/>
          </a:p>
        </p:txBody>
      </p:sp>
      <p:sp>
        <p:nvSpPr>
          <p:cNvPr id="3" name="Title 2">
            <a:extLst>
              <a:ext uri="{FF2B5EF4-FFF2-40B4-BE49-F238E27FC236}">
                <a16:creationId xmlns:a16="http://schemas.microsoft.com/office/drawing/2014/main" id="{540182AB-5CAE-033A-91B5-80A5F9CF3A53}"/>
              </a:ext>
            </a:extLst>
          </p:cNvPr>
          <p:cNvSpPr>
            <a:spLocks noGrp="1"/>
          </p:cNvSpPr>
          <p:nvPr>
            <p:ph type="title"/>
          </p:nvPr>
        </p:nvSpPr>
        <p:spPr/>
        <p:txBody>
          <a:bodyPr/>
          <a:lstStyle/>
          <a:p>
            <a:r>
              <a:rPr lang="en-GB"/>
              <a:t>Other Collaborative Platforms...</a:t>
            </a:r>
            <a:endParaRPr lang="en-GB" dirty="0"/>
          </a:p>
        </p:txBody>
      </p:sp>
    </p:spTree>
    <p:extLst>
      <p:ext uri="{BB962C8B-B14F-4D97-AF65-F5344CB8AC3E}">
        <p14:creationId xmlns:p14="http://schemas.microsoft.com/office/powerpoint/2010/main" val="3617807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BF667E-2E42-4178-B8CA-9FE946D9B81B}"/>
              </a:ext>
            </a:extLst>
          </p:cNvPr>
          <p:cNvSpPr>
            <a:spLocks noGrp="1"/>
          </p:cNvSpPr>
          <p:nvPr>
            <p:ph type="title"/>
          </p:nvPr>
        </p:nvSpPr>
        <p:spPr/>
        <p:txBody>
          <a:bodyPr/>
          <a:lstStyle/>
          <a:p>
            <a:r>
              <a:rPr lang="en-GB" dirty="0"/>
              <a:t>The future... EOSC</a:t>
            </a:r>
          </a:p>
        </p:txBody>
      </p:sp>
      <p:pic>
        <p:nvPicPr>
          <p:cNvPr id="5" name="Picture 4">
            <a:extLst>
              <a:ext uri="{FF2B5EF4-FFF2-40B4-BE49-F238E27FC236}">
                <a16:creationId xmlns:a16="http://schemas.microsoft.com/office/drawing/2014/main" id="{DD0413B3-DDD6-DD0A-6EFF-6048C0322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472" y="1023533"/>
            <a:ext cx="8070800" cy="5591276"/>
          </a:xfrm>
          <a:prstGeom prst="rect">
            <a:avLst/>
          </a:prstGeom>
        </p:spPr>
      </p:pic>
    </p:spTree>
    <p:extLst>
      <p:ext uri="{BB962C8B-B14F-4D97-AF65-F5344CB8AC3E}">
        <p14:creationId xmlns:p14="http://schemas.microsoft.com/office/powerpoint/2010/main" val="4255106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E1FA-B691-4655-891E-B0464C6D89C1}"/>
              </a:ext>
            </a:extLst>
          </p:cNvPr>
          <p:cNvSpPr>
            <a:spLocks noGrp="1"/>
          </p:cNvSpPr>
          <p:nvPr>
            <p:ph type="ctrTitle"/>
          </p:nvPr>
        </p:nvSpPr>
        <p:spPr>
          <a:xfrm>
            <a:off x="491289" y="3622781"/>
            <a:ext cx="7399421" cy="868363"/>
          </a:xfrm>
        </p:spPr>
        <p:txBody>
          <a:bodyPr>
            <a:normAutofit/>
          </a:bodyPr>
          <a:lstStyle/>
          <a:p>
            <a:pPr algn="l"/>
            <a:r>
              <a:rPr lang="en-US" sz="4800" b="1" dirty="0">
                <a:solidFill>
                  <a:schemeClr val="bg1"/>
                </a:solidFill>
                <a:latin typeface="Arial" panose="020B0604020202020204" pitchFamily="34" charset="0"/>
                <a:cs typeface="Arial" panose="020B0604020202020204" pitchFamily="34" charset="0"/>
              </a:rPr>
              <a:t>THANK YOU!</a:t>
            </a:r>
          </a:p>
        </p:txBody>
      </p:sp>
      <p:cxnSp>
        <p:nvCxnSpPr>
          <p:cNvPr id="5" name="Straight Connector 4">
            <a:extLst>
              <a:ext uri="{FF2B5EF4-FFF2-40B4-BE49-F238E27FC236}">
                <a16:creationId xmlns:a16="http://schemas.microsoft.com/office/drawing/2014/main" id="{73B95838-9304-4712-A049-9665DC4F6177}"/>
              </a:ext>
            </a:extLst>
          </p:cNvPr>
          <p:cNvCxnSpPr/>
          <p:nvPr/>
        </p:nvCxnSpPr>
        <p:spPr>
          <a:xfrm>
            <a:off x="3873500" y="-13843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BEC918-C388-4194-A5A1-6BBBE7CD9F6F}"/>
              </a:ext>
            </a:extLst>
          </p:cNvPr>
          <p:cNvCxnSpPr>
            <a:cxnSpLocks/>
          </p:cNvCxnSpPr>
          <p:nvPr/>
        </p:nvCxnSpPr>
        <p:spPr>
          <a:xfrm>
            <a:off x="646363" y="4605690"/>
            <a:ext cx="368433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clock&#10;&#10;Description automatically generated">
            <a:extLst>
              <a:ext uri="{FF2B5EF4-FFF2-40B4-BE49-F238E27FC236}">
                <a16:creationId xmlns:a16="http://schemas.microsoft.com/office/drawing/2014/main" id="{59511398-046B-4991-BC9F-E60933D01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4334" y="673770"/>
            <a:ext cx="3886377" cy="3931920"/>
          </a:xfrm>
          <a:prstGeom prst="rect">
            <a:avLst/>
          </a:prstGeom>
        </p:spPr>
      </p:pic>
      <p:pic>
        <p:nvPicPr>
          <p:cNvPr id="4" name="Picture 3" descr="A picture containing ax, vector graphics, tool&#10;&#10;Description automatically generated">
            <a:hlinkClick r:id="rId3"/>
            <a:extLst>
              <a:ext uri="{FF2B5EF4-FFF2-40B4-BE49-F238E27FC236}">
                <a16:creationId xmlns:a16="http://schemas.microsoft.com/office/drawing/2014/main" id="{B1EEBA63-BF23-42C5-A61A-78464CA00378}"/>
              </a:ext>
            </a:extLst>
          </p:cNvPr>
          <p:cNvPicPr>
            <a:picLocks noChangeAspect="1"/>
          </p:cNvPicPr>
          <p:nvPr/>
        </p:nvPicPr>
        <p:blipFill>
          <a:blip r:embed="rId4">
            <a:biLevel thresh="25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6363" y="5396422"/>
            <a:ext cx="434292" cy="352591"/>
          </a:xfrm>
          <a:prstGeom prst="rect">
            <a:avLst/>
          </a:prstGeom>
        </p:spPr>
      </p:pic>
      <p:pic>
        <p:nvPicPr>
          <p:cNvPr id="21" name="Picture 20" descr="Icon&#10;&#10;Description automatically generated">
            <a:hlinkClick r:id="rId6"/>
            <a:extLst>
              <a:ext uri="{FF2B5EF4-FFF2-40B4-BE49-F238E27FC236}">
                <a16:creationId xmlns:a16="http://schemas.microsoft.com/office/drawing/2014/main" id="{CA93997B-31DC-43D7-A95D-A0B0AE1986B7}"/>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Effect>
                      <a14:saturation sat="2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417983" y="5283908"/>
            <a:ext cx="577618" cy="577618"/>
          </a:xfrm>
          <a:prstGeom prst="rect">
            <a:avLst/>
          </a:prstGeom>
        </p:spPr>
      </p:pic>
      <p:pic>
        <p:nvPicPr>
          <p:cNvPr id="28" name="Picture 27" descr="Icon&#10;&#10;Description automatically generated">
            <a:hlinkClick r:id="rId10" action="ppaction://hlinkfile"/>
            <a:extLst>
              <a:ext uri="{FF2B5EF4-FFF2-40B4-BE49-F238E27FC236}">
                <a16:creationId xmlns:a16="http://schemas.microsoft.com/office/drawing/2014/main" id="{4F6EBF4A-2B7F-4C87-AC9A-8C1F08DE93D4}"/>
              </a:ext>
            </a:extLst>
          </p:cNvPr>
          <p:cNvPicPr>
            <a:picLocks noChangeAspect="1"/>
          </p:cNvPicPr>
          <p:nvPr/>
        </p:nvPicPr>
        <p:blipFill>
          <a:blip r:embed="rId11">
            <a:clrChange>
              <a:clrFrom>
                <a:srgbClr val="4A85FF"/>
              </a:clrFrom>
              <a:clrTo>
                <a:srgbClr val="4A85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332929" y="5183655"/>
            <a:ext cx="778124" cy="778124"/>
          </a:xfrm>
          <a:prstGeom prst="rect">
            <a:avLst/>
          </a:prstGeom>
        </p:spPr>
      </p:pic>
      <p:sp>
        <p:nvSpPr>
          <p:cNvPr id="36" name="TextBox 35">
            <a:extLst>
              <a:ext uri="{FF2B5EF4-FFF2-40B4-BE49-F238E27FC236}">
                <a16:creationId xmlns:a16="http://schemas.microsoft.com/office/drawing/2014/main" id="{D041DE01-8997-4AB9-9441-FB1CC04EFEF2}"/>
              </a:ext>
            </a:extLst>
          </p:cNvPr>
          <p:cNvSpPr txBox="1"/>
          <p:nvPr/>
        </p:nvSpPr>
        <p:spPr>
          <a:xfrm>
            <a:off x="509831" y="5863581"/>
            <a:ext cx="2333336"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Follow us</a:t>
            </a:r>
          </a:p>
        </p:txBody>
      </p:sp>
    </p:spTree>
    <p:extLst>
      <p:ext uri="{BB962C8B-B14F-4D97-AF65-F5344CB8AC3E}">
        <p14:creationId xmlns:p14="http://schemas.microsoft.com/office/powerpoint/2010/main" val="1212438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F9E900-77CA-2514-7B6F-6D84384ECC73}"/>
              </a:ext>
            </a:extLst>
          </p:cNvPr>
          <p:cNvSpPr>
            <a:spLocks noGrp="1"/>
          </p:cNvSpPr>
          <p:nvPr>
            <p:ph idx="1"/>
          </p:nvPr>
        </p:nvSpPr>
        <p:spPr>
          <a:xfrm>
            <a:off x="266536" y="1572820"/>
            <a:ext cx="11680041" cy="4839855"/>
          </a:xfrm>
        </p:spPr>
        <p:txBody>
          <a:bodyPr>
            <a:normAutofit fontScale="77500" lnSpcReduction="20000"/>
          </a:bodyPr>
          <a:lstStyle/>
          <a:p>
            <a:pPr>
              <a:lnSpc>
                <a:spcPct val="120000"/>
              </a:lnSpc>
            </a:pPr>
            <a:r>
              <a:rPr lang="en-GB" dirty="0"/>
              <a:t>Having data available is of no use if it cannot be understood. Without metadata to provide provenance and context, the data can’t be used effectively. </a:t>
            </a:r>
          </a:p>
          <a:p>
            <a:pPr lvl="1">
              <a:lnSpc>
                <a:spcPct val="120000"/>
              </a:lnSpc>
            </a:pPr>
            <a:r>
              <a:rPr lang="en-GB" dirty="0"/>
              <a:t>For example, a table of numbers is useless if no headings describe what the columns/rows contain. </a:t>
            </a:r>
          </a:p>
          <a:p>
            <a:pPr lvl="1">
              <a:lnSpc>
                <a:spcPct val="120000"/>
              </a:lnSpc>
            </a:pPr>
            <a:r>
              <a:rPr lang="en-GB" dirty="0"/>
              <a:t>You should ensure that open datasets include consistent metadata, that is information about the data so that the data is fully described. </a:t>
            </a:r>
          </a:p>
          <a:p>
            <a:pPr lvl="1">
              <a:lnSpc>
                <a:spcPct val="120000"/>
              </a:lnSpc>
            </a:pPr>
            <a:r>
              <a:rPr lang="en-GB" dirty="0"/>
              <a:t>This requires that information accompanying data is captured in documentation and metadata.</a:t>
            </a:r>
          </a:p>
          <a:p>
            <a:pPr>
              <a:lnSpc>
                <a:spcPct val="120000"/>
              </a:lnSpc>
            </a:pPr>
            <a:r>
              <a:rPr lang="en-GB" dirty="0"/>
              <a:t>Documentation</a:t>
            </a:r>
          </a:p>
          <a:p>
            <a:pPr lvl="1">
              <a:lnSpc>
                <a:spcPct val="120000"/>
              </a:lnSpc>
            </a:pPr>
            <a:r>
              <a:rPr lang="en-GB" dirty="0"/>
              <a:t>Documentation provides context for your work. It allows your collaborators, colleagues and future you to understand what has been done and why.</a:t>
            </a:r>
          </a:p>
          <a:p>
            <a:pPr>
              <a:lnSpc>
                <a:spcPct val="120000"/>
              </a:lnSpc>
            </a:pPr>
            <a:r>
              <a:rPr lang="en-GB" dirty="0"/>
              <a:t>Metadata</a:t>
            </a:r>
          </a:p>
          <a:p>
            <a:pPr lvl="1">
              <a:lnSpc>
                <a:spcPct val="120000"/>
              </a:lnSpc>
            </a:pPr>
            <a:r>
              <a:rPr lang="en-GB" dirty="0"/>
              <a:t>Metadata is information about the data, descriptors that facilitate cataloguing data and data discovery. Often, metadata are intended for machine reading.</a:t>
            </a:r>
            <a:br>
              <a:rPr lang="en-GB" dirty="0"/>
            </a:br>
            <a:endParaRPr lang="en-GB" dirty="0"/>
          </a:p>
        </p:txBody>
      </p:sp>
      <p:sp>
        <p:nvSpPr>
          <p:cNvPr id="3" name="Title 2">
            <a:extLst>
              <a:ext uri="{FF2B5EF4-FFF2-40B4-BE49-F238E27FC236}">
                <a16:creationId xmlns:a16="http://schemas.microsoft.com/office/drawing/2014/main" id="{86C8236F-BBFD-F29D-2FA4-D82B3B2AC95C}"/>
              </a:ext>
            </a:extLst>
          </p:cNvPr>
          <p:cNvSpPr>
            <a:spLocks noGrp="1"/>
          </p:cNvSpPr>
          <p:nvPr>
            <p:ph type="title"/>
          </p:nvPr>
        </p:nvSpPr>
        <p:spPr/>
        <p:txBody>
          <a:bodyPr/>
          <a:lstStyle/>
          <a:p>
            <a:r>
              <a:rPr lang="en-GB" dirty="0"/>
              <a:t>Documentation and Metadata</a:t>
            </a:r>
          </a:p>
        </p:txBody>
      </p:sp>
    </p:spTree>
    <p:extLst>
      <p:ext uri="{BB962C8B-B14F-4D97-AF65-F5344CB8AC3E}">
        <p14:creationId xmlns:p14="http://schemas.microsoft.com/office/powerpoint/2010/main" val="4211907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3D0E7D-A2EB-D470-B1ED-6AC7AFD06FDE}"/>
              </a:ext>
            </a:extLst>
          </p:cNvPr>
          <p:cNvSpPr>
            <a:spLocks noGrp="1"/>
          </p:cNvSpPr>
          <p:nvPr>
            <p:ph idx="1"/>
          </p:nvPr>
        </p:nvSpPr>
        <p:spPr>
          <a:xfrm>
            <a:off x="240475" y="1585025"/>
            <a:ext cx="6160325" cy="4198259"/>
          </a:xfrm>
        </p:spPr>
        <p:txBody>
          <a:bodyPr>
            <a:normAutofit fontScale="77500" lnSpcReduction="20000"/>
          </a:bodyPr>
          <a:lstStyle/>
          <a:p>
            <a:pPr>
              <a:lnSpc>
                <a:spcPct val="120000"/>
              </a:lnSpc>
            </a:pPr>
            <a:r>
              <a:rPr lang="en-US" dirty="0"/>
              <a:t>IT infrastructure (cloud based/online) set up to manage, share, access, maintain, and archive datasets.</a:t>
            </a:r>
          </a:p>
          <a:p>
            <a:pPr>
              <a:lnSpc>
                <a:spcPct val="120000"/>
              </a:lnSpc>
            </a:pPr>
            <a:r>
              <a:rPr lang="en-US" dirty="0"/>
              <a:t> An application database specialized in storing metadata of data files/datasets/databases.</a:t>
            </a:r>
          </a:p>
          <a:p>
            <a:pPr>
              <a:lnSpc>
                <a:spcPct val="120000"/>
              </a:lnSpc>
            </a:pPr>
            <a:r>
              <a:rPr lang="en-US" dirty="0"/>
              <a:t>Differs from publication repository mainly in its ability to:</a:t>
            </a:r>
          </a:p>
          <a:p>
            <a:pPr lvl="1">
              <a:lnSpc>
                <a:spcPct val="120000"/>
              </a:lnSpc>
            </a:pPr>
            <a:r>
              <a:rPr lang="en-US" dirty="0"/>
              <a:t>Store metadata at different level/hierarchy.</a:t>
            </a:r>
          </a:p>
          <a:p>
            <a:pPr lvl="1">
              <a:lnSpc>
                <a:spcPct val="120000"/>
              </a:lnSpc>
            </a:pPr>
            <a:r>
              <a:rPr lang="en-US" dirty="0"/>
              <a:t>Store and ingest data files in various formats for long-term preservation</a:t>
            </a:r>
          </a:p>
          <a:p>
            <a:pPr>
              <a:lnSpc>
                <a:spcPct val="120000"/>
              </a:lnSpc>
            </a:pPr>
            <a:endParaRPr lang="en-US" dirty="0"/>
          </a:p>
          <a:p>
            <a:pPr>
              <a:lnSpc>
                <a:spcPct val="120000"/>
              </a:lnSpc>
            </a:pPr>
            <a:endParaRPr lang="en-GB" dirty="0"/>
          </a:p>
        </p:txBody>
      </p:sp>
      <p:sp>
        <p:nvSpPr>
          <p:cNvPr id="3" name="Title 2">
            <a:extLst>
              <a:ext uri="{FF2B5EF4-FFF2-40B4-BE49-F238E27FC236}">
                <a16:creationId xmlns:a16="http://schemas.microsoft.com/office/drawing/2014/main" id="{3EC214FA-14D3-4A07-96A4-11845713D771}"/>
              </a:ext>
            </a:extLst>
          </p:cNvPr>
          <p:cNvSpPr>
            <a:spLocks noGrp="1"/>
          </p:cNvSpPr>
          <p:nvPr>
            <p:ph type="title"/>
          </p:nvPr>
        </p:nvSpPr>
        <p:spPr/>
        <p:txBody>
          <a:bodyPr/>
          <a:lstStyle/>
          <a:p>
            <a:r>
              <a:rPr lang="en-US" dirty="0"/>
              <a:t>Data repository : the what </a:t>
            </a:r>
            <a:endParaRPr lang="en-GB" dirty="0"/>
          </a:p>
        </p:txBody>
      </p:sp>
      <p:pic>
        <p:nvPicPr>
          <p:cNvPr id="4" name="Content Placeholder 4">
            <a:extLst>
              <a:ext uri="{FF2B5EF4-FFF2-40B4-BE49-F238E27FC236}">
                <a16:creationId xmlns:a16="http://schemas.microsoft.com/office/drawing/2014/main" id="{616D17D4-FF63-E3E9-A50E-6C3695062062}"/>
              </a:ext>
            </a:extLst>
          </p:cNvPr>
          <p:cNvPicPr>
            <a:picLocks noChangeAspect="1"/>
          </p:cNvPicPr>
          <p:nvPr/>
        </p:nvPicPr>
        <p:blipFill>
          <a:blip r:embed="rId2"/>
          <a:stretch>
            <a:fillRect/>
          </a:stretch>
        </p:blipFill>
        <p:spPr>
          <a:xfrm>
            <a:off x="6662056" y="1542577"/>
            <a:ext cx="5289469" cy="4240708"/>
          </a:xfrm>
          <a:prstGeom prst="rect">
            <a:avLst/>
          </a:prstGeom>
        </p:spPr>
      </p:pic>
      <p:sp>
        <p:nvSpPr>
          <p:cNvPr id="5" name="TextBox 4">
            <a:extLst>
              <a:ext uri="{FF2B5EF4-FFF2-40B4-BE49-F238E27FC236}">
                <a16:creationId xmlns:a16="http://schemas.microsoft.com/office/drawing/2014/main" id="{655548B3-1553-0EB8-5B6F-8BAE8E1718AB}"/>
              </a:ext>
            </a:extLst>
          </p:cNvPr>
          <p:cNvSpPr txBox="1"/>
          <p:nvPr/>
        </p:nvSpPr>
        <p:spPr>
          <a:xfrm>
            <a:off x="3393044" y="5837279"/>
            <a:ext cx="8753990" cy="369332"/>
          </a:xfrm>
          <a:prstGeom prst="rect">
            <a:avLst/>
          </a:prstGeom>
          <a:solidFill>
            <a:schemeClr val="bg1"/>
          </a:solidFill>
        </p:spPr>
        <p:txBody>
          <a:bodyPr wrap="square" rtlCol="0">
            <a:spAutoFit/>
          </a:bodyPr>
          <a:lstStyle/>
          <a:p>
            <a:r>
              <a:rPr lang="en-US" dirty="0"/>
              <a:t>http://www.infotoday.com/cilmag/apr16/Uzwyshyn--Research-Data-Repositories.shtml</a:t>
            </a:r>
          </a:p>
        </p:txBody>
      </p:sp>
    </p:spTree>
    <p:extLst>
      <p:ext uri="{BB962C8B-B14F-4D97-AF65-F5344CB8AC3E}">
        <p14:creationId xmlns:p14="http://schemas.microsoft.com/office/powerpoint/2010/main" val="655700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07D0B9-0604-2D7A-CB27-ED367D87B630}"/>
              </a:ext>
            </a:extLst>
          </p:cNvPr>
          <p:cNvSpPr>
            <a:spLocks noGrp="1"/>
          </p:cNvSpPr>
          <p:nvPr>
            <p:ph idx="1"/>
          </p:nvPr>
        </p:nvSpPr>
        <p:spPr>
          <a:xfrm>
            <a:off x="397164" y="1727200"/>
            <a:ext cx="11259127" cy="1066943"/>
          </a:xfrm>
        </p:spPr>
        <p:txBody>
          <a:bodyPr>
            <a:normAutofit/>
          </a:bodyPr>
          <a:lstStyle/>
          <a:p>
            <a:r>
              <a:rPr lang="en-GB" sz="2400" dirty="0"/>
              <a:t>More and more funders expect the data produced in research projects they finance to be findable, accessible and as open as possible.</a:t>
            </a:r>
          </a:p>
          <a:p>
            <a:endParaRPr lang="en-GB" sz="2400" dirty="0"/>
          </a:p>
          <a:p>
            <a:endParaRPr lang="en-GB" sz="2400" dirty="0"/>
          </a:p>
        </p:txBody>
      </p:sp>
      <p:sp>
        <p:nvSpPr>
          <p:cNvPr id="3" name="Title 2">
            <a:extLst>
              <a:ext uri="{FF2B5EF4-FFF2-40B4-BE49-F238E27FC236}">
                <a16:creationId xmlns:a16="http://schemas.microsoft.com/office/drawing/2014/main" id="{7DE99785-A74A-FF99-21C2-054A67AABBD9}"/>
              </a:ext>
            </a:extLst>
          </p:cNvPr>
          <p:cNvSpPr>
            <a:spLocks noGrp="1"/>
          </p:cNvSpPr>
          <p:nvPr>
            <p:ph type="title"/>
          </p:nvPr>
        </p:nvSpPr>
        <p:spPr/>
        <p:txBody>
          <a:bodyPr/>
          <a:lstStyle/>
          <a:p>
            <a:r>
              <a:rPr lang="en-GB" dirty="0"/>
              <a:t>Data publishing</a:t>
            </a:r>
          </a:p>
        </p:txBody>
      </p:sp>
      <p:pic>
        <p:nvPicPr>
          <p:cNvPr id="5" name="Picture 4">
            <a:extLst>
              <a:ext uri="{FF2B5EF4-FFF2-40B4-BE49-F238E27FC236}">
                <a16:creationId xmlns:a16="http://schemas.microsoft.com/office/drawing/2014/main" id="{C5303A3E-7456-92C8-F351-7A3D6F443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2672749"/>
            <a:ext cx="5749113" cy="3422654"/>
          </a:xfrm>
          <a:prstGeom prst="rect">
            <a:avLst/>
          </a:prstGeom>
        </p:spPr>
      </p:pic>
      <p:sp>
        <p:nvSpPr>
          <p:cNvPr id="6" name="Rectangle 5">
            <a:extLst>
              <a:ext uri="{FF2B5EF4-FFF2-40B4-BE49-F238E27FC236}">
                <a16:creationId xmlns:a16="http://schemas.microsoft.com/office/drawing/2014/main" id="{33CBA1DE-63B7-5887-8395-42D533E45540}"/>
              </a:ext>
            </a:extLst>
          </p:cNvPr>
          <p:cNvSpPr/>
          <p:nvPr/>
        </p:nvSpPr>
        <p:spPr>
          <a:xfrm>
            <a:off x="397164" y="2672749"/>
            <a:ext cx="4632036" cy="2419124"/>
          </a:xfrm>
          <a:prstGeom prst="rect">
            <a:avLst/>
          </a:prstGeom>
        </p:spPr>
        <p:txBody>
          <a:bodyPr wrap="square">
            <a:spAutoFit/>
          </a:bodyPr>
          <a:lstStyle/>
          <a:p>
            <a:pPr marL="228600" indent="-228600">
              <a:lnSpc>
                <a:spcPct val="90000"/>
              </a:lnSpc>
              <a:spcBef>
                <a:spcPts val="1000"/>
              </a:spcBef>
              <a:buBlip>
                <a:blip r:embed="rId3"/>
              </a:buBlip>
            </a:pPr>
            <a:r>
              <a:rPr lang="en-GB" sz="2400" dirty="0">
                <a:solidFill>
                  <a:schemeClr val="tx1">
                    <a:lumMod val="75000"/>
                    <a:lumOff val="25000"/>
                  </a:schemeClr>
                </a:solidFill>
                <a:latin typeface="Arial" panose="020B0604020202020204" pitchFamily="34" charset="0"/>
                <a:cs typeface="Arial" panose="020B0604020202020204" pitchFamily="34" charset="0"/>
              </a:rPr>
              <a:t>How to make research data accessible? Publishing data as supplemental material associated with a research article, typically with the data files hosted by the publisher of the article.</a:t>
            </a:r>
          </a:p>
        </p:txBody>
      </p:sp>
    </p:spTree>
    <p:extLst>
      <p:ext uri="{BB962C8B-B14F-4D97-AF65-F5344CB8AC3E}">
        <p14:creationId xmlns:p14="http://schemas.microsoft.com/office/powerpoint/2010/main" val="272758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BCBBB-1C42-AAEB-D3A4-9FE1ACFB492D}"/>
              </a:ext>
            </a:extLst>
          </p:cNvPr>
          <p:cNvSpPr>
            <a:spLocks noGrp="1"/>
          </p:cNvSpPr>
          <p:nvPr>
            <p:ph idx="1"/>
          </p:nvPr>
        </p:nvSpPr>
        <p:spPr/>
        <p:txBody>
          <a:bodyPr>
            <a:normAutofit fontScale="92500" lnSpcReduction="10000"/>
          </a:bodyPr>
          <a:lstStyle/>
          <a:p>
            <a:pPr>
              <a:spcBef>
                <a:spcPts val="400"/>
              </a:spcBef>
              <a:defRPr/>
            </a:pPr>
            <a:r>
              <a:rPr lang="de-DE" spc="-1" dirty="0">
                <a:solidFill>
                  <a:srgbClr val="000000"/>
                </a:solidFill>
                <a:ea typeface="DejaVu Sans"/>
              </a:rPr>
              <a:t>Databases in </a:t>
            </a:r>
            <a:r>
              <a:rPr lang="de-DE" spc="-1" dirty="0" err="1">
                <a:solidFill>
                  <a:srgbClr val="000000"/>
                </a:solidFill>
                <a:ea typeface="DejaVu Sans"/>
              </a:rPr>
              <a:t>which</a:t>
            </a:r>
            <a:r>
              <a:rPr lang="de-DE" spc="-1" dirty="0">
                <a:solidFill>
                  <a:srgbClr val="000000"/>
                </a:solidFill>
                <a:ea typeface="DejaVu Sans"/>
              </a:rPr>
              <a:t> </a:t>
            </a:r>
            <a:r>
              <a:rPr lang="de-DE" spc="-1" dirty="0" err="1">
                <a:solidFill>
                  <a:srgbClr val="000000"/>
                </a:solidFill>
                <a:ea typeface="DejaVu Sans"/>
              </a:rPr>
              <a:t>objects</a:t>
            </a:r>
            <a:r>
              <a:rPr lang="de-DE" spc="-1" dirty="0">
                <a:solidFill>
                  <a:srgbClr val="000000"/>
                </a:solidFill>
                <a:ea typeface="DejaVu Sans"/>
              </a:rPr>
              <a:t> </a:t>
            </a:r>
            <a:r>
              <a:rPr lang="de-DE" spc="-1" dirty="0" err="1">
                <a:solidFill>
                  <a:srgbClr val="000000"/>
                </a:solidFill>
                <a:ea typeface="DejaVu Sans"/>
              </a:rPr>
              <a:t>can</a:t>
            </a:r>
            <a:r>
              <a:rPr lang="de-DE" spc="-1" dirty="0">
                <a:solidFill>
                  <a:srgbClr val="000000"/>
                </a:solidFill>
                <a:ea typeface="DejaVu Sans"/>
              </a:rPr>
              <a:t> </a:t>
            </a:r>
            <a:r>
              <a:rPr lang="de-DE" spc="-1" dirty="0" err="1">
                <a:solidFill>
                  <a:srgbClr val="000000"/>
                </a:solidFill>
                <a:ea typeface="DejaVu Sans"/>
              </a:rPr>
              <a:t>be</a:t>
            </a:r>
            <a:endParaRPr lang="de-DE" dirty="0"/>
          </a:p>
          <a:p>
            <a:pPr lvl="1">
              <a:spcBef>
                <a:spcPts val="400"/>
              </a:spcBef>
              <a:defRPr/>
            </a:pPr>
            <a:r>
              <a:rPr lang="de-DE" spc="-1" dirty="0" err="1">
                <a:solidFill>
                  <a:srgbClr val="000000"/>
                </a:solidFill>
                <a:ea typeface="DejaVu Sans"/>
              </a:rPr>
              <a:t>archived</a:t>
            </a:r>
            <a:r>
              <a:rPr lang="de-DE" spc="-1" dirty="0">
                <a:solidFill>
                  <a:srgbClr val="000000"/>
                </a:solidFill>
                <a:ea typeface="DejaVu Sans"/>
              </a:rPr>
              <a:t>, </a:t>
            </a:r>
            <a:endParaRPr lang="de-DE" dirty="0"/>
          </a:p>
          <a:p>
            <a:pPr lvl="1">
              <a:spcBef>
                <a:spcPts val="400"/>
              </a:spcBef>
              <a:defRPr/>
            </a:pPr>
            <a:r>
              <a:rPr lang="de-DE" spc="-1" dirty="0" err="1">
                <a:solidFill>
                  <a:srgbClr val="000000"/>
                </a:solidFill>
                <a:ea typeface="DejaVu Sans"/>
              </a:rPr>
              <a:t>documented</a:t>
            </a:r>
            <a:r>
              <a:rPr lang="de-DE" spc="-1" dirty="0">
                <a:solidFill>
                  <a:srgbClr val="000000"/>
                </a:solidFill>
                <a:ea typeface="DejaVu Sans"/>
              </a:rPr>
              <a:t>, </a:t>
            </a:r>
            <a:endParaRPr lang="de-DE" dirty="0"/>
          </a:p>
          <a:p>
            <a:pPr lvl="1">
              <a:spcBef>
                <a:spcPts val="400"/>
              </a:spcBef>
              <a:defRPr/>
            </a:pPr>
            <a:r>
              <a:rPr lang="de-DE" spc="-1" dirty="0" err="1">
                <a:solidFill>
                  <a:srgbClr val="000000"/>
                </a:solidFill>
                <a:ea typeface="DejaVu Sans"/>
              </a:rPr>
              <a:t>published</a:t>
            </a:r>
            <a:r>
              <a:rPr lang="de-DE" spc="-1" dirty="0">
                <a:solidFill>
                  <a:srgbClr val="000000"/>
                </a:solidFill>
                <a:ea typeface="DejaVu Sans"/>
              </a:rPr>
              <a:t>.</a:t>
            </a:r>
            <a:endParaRPr lang="de-DE" dirty="0"/>
          </a:p>
          <a:p>
            <a:pPr lvl="1">
              <a:spcBef>
                <a:spcPts val="400"/>
              </a:spcBef>
              <a:defRPr/>
            </a:pPr>
            <a:r>
              <a:rPr lang="de-DE" spc="-1" dirty="0">
                <a:solidFill>
                  <a:srgbClr val="000000"/>
                </a:solidFill>
                <a:ea typeface="DejaVu Sans"/>
              </a:rPr>
              <a:t>Search </a:t>
            </a:r>
            <a:r>
              <a:rPr lang="de-DE" spc="-1" dirty="0" err="1">
                <a:solidFill>
                  <a:srgbClr val="000000"/>
                </a:solidFill>
                <a:ea typeface="DejaVu Sans"/>
              </a:rPr>
              <a:t>tools</a:t>
            </a:r>
            <a:r>
              <a:rPr lang="de-DE" spc="-1" dirty="0">
                <a:solidFill>
                  <a:srgbClr val="000000"/>
                </a:solidFill>
                <a:ea typeface="DejaVu Sans"/>
              </a:rPr>
              <a:t> </a:t>
            </a:r>
            <a:r>
              <a:rPr lang="de-DE" spc="-1" dirty="0" err="1">
                <a:solidFill>
                  <a:srgbClr val="000000"/>
                </a:solidFill>
                <a:ea typeface="DejaVu Sans"/>
              </a:rPr>
              <a:t>allow</a:t>
            </a:r>
            <a:r>
              <a:rPr lang="de-DE" spc="-1" dirty="0">
                <a:solidFill>
                  <a:srgbClr val="000000"/>
                </a:solidFill>
                <a:ea typeface="DejaVu Sans"/>
              </a:rPr>
              <a:t> </a:t>
            </a:r>
            <a:r>
              <a:rPr lang="de-DE" spc="-1" dirty="0" err="1">
                <a:solidFill>
                  <a:srgbClr val="000000"/>
                </a:solidFill>
                <a:ea typeface="DejaVu Sans"/>
              </a:rPr>
              <a:t>the</a:t>
            </a:r>
            <a:r>
              <a:rPr lang="de-DE" spc="-1" dirty="0">
                <a:solidFill>
                  <a:srgbClr val="000000"/>
                </a:solidFill>
                <a:ea typeface="DejaVu Sans"/>
              </a:rPr>
              <a:t> </a:t>
            </a:r>
            <a:r>
              <a:rPr lang="de-DE" spc="-1" dirty="0" err="1">
                <a:solidFill>
                  <a:srgbClr val="000000"/>
                </a:solidFill>
                <a:ea typeface="DejaVu Sans"/>
              </a:rPr>
              <a:t>objects</a:t>
            </a:r>
            <a:r>
              <a:rPr lang="de-DE" spc="-1" dirty="0">
                <a:solidFill>
                  <a:srgbClr val="000000"/>
                </a:solidFill>
                <a:ea typeface="DejaVu Sans"/>
              </a:rPr>
              <a:t> </a:t>
            </a:r>
            <a:r>
              <a:rPr lang="de-DE" spc="-1" dirty="0" err="1">
                <a:solidFill>
                  <a:srgbClr val="000000"/>
                </a:solidFill>
                <a:ea typeface="DejaVu Sans"/>
              </a:rPr>
              <a:t>to</a:t>
            </a:r>
            <a:r>
              <a:rPr lang="de-DE" spc="-1" dirty="0">
                <a:solidFill>
                  <a:srgbClr val="000000"/>
                </a:solidFill>
                <a:ea typeface="DejaVu Sans"/>
              </a:rPr>
              <a:t> </a:t>
            </a:r>
            <a:r>
              <a:rPr lang="de-DE" spc="-1" dirty="0" err="1">
                <a:solidFill>
                  <a:srgbClr val="000000"/>
                </a:solidFill>
                <a:ea typeface="DejaVu Sans"/>
              </a:rPr>
              <a:t>be</a:t>
            </a:r>
            <a:r>
              <a:rPr lang="de-DE" spc="-1" dirty="0">
                <a:solidFill>
                  <a:srgbClr val="000000"/>
                </a:solidFill>
                <a:ea typeface="DejaVu Sans"/>
              </a:rPr>
              <a:t> </a:t>
            </a:r>
            <a:r>
              <a:rPr lang="de-DE" spc="-1" dirty="0" err="1">
                <a:solidFill>
                  <a:srgbClr val="000000"/>
                </a:solidFill>
                <a:ea typeface="DejaVu Sans"/>
              </a:rPr>
              <a:t>retrieved</a:t>
            </a:r>
            <a:r>
              <a:rPr lang="de-DE" spc="-1" dirty="0">
                <a:solidFill>
                  <a:srgbClr val="000000"/>
                </a:solidFill>
                <a:ea typeface="DejaVu Sans"/>
              </a:rPr>
              <a:t>.</a:t>
            </a:r>
            <a:endParaRPr lang="de-DE" dirty="0"/>
          </a:p>
          <a:p>
            <a:pPr marL="0" indent="0">
              <a:spcBef>
                <a:spcPts val="400"/>
              </a:spcBef>
              <a:buNone/>
              <a:defRPr/>
            </a:pPr>
            <a:endParaRPr lang="de-DE" spc="-1" dirty="0">
              <a:solidFill>
                <a:srgbClr val="000000"/>
              </a:solidFill>
              <a:ea typeface="DejaVu Sans"/>
            </a:endParaRPr>
          </a:p>
          <a:p>
            <a:pPr>
              <a:defRPr/>
            </a:pPr>
            <a:r>
              <a:rPr lang="de-DE" spc="-1" dirty="0" err="1"/>
              <a:t>Types</a:t>
            </a:r>
            <a:r>
              <a:rPr lang="de-DE" spc="-1" dirty="0"/>
              <a:t> of </a:t>
            </a:r>
            <a:r>
              <a:rPr lang="de-DE" spc="-1" dirty="0" err="1"/>
              <a:t>repositories</a:t>
            </a:r>
            <a:r>
              <a:rPr lang="de-DE" spc="-1" dirty="0"/>
              <a:t>:</a:t>
            </a:r>
            <a:endParaRPr lang="de-DE" sz="1600" spc="-1" dirty="0"/>
          </a:p>
          <a:p>
            <a:pPr lvl="1">
              <a:defRPr/>
            </a:pPr>
            <a:r>
              <a:rPr lang="de-DE" spc="-1" dirty="0" err="1">
                <a:solidFill>
                  <a:srgbClr val="000000"/>
                </a:solidFill>
                <a:ea typeface="DejaVu Sans"/>
              </a:rPr>
              <a:t>discipline-specific</a:t>
            </a:r>
            <a:endParaRPr lang="de-DE" dirty="0"/>
          </a:p>
          <a:p>
            <a:pPr lvl="1">
              <a:defRPr/>
            </a:pPr>
            <a:r>
              <a:rPr lang="de-DE" spc="-1" dirty="0" err="1">
                <a:solidFill>
                  <a:srgbClr val="000000"/>
                </a:solidFill>
                <a:ea typeface="DejaVu Sans"/>
              </a:rPr>
              <a:t>generic</a:t>
            </a:r>
            <a:endParaRPr lang="de-DE" dirty="0"/>
          </a:p>
          <a:p>
            <a:pPr lvl="1">
              <a:defRPr/>
            </a:pPr>
            <a:r>
              <a:rPr lang="de-DE" spc="-1" dirty="0" err="1">
                <a:solidFill>
                  <a:srgbClr val="000000"/>
                </a:solidFill>
                <a:ea typeface="DejaVu Sans"/>
              </a:rPr>
              <a:t>institutional</a:t>
            </a:r>
            <a:endParaRPr lang="de-DE" dirty="0"/>
          </a:p>
          <a:p>
            <a:pPr lvl="1">
              <a:defRPr/>
            </a:pPr>
            <a:r>
              <a:rPr lang="de-DE" spc="-1" dirty="0">
                <a:solidFill>
                  <a:srgbClr val="000000"/>
                </a:solidFill>
                <a:ea typeface="DejaVu Sans"/>
              </a:rPr>
              <a:t>media-</a:t>
            </a:r>
            <a:r>
              <a:rPr lang="de-DE" spc="-1" dirty="0" err="1">
                <a:solidFill>
                  <a:srgbClr val="000000"/>
                </a:solidFill>
                <a:ea typeface="DejaVu Sans"/>
              </a:rPr>
              <a:t>specific</a:t>
            </a:r>
            <a:r>
              <a:rPr lang="de-DE" spc="-1" dirty="0">
                <a:solidFill>
                  <a:srgbClr val="000000"/>
                </a:solidFill>
                <a:ea typeface="DejaVu Sans"/>
              </a:rPr>
              <a:t> (</a:t>
            </a:r>
            <a:r>
              <a:rPr lang="de-DE" spc="-1" dirty="0" err="1">
                <a:solidFill>
                  <a:srgbClr val="000000"/>
                </a:solidFill>
                <a:ea typeface="DejaVu Sans"/>
              </a:rPr>
              <a:t>texts</a:t>
            </a:r>
            <a:r>
              <a:rPr lang="de-DE" spc="-1" dirty="0">
                <a:solidFill>
                  <a:srgbClr val="000000"/>
                </a:solidFill>
                <a:ea typeface="DejaVu Sans"/>
              </a:rPr>
              <a:t>, </a:t>
            </a:r>
            <a:r>
              <a:rPr lang="de-DE" spc="-1" dirty="0" err="1">
                <a:solidFill>
                  <a:srgbClr val="000000"/>
                </a:solidFill>
                <a:ea typeface="DejaVu Sans"/>
              </a:rPr>
              <a:t>research</a:t>
            </a:r>
            <a:r>
              <a:rPr lang="de-DE" spc="-1" dirty="0">
                <a:solidFill>
                  <a:srgbClr val="000000"/>
                </a:solidFill>
                <a:ea typeface="DejaVu Sans"/>
              </a:rPr>
              <a:t> </a:t>
            </a:r>
            <a:r>
              <a:rPr lang="de-DE" spc="-1" dirty="0" err="1">
                <a:solidFill>
                  <a:srgbClr val="000000"/>
                </a:solidFill>
                <a:ea typeface="DejaVu Sans"/>
              </a:rPr>
              <a:t>data</a:t>
            </a:r>
            <a:r>
              <a:rPr lang="de-DE" spc="-1" dirty="0">
                <a:solidFill>
                  <a:srgbClr val="000000"/>
                </a:solidFill>
                <a:ea typeface="DejaVu Sans"/>
              </a:rPr>
              <a:t>, </a:t>
            </a:r>
            <a:r>
              <a:rPr lang="de-DE" spc="-1" dirty="0" err="1">
                <a:solidFill>
                  <a:srgbClr val="000000"/>
                </a:solidFill>
                <a:ea typeface="DejaVu Sans"/>
              </a:rPr>
              <a:t>movies</a:t>
            </a:r>
            <a:r>
              <a:rPr lang="de-DE" spc="-1" dirty="0">
                <a:solidFill>
                  <a:srgbClr val="000000"/>
                </a:solidFill>
                <a:ea typeface="DejaVu Sans"/>
              </a:rPr>
              <a:t>, etc.)</a:t>
            </a:r>
            <a:endParaRPr lang="de-DE" dirty="0"/>
          </a:p>
          <a:p>
            <a:endParaRPr lang="en-GB" dirty="0"/>
          </a:p>
        </p:txBody>
      </p:sp>
      <p:sp>
        <p:nvSpPr>
          <p:cNvPr id="3" name="Title 2">
            <a:extLst>
              <a:ext uri="{FF2B5EF4-FFF2-40B4-BE49-F238E27FC236}">
                <a16:creationId xmlns:a16="http://schemas.microsoft.com/office/drawing/2014/main" id="{06BD7633-4643-98D4-0779-1E37E04975A3}"/>
              </a:ext>
            </a:extLst>
          </p:cNvPr>
          <p:cNvSpPr>
            <a:spLocks noGrp="1"/>
          </p:cNvSpPr>
          <p:nvPr>
            <p:ph type="title"/>
          </p:nvPr>
        </p:nvSpPr>
        <p:spPr/>
        <p:txBody>
          <a:bodyPr/>
          <a:lstStyle/>
          <a:p>
            <a:r>
              <a:rPr lang="en-GB" dirty="0"/>
              <a:t>What are Data Repositories?</a:t>
            </a:r>
          </a:p>
        </p:txBody>
      </p:sp>
    </p:spTree>
    <p:extLst>
      <p:ext uri="{BB962C8B-B14F-4D97-AF65-F5344CB8AC3E}">
        <p14:creationId xmlns:p14="http://schemas.microsoft.com/office/powerpoint/2010/main" val="1356637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7E381DA-58FA-1D48-801C-204E17571D82}">
  <we:reference id="wa200002185" version="1.0.0.0" store="en-GB" storeType="OMEX"/>
  <we:alternateReferences>
    <we:reference id="wa200002185" version="1.0.0.0" store="WA20000218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2594</TotalTime>
  <Words>4136</Words>
  <Application>Microsoft Macintosh PowerPoint</Application>
  <PresentationFormat>Widescreen</PresentationFormat>
  <Paragraphs>539</Paragraphs>
  <Slides>56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Arial</vt:lpstr>
      <vt:lpstr>Calibri</vt:lpstr>
      <vt:lpstr>Calibri light</vt:lpstr>
      <vt:lpstr>Calibri light</vt:lpstr>
      <vt:lpstr>Georgia</vt:lpstr>
      <vt:lpstr>Segoe UI</vt:lpstr>
      <vt:lpstr>Symbol</vt:lpstr>
      <vt:lpstr>Times New Roman</vt:lpstr>
      <vt:lpstr>Trebuchet MS</vt:lpstr>
      <vt:lpstr>Wingdings</vt:lpstr>
      <vt:lpstr>Office Theme</vt:lpstr>
      <vt:lpstr>Open Science Platforms  This module is part of the training session “Train for trainers” within project TrainRDM</vt:lpstr>
      <vt:lpstr>From Open Science practices to platforms</vt:lpstr>
      <vt:lpstr>Tools and platforms</vt:lpstr>
      <vt:lpstr>1. Research data storage</vt:lpstr>
      <vt:lpstr>Data Storage and Organisation</vt:lpstr>
      <vt:lpstr>Documentation and Metadata</vt:lpstr>
      <vt:lpstr>Data repository : the what </vt:lpstr>
      <vt:lpstr>Data publishing</vt:lpstr>
      <vt:lpstr>What are Data Repositories?</vt:lpstr>
      <vt:lpstr>Repositories: How do I choose?</vt:lpstr>
      <vt:lpstr>What Criteria Do I Use to Select a Repository?</vt:lpstr>
      <vt:lpstr>How to select a data repository?</vt:lpstr>
      <vt:lpstr>Using Repositories</vt:lpstr>
      <vt:lpstr>Examples of Repositories</vt:lpstr>
      <vt:lpstr>Disciplinary / Domain Repositories</vt:lpstr>
      <vt:lpstr>A Discipline-Specific Repository: Pangaea.de</vt:lpstr>
      <vt:lpstr>Generic and Institutional Repositories</vt:lpstr>
      <vt:lpstr>Institutional repositories</vt:lpstr>
      <vt:lpstr>Example at UPB...</vt:lpstr>
      <vt:lpstr>Public Repositories: Zenodo, Figshare</vt:lpstr>
      <vt:lpstr>Figshare – a Service</vt:lpstr>
      <vt:lpstr>Figshare – Special Features</vt:lpstr>
      <vt:lpstr>Task: Zenodo versus Figshare</vt:lpstr>
      <vt:lpstr>Architecture</vt:lpstr>
      <vt:lpstr>Architecture…</vt:lpstr>
      <vt:lpstr>Architecture…</vt:lpstr>
      <vt:lpstr>Architecture </vt:lpstr>
      <vt:lpstr>Metadata</vt:lpstr>
      <vt:lpstr>Repositories: How do I find them?</vt:lpstr>
      <vt:lpstr>re3data.org Registry of Institutional and Discipline-Specific Repositories</vt:lpstr>
      <vt:lpstr>Re3data – Registry of Research Data Repositories </vt:lpstr>
      <vt:lpstr>Steps To Share Your Data</vt:lpstr>
      <vt:lpstr>What Is the Right Place for My Research Data?</vt:lpstr>
      <vt:lpstr>Differentiation between Repositories and Digital Preservation</vt:lpstr>
      <vt:lpstr>Which Data Should Be Stored in the Repository?</vt:lpstr>
      <vt:lpstr>Attach persistent identifiers (PID)</vt:lpstr>
      <vt:lpstr>Code ↔ Data ↔ Paper </vt:lpstr>
      <vt:lpstr>2. Collaborative platforms</vt:lpstr>
      <vt:lpstr>Open Science Framework - OSF</vt:lpstr>
      <vt:lpstr>Tool: Open Science Framework</vt:lpstr>
      <vt:lpstr>Creating an account</vt:lpstr>
      <vt:lpstr>Add a Project</vt:lpstr>
      <vt:lpstr>PowerPoint Presentation</vt:lpstr>
      <vt:lpstr>Context: Wiki</vt:lpstr>
      <vt:lpstr>Wiki page</vt:lpstr>
      <vt:lpstr>Hierarchical Organization</vt:lpstr>
      <vt:lpstr>Components</vt:lpstr>
      <vt:lpstr>PowerPoint Presentation</vt:lpstr>
      <vt:lpstr>Add files to OSF</vt:lpstr>
      <vt:lpstr>Storage Add ons</vt:lpstr>
      <vt:lpstr>Contributors</vt:lpstr>
      <vt:lpstr>Version control</vt:lpstr>
      <vt:lpstr>Version history</vt:lpstr>
      <vt:lpstr>Other Collaborative Platforms...</vt:lpstr>
      <vt:lpstr>The future... EOSC</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LOREDANA MARIA MANASIA (77132)</dc:creator>
  <cp:lastModifiedBy>Ciprian Mihai DOBRE (24408)</cp:lastModifiedBy>
  <cp:revision>31</cp:revision>
  <dcterms:created xsi:type="dcterms:W3CDTF">2021-08-26T15:00:46Z</dcterms:created>
  <dcterms:modified xsi:type="dcterms:W3CDTF">2022-05-30T07:51:43Z</dcterms:modified>
</cp:coreProperties>
</file>