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537" r:id="rId3"/>
    <p:sldId id="538" r:id="rId4"/>
    <p:sldId id="539" r:id="rId5"/>
    <p:sldId id="540" r:id="rId6"/>
    <p:sldId id="541" r:id="rId7"/>
    <p:sldId id="546" r:id="rId8"/>
    <p:sldId id="547" r:id="rId9"/>
    <p:sldId id="544" r:id="rId10"/>
    <p:sldId id="524" r:id="rId11"/>
    <p:sldId id="522" r:id="rId12"/>
    <p:sldId id="543" r:id="rId13"/>
    <p:sldId id="527" r:id="rId14"/>
    <p:sldId id="528" r:id="rId15"/>
    <p:sldId id="542" r:id="rId16"/>
    <p:sldId id="261" r:id="rId17"/>
    <p:sldId id="533" r:id="rId18"/>
    <p:sldId id="534" r:id="rId19"/>
    <p:sldId id="535" r:id="rId20"/>
    <p:sldId id="536" r:id="rId21"/>
    <p:sldId id="548"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5" autoAdjust="0"/>
    <p:restoredTop sz="94660"/>
  </p:normalViewPr>
  <p:slideViewPr>
    <p:cSldViewPr snapToGrid="0">
      <p:cViewPr varScale="1">
        <p:scale>
          <a:sx n="124" d="100"/>
          <a:sy n="124" d="100"/>
        </p:scale>
        <p:origin x="10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EF385-7EB7-8445-9406-A25ACDEB66E2}" type="datetimeFigureOut">
              <a:rPr lang="en-RO" smtClean="0"/>
              <a:t>09.09.2022</a:t>
            </a:fld>
            <a:endParaRPr lang="en-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CCA42-8B87-F544-8116-1CC31B890247}" type="slidenum">
              <a:rPr lang="en-RO" smtClean="0"/>
              <a:t>‹#›</a:t>
            </a:fld>
            <a:endParaRPr lang="en-RO"/>
          </a:p>
        </p:txBody>
      </p:sp>
    </p:spTree>
    <p:extLst>
      <p:ext uri="{BB962C8B-B14F-4D97-AF65-F5344CB8AC3E}">
        <p14:creationId xmlns:p14="http://schemas.microsoft.com/office/powerpoint/2010/main" val="105579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inyurl.com/hvna4m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6f85b2af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Let’s go through this process an example dataset from a fictional grad student named Lou. He’s just started his PhD and has picked up a project from a former post doc.</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highlight>
                  <a:srgbClr val="00FFFF"/>
                </a:highlight>
              </a:rPr>
              <a:t>Exercise</a:t>
            </a:r>
            <a:r>
              <a:rPr lang="en" sz="1100">
                <a:solidFill>
                  <a:schemeClr val="dk1"/>
                </a:solidFill>
              </a:rPr>
              <a:t> </a:t>
            </a:r>
            <a:r>
              <a:rPr lang="en" sz="1100">
                <a:solidFill>
                  <a:schemeClr val="dk1"/>
                </a:solidFill>
                <a:highlight>
                  <a:srgbClr val="00FFFF"/>
                </a:highlight>
              </a:rPr>
              <a:t>1</a:t>
            </a:r>
            <a:r>
              <a:rPr lang="en" sz="1100">
                <a:solidFill>
                  <a:schemeClr val="dk1"/>
                </a:solidFill>
              </a:rPr>
              <a:t>:</a:t>
            </a: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t>
            </a:r>
            <a:r>
              <a:rPr lang="en" sz="700">
                <a:solidFill>
                  <a:schemeClr val="dk1"/>
                </a:solidFill>
                <a:latin typeface="Times New Roman"/>
                <a:ea typeface="Times New Roman"/>
                <a:cs typeface="Times New Roman"/>
                <a:sym typeface="Times New Roman"/>
              </a:rPr>
              <a:t>      </a:t>
            </a:r>
            <a:r>
              <a:rPr lang="en" sz="1100">
                <a:solidFill>
                  <a:schemeClr val="dk1"/>
                </a:solidFill>
              </a:rPr>
              <a:t>First, download Lou’s files at the following link:</a:t>
            </a:r>
            <a:r>
              <a:rPr lang="en" sz="1100">
                <a:solidFill>
                  <a:schemeClr val="dk1"/>
                </a:solidFill>
                <a:uFill>
                  <a:noFill/>
                </a:uFill>
                <a:hlinkClick r:id="rId3"/>
              </a:rPr>
              <a:t> </a:t>
            </a:r>
            <a:r>
              <a:rPr lang="en" sz="1100" u="sng">
                <a:solidFill>
                  <a:srgbClr val="0000E9"/>
                </a:solidFill>
                <a:hlinkClick r:id="rId3"/>
              </a:rPr>
              <a:t>http://tinyurl.com/hvna4mg</a:t>
            </a:r>
            <a:endParaRPr sz="1100" u="sng">
              <a:solidFill>
                <a:srgbClr val="0000E9"/>
              </a:solidFill>
              <a:hlinkClick r:id="rId3"/>
            </a:endParaRPr>
          </a:p>
          <a:p>
            <a:pPr marL="0" lvl="0" indent="0" algn="l" rtl="0">
              <a:spcBef>
                <a:spcPts val="0"/>
              </a:spcBef>
              <a:spcAft>
                <a:spcPts val="0"/>
              </a:spcAft>
              <a:buClr>
                <a:schemeClr val="dk1"/>
              </a:buClr>
              <a:buSzPts val="1100"/>
              <a:buFont typeface="Arial"/>
              <a:buNone/>
            </a:pPr>
            <a:r>
              <a:rPr lang="en" sz="1100">
                <a:solidFill>
                  <a:schemeClr val="dk1"/>
                </a:solidFill>
              </a:rPr>
              <a:t>·</a:t>
            </a:r>
            <a:r>
              <a:rPr lang="en" sz="700">
                <a:solidFill>
                  <a:schemeClr val="dk1"/>
                </a:solidFill>
                <a:latin typeface="Times New Roman"/>
                <a:ea typeface="Times New Roman"/>
                <a:cs typeface="Times New Roman"/>
                <a:sym typeface="Times New Roman"/>
              </a:rPr>
              <a:t>      </a:t>
            </a:r>
            <a:r>
              <a:rPr lang="en" sz="1100">
                <a:solidFill>
                  <a:schemeClr val="dk1"/>
                </a:solidFill>
              </a:rPr>
              <a:t>Then create an OSF account</a:t>
            </a:r>
            <a:endParaRPr sz="1100">
              <a:solidFill>
                <a:schemeClr val="dk1"/>
              </a:solidFill>
            </a:endParaRPr>
          </a:p>
          <a:p>
            <a:pPr marL="0" lvl="0" indent="0" algn="l" rtl="0">
              <a:spcBef>
                <a:spcPts val="0"/>
              </a:spcBef>
              <a:spcAft>
                <a:spcPts val="0"/>
              </a:spcAft>
              <a:buNone/>
            </a:pPr>
            <a:r>
              <a:rPr lang="en" sz="1100">
                <a:solidFill>
                  <a:schemeClr val="dk1"/>
                </a:solidFill>
              </a:rPr>
              <a:t>·</a:t>
            </a:r>
            <a:r>
              <a:rPr lang="en" sz="700">
                <a:solidFill>
                  <a:schemeClr val="dk1"/>
                </a:solidFill>
                <a:latin typeface="Times New Roman"/>
                <a:ea typeface="Times New Roman"/>
                <a:cs typeface="Times New Roman"/>
                <a:sym typeface="Times New Roman"/>
              </a:rPr>
              <a:t>      </a:t>
            </a:r>
            <a:r>
              <a:rPr lang="en" sz="1100">
                <a:solidFill>
                  <a:schemeClr val="dk1"/>
                </a:solidFill>
              </a:rPr>
              <a:t>Finally, create a project called “Lou’s project”</a:t>
            </a:r>
            <a:endParaRPr/>
          </a:p>
        </p:txBody>
      </p:sp>
      <p:sp>
        <p:nvSpPr>
          <p:cNvPr id="197" name="Google Shape;197;g2a6f85b2af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0E2C-E554-41DB-B007-AFB097E55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D88D5-12D9-4574-BBD8-5F02E3F27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AB766-3868-4754-B837-CD1F8AD1C268}"/>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26ECB89B-93CB-41E7-8EA5-F61DAFF57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5CB0D-F012-40A3-A835-97CF56DC74FB}"/>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8763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B0AEA-C670-426F-936A-DF1B55D493F3}"/>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3" name="Footer Placeholder 2">
            <a:extLst>
              <a:ext uri="{FF2B5EF4-FFF2-40B4-BE49-F238E27FC236}">
                <a16:creationId xmlns:a16="http://schemas.microsoft.com/office/drawing/2014/main" id="{20627584-2056-4E17-8F75-F1E6623A14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4911C6-3197-41D2-9EDE-04150743EAB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397011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351-6BB5-4A87-901C-2D20891A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FEBA1-4BE9-42FA-A15C-AD2B20049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CA144-4FA8-4BD6-9FAF-C70441170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C251D-123F-448F-A6F8-0A53FFCCBA8C}"/>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6" name="Footer Placeholder 5">
            <a:extLst>
              <a:ext uri="{FF2B5EF4-FFF2-40B4-BE49-F238E27FC236}">
                <a16:creationId xmlns:a16="http://schemas.microsoft.com/office/drawing/2014/main" id="{E38567DE-7722-408A-884F-21152FEFE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88CBA-5F42-45B6-A5AF-DEF5DEE54C38}"/>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11431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5C37-1159-4D90-95D1-D5EDD28A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1CFE5-46FC-4EDD-8049-3B7B419FA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96B13-A9BC-451E-AA03-23386A70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6E6DB-7103-436E-9BE8-159FECE37E61}"/>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6" name="Footer Placeholder 5">
            <a:extLst>
              <a:ext uri="{FF2B5EF4-FFF2-40B4-BE49-F238E27FC236}">
                <a16:creationId xmlns:a16="http://schemas.microsoft.com/office/drawing/2014/main" id="{136D373C-3A13-48A1-AA26-8F6AB9789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5B7F-C299-4C46-9465-AC6DD171FC5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65161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A7D4-4C65-4BE6-B74D-288105E14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490450-ACF9-45DA-AD7D-CD0EF104E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59B13-8562-4F28-87DA-AAD00FE3C1FB}"/>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11CC163E-9D94-4FE3-A462-FE3A42979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CF518-2892-4422-93FF-BF8727E2A662}"/>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53375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5FB61-768F-4D95-932F-8FEE2B3451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9369D-A0EA-4186-9F21-A1552901A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31D35-1D65-4253-8100-C433820CBB61}"/>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A0B4605B-6662-46F4-AD20-1BAE6E550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D5B02-7C25-47FC-983A-B31D94E74D3A}"/>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257745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p:nvPr>
        </p:nvSpPr>
        <p:spPr>
          <a:xfrm>
            <a:off x="397164" y="1727200"/>
            <a:ext cx="11259127" cy="3914054"/>
          </a:xfrm>
        </p:spPr>
        <p:txBody>
          <a:bodyPr/>
          <a:lstStyle>
            <a:lvl1pPr marL="228600" indent="-228600">
              <a:buFontTx/>
              <a:buBlip>
                <a:blip r:embed="rId2"/>
              </a:buBlip>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clock&#10;&#10;Description automatically generated">
            <a:extLst>
              <a:ext uri="{FF2B5EF4-FFF2-40B4-BE49-F238E27FC236}">
                <a16:creationId xmlns:a16="http://schemas.microsoft.com/office/drawing/2014/main" id="{FDB23323-E98B-4286-A6FB-77D327DA45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120611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5403272" y="2949070"/>
            <a:ext cx="6142182" cy="1486404"/>
          </a:xfrm>
        </p:spPr>
        <p:txBody>
          <a:bodyPr/>
          <a:lstStyle>
            <a:lvl1pPr marL="0" indent="0">
              <a:buFontTx/>
              <a:buNone/>
              <a:defRPr>
                <a:solidFill>
                  <a:schemeClr val="tx1">
                    <a:lumMod val="75000"/>
                    <a:lumOff val="25000"/>
                  </a:schemeClr>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pic>
        <p:nvPicPr>
          <p:cNvPr id="11" name="Picture 10" descr="Icon&#10;&#10;Description automatically generated">
            <a:extLst>
              <a:ext uri="{FF2B5EF4-FFF2-40B4-BE49-F238E27FC236}">
                <a16:creationId xmlns:a16="http://schemas.microsoft.com/office/drawing/2014/main" id="{16F4C8E1-03D0-4B6F-A1AA-9DE34FD0D8AC}"/>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5710" y="2235200"/>
            <a:ext cx="3532216" cy="3402517"/>
          </a:xfrm>
          <a:prstGeom prst="rect">
            <a:avLst/>
          </a:prstGeom>
        </p:spPr>
      </p:pic>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p:nvPr userDrawn="1"/>
        </p:nvCxnSpPr>
        <p:spPr>
          <a:xfrm>
            <a:off x="5403272" y="4562763"/>
            <a:ext cx="391621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ock&#10;&#10;Description automatically generated">
            <a:extLst>
              <a:ext uri="{FF2B5EF4-FFF2-40B4-BE49-F238E27FC236}">
                <a16:creationId xmlns:a16="http://schemas.microsoft.com/office/drawing/2014/main" id="{4A70C508-E933-42DD-88C5-75F693D674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517732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 clock&#10;&#10;Description automatically generated">
            <a:extLst>
              <a:ext uri="{FF2B5EF4-FFF2-40B4-BE49-F238E27FC236}">
                <a16:creationId xmlns:a16="http://schemas.microsoft.com/office/drawing/2014/main" id="{A31E7E22-D137-4C8B-B2A2-E75DD12E5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018233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BB4-0BEB-4F29-891E-8E55C17E7DE8}"/>
              </a:ext>
            </a:extLst>
          </p:cNvPr>
          <p:cNvSpPr>
            <a:spLocks noGrp="1"/>
          </p:cNvSpPr>
          <p:nvPr>
            <p:ph type="title"/>
          </p:nvPr>
        </p:nvSpPr>
        <p:spPr>
          <a:xfrm>
            <a:off x="849875" y="1312786"/>
            <a:ext cx="756445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56340DA-95B7-4B66-B61A-D3BB6E683A0A}"/>
              </a:ext>
            </a:extLst>
          </p:cNvPr>
          <p:cNvSpPr>
            <a:spLocks noGrp="1"/>
          </p:cNvSpPr>
          <p:nvPr>
            <p:ph type="body" idx="1"/>
          </p:nvPr>
        </p:nvSpPr>
        <p:spPr>
          <a:xfrm>
            <a:off x="831850" y="4589463"/>
            <a:ext cx="8160490" cy="1500187"/>
          </a:xfrm>
        </p:spPr>
        <p:txBody>
          <a:bodyPr/>
          <a:lstStyle>
            <a:lvl1pPr marL="0" indent="0">
              <a:buNone/>
              <a:defRPr sz="2400">
                <a:solidFill>
                  <a:srgbClr val="FFC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D5E0B1-A447-4F79-A680-8D309C674E16}"/>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05DC73BF-9F14-4DFE-B19B-C061A9A80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B4451-AED9-4BE7-B3ED-B35E76EACAAB}"/>
              </a:ext>
            </a:extLst>
          </p:cNvPr>
          <p:cNvSpPr>
            <a:spLocks noGrp="1"/>
          </p:cNvSpPr>
          <p:nvPr>
            <p:ph type="sldNum" sz="quarter" idx="12"/>
          </p:nvPr>
        </p:nvSpPr>
        <p:spPr/>
        <p:txBody>
          <a:bodyPr/>
          <a:lstStyle/>
          <a:p>
            <a:fld id="{A02EAEBA-57A2-42DD-BF0A-88E664E0E084}" type="slidenum">
              <a:rPr lang="en-US" smtClean="0"/>
              <a:t>‹#›</a:t>
            </a:fld>
            <a:endParaRPr lang="en-US"/>
          </a:p>
        </p:txBody>
      </p:sp>
      <p:grpSp>
        <p:nvGrpSpPr>
          <p:cNvPr id="7" name="Group 6">
            <a:extLst>
              <a:ext uri="{FF2B5EF4-FFF2-40B4-BE49-F238E27FC236}">
                <a16:creationId xmlns:a16="http://schemas.microsoft.com/office/drawing/2014/main" id="{0782E83D-A9DB-4ACC-819D-F5EEA88E75BD}"/>
              </a:ext>
            </a:extLst>
          </p:cNvPr>
          <p:cNvGrpSpPr/>
          <p:nvPr userDrawn="1"/>
        </p:nvGrpSpPr>
        <p:grpSpPr>
          <a:xfrm>
            <a:off x="4244760" y="160388"/>
            <a:ext cx="7546589" cy="6013468"/>
            <a:chOff x="1053702" y="274320"/>
            <a:chExt cx="7546589" cy="6013468"/>
          </a:xfrm>
        </p:grpSpPr>
        <p:cxnSp>
          <p:nvCxnSpPr>
            <p:cNvPr id="8" name="Straight Connector 7">
              <a:extLst>
                <a:ext uri="{FF2B5EF4-FFF2-40B4-BE49-F238E27FC236}">
                  <a16:creationId xmlns:a16="http://schemas.microsoft.com/office/drawing/2014/main" id="{C9D05B4E-5F22-4434-96CE-A36552C42BB1}"/>
                </a:ext>
              </a:extLst>
            </p:cNvPr>
            <p:cNvCxnSpPr/>
            <p:nvPr/>
          </p:nvCxnSpPr>
          <p:spPr>
            <a:xfrm flipV="1">
              <a:off x="5328273" y="685800"/>
              <a:ext cx="1609398" cy="1094803"/>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E55C5A-3492-4C83-998C-2E90DD5201AE}"/>
                </a:ext>
              </a:extLst>
            </p:cNvPr>
            <p:cNvCxnSpPr/>
            <p:nvPr/>
          </p:nvCxnSpPr>
          <p:spPr>
            <a:xfrm flipH="1" flipV="1">
              <a:off x="5328273" y="1780603"/>
              <a:ext cx="1957697" cy="1695068"/>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2A5D0E-E245-4F36-A2A8-FA66F16C0742}"/>
                </a:ext>
              </a:extLst>
            </p:cNvPr>
            <p:cNvCxnSpPr/>
            <p:nvPr/>
          </p:nvCxnSpPr>
          <p:spPr>
            <a:xfrm>
              <a:off x="6047745" y="6036413"/>
              <a:ext cx="2278388"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0DB13F-0DBE-493C-A991-3F12B241ED19}"/>
                </a:ext>
              </a:extLst>
            </p:cNvPr>
            <p:cNvCxnSpPr>
              <a:cxnSpLocks/>
            </p:cNvCxnSpPr>
            <p:nvPr/>
          </p:nvCxnSpPr>
          <p:spPr>
            <a:xfrm flipV="1">
              <a:off x="5997734" y="3712141"/>
              <a:ext cx="1824351" cy="2340909"/>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AA8B6D5-FD25-4C6D-81B9-6B47E733E503}"/>
                </a:ext>
              </a:extLst>
            </p:cNvPr>
            <p:cNvSpPr/>
            <p:nvPr/>
          </p:nvSpPr>
          <p:spPr>
            <a:xfrm>
              <a:off x="6096000" y="274320"/>
              <a:ext cx="1140825" cy="1140825"/>
            </a:xfrm>
            <a:prstGeom prst="ellipse">
              <a:avLst/>
            </a:prstGeom>
            <a:gradFill flip="none" rotWithShape="1">
              <a:gsLst>
                <a:gs pos="0">
                  <a:schemeClr val="bg1"/>
                </a:gs>
                <a:gs pos="100000">
                  <a:schemeClr val="bg1">
                    <a:lumMod val="85000"/>
                  </a:schemeClr>
                </a:gs>
              </a:gsLst>
              <a:path path="shape">
                <a:fillToRect l="50000" t="50000" r="50000" b="50000"/>
              </a:path>
              <a:tileRect/>
            </a:gra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E3ADCCD-34C0-45F8-84FD-4B170ED19521}"/>
                </a:ext>
              </a:extLst>
            </p:cNvPr>
            <p:cNvGrpSpPr>
              <a:grpSpLocks noChangeAspect="1"/>
            </p:cNvGrpSpPr>
            <p:nvPr/>
          </p:nvGrpSpPr>
          <p:grpSpPr>
            <a:xfrm>
              <a:off x="1053702" y="6036410"/>
              <a:ext cx="205029" cy="47124"/>
              <a:chOff x="8487210" y="2674938"/>
              <a:chExt cx="393700" cy="90488"/>
            </a:xfrm>
          </p:grpSpPr>
          <p:sp>
            <p:nvSpPr>
              <p:cNvPr id="26" name="Freeform 12">
                <a:extLst>
                  <a:ext uri="{FF2B5EF4-FFF2-40B4-BE49-F238E27FC236}">
                    <a16:creationId xmlns:a16="http://schemas.microsoft.com/office/drawing/2014/main" id="{9888646B-78C0-4AF9-ADC9-D1A0E8AFACE4}"/>
                  </a:ext>
                </a:extLst>
              </p:cNvPr>
              <p:cNvSpPr>
                <a:spLocks/>
              </p:cNvSpPr>
              <p:nvPr/>
            </p:nvSpPr>
            <p:spPr bwMode="auto">
              <a:xfrm>
                <a:off x="8877735" y="2674938"/>
                <a:ext cx="3175" cy="11113"/>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cubicBezTo>
                      <a:pt x="1" y="2"/>
                      <a:pt x="0" y="1"/>
                      <a:pt x="0" y="0"/>
                    </a:cubicBezTo>
                    <a:cubicBezTo>
                      <a:pt x="0" y="0"/>
                      <a:pt x="0" y="0"/>
                      <a:pt x="0" y="0"/>
                    </a:cubicBezTo>
                    <a:cubicBezTo>
                      <a:pt x="0" y="1"/>
                      <a:pt x="1" y="2"/>
                      <a:pt x="1" y="3"/>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8B941FD1-015E-401A-A7D0-2D2C2FC33C6B}"/>
                  </a:ext>
                </a:extLst>
              </p:cNvPr>
              <p:cNvSpPr>
                <a:spLocks/>
              </p:cNvSpPr>
              <p:nvPr/>
            </p:nvSpPr>
            <p:spPr bwMode="auto">
              <a:xfrm>
                <a:off x="8487210" y="2738438"/>
                <a:ext cx="26988" cy="26988"/>
              </a:xfrm>
              <a:custGeom>
                <a:avLst/>
                <a:gdLst>
                  <a:gd name="T0" fmla="*/ 7 w 7"/>
                  <a:gd name="T1" fmla="*/ 0 h 7"/>
                  <a:gd name="T2" fmla="*/ 0 w 7"/>
                  <a:gd name="T3" fmla="*/ 7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3"/>
                      <a:pt x="0" y="6"/>
                      <a:pt x="0" y="7"/>
                    </a:cubicBezTo>
                    <a:cubicBezTo>
                      <a:pt x="0" y="7"/>
                      <a:pt x="0" y="7"/>
                      <a:pt x="0" y="7"/>
                    </a:cubicBezTo>
                    <a:cubicBezTo>
                      <a:pt x="3" y="6"/>
                      <a:pt x="5" y="3"/>
                      <a:pt x="7" y="0"/>
                    </a:cubicBezTo>
                    <a:close/>
                  </a:path>
                </a:pathLst>
              </a:custGeom>
              <a:solidFill>
                <a:schemeClr val="tx1">
                  <a:lumMod val="65000"/>
                  <a:lumOff val="3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a:extLst>
                <a:ext uri="{FF2B5EF4-FFF2-40B4-BE49-F238E27FC236}">
                  <a16:creationId xmlns:a16="http://schemas.microsoft.com/office/drawing/2014/main" id="{E9EB12B5-CCD1-47D8-91A7-3DE891701CFD}"/>
                </a:ext>
              </a:extLst>
            </p:cNvPr>
            <p:cNvSpPr/>
            <p:nvPr/>
          </p:nvSpPr>
          <p:spPr>
            <a:xfrm>
              <a:off x="8051975" y="5739472"/>
              <a:ext cx="548316" cy="548316"/>
            </a:xfrm>
            <a:prstGeom prst="ellipse">
              <a:avLst/>
            </a:prstGeom>
            <a:gradFill flip="none" rotWithShape="1">
              <a:gsLst>
                <a:gs pos="0">
                  <a:schemeClr val="bg1"/>
                </a:gs>
                <a:gs pos="100000">
                  <a:schemeClr val="bg1">
                    <a:lumMod val="85000"/>
                  </a:schemeClr>
                </a:gs>
              </a:gsLst>
              <a:path path="shape">
                <a:fillToRect l="50000" t="50000" r="50000" b="50000"/>
              </a:path>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lumMod val="65000"/>
                    <a:lumOff val="35000"/>
                  </a:schemeClr>
                </a:solidFill>
                <a:latin typeface="Segoe UI" pitchFamily="34" charset="0"/>
                <a:cs typeface="Segoe UI" pitchFamily="34" charset="0"/>
              </a:endParaRPr>
            </a:p>
          </p:txBody>
        </p:sp>
      </p:grpSp>
      <p:pic>
        <p:nvPicPr>
          <p:cNvPr id="45" name="Picture 44" descr="Icon&#10;&#10;Description automatically generated">
            <a:extLst>
              <a:ext uri="{FF2B5EF4-FFF2-40B4-BE49-F238E27FC236}">
                <a16:creationId xmlns:a16="http://schemas.microsoft.com/office/drawing/2014/main" id="{306D46EC-A5B5-4218-BD81-FD4626A86E1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181345" y="5577813"/>
            <a:ext cx="636190" cy="596043"/>
          </a:xfrm>
          <a:prstGeom prst="flowChartConnector">
            <a:avLst/>
          </a:prstGeom>
        </p:spPr>
      </p:pic>
      <p:pic>
        <p:nvPicPr>
          <p:cNvPr id="46" name="Picture 45" descr="Icon&#10;&#10;Description automatically generated">
            <a:extLst>
              <a:ext uri="{FF2B5EF4-FFF2-40B4-BE49-F238E27FC236}">
                <a16:creationId xmlns:a16="http://schemas.microsoft.com/office/drawing/2014/main" id="{2707D529-402A-4AF9-8245-FA373B58CCA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261495" y="162386"/>
            <a:ext cx="1215533" cy="1138827"/>
          </a:xfrm>
          <a:prstGeom prst="flowChartConnector">
            <a:avLst/>
          </a:prstGeom>
        </p:spPr>
      </p:pic>
      <p:pic>
        <p:nvPicPr>
          <p:cNvPr id="19" name="Picture 18" descr="A picture containing text, clock&#10;&#10;Description automatically generated">
            <a:extLst>
              <a:ext uri="{FF2B5EF4-FFF2-40B4-BE49-F238E27FC236}">
                <a16:creationId xmlns:a16="http://schemas.microsoft.com/office/drawing/2014/main" id="{8198534B-907D-46AF-B293-D9B44F7DA0F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333" t="15001" r="22236" b="4722"/>
          <a:stretch/>
        </p:blipFill>
        <p:spPr>
          <a:xfrm>
            <a:off x="9224490" y="2216362"/>
            <a:ext cx="2505075" cy="2496995"/>
          </a:xfrm>
          <a:prstGeom prst="ellipse">
            <a:avLst/>
          </a:prstGeom>
        </p:spPr>
      </p:pic>
    </p:spTree>
    <p:extLst>
      <p:ext uri="{BB962C8B-B14F-4D97-AF65-F5344CB8AC3E}">
        <p14:creationId xmlns:p14="http://schemas.microsoft.com/office/powerpoint/2010/main" val="284450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3E3A-93EC-4496-9515-359B8B0A7A43}"/>
              </a:ext>
            </a:extLst>
          </p:cNvPr>
          <p:cNvSpPr>
            <a:spLocks noGrp="1"/>
          </p:cNvSpPr>
          <p:nvPr>
            <p:ph idx="1" hasCustomPrompt="1"/>
          </p:nvPr>
        </p:nvSpPr>
        <p:spPr>
          <a:xfrm>
            <a:off x="798941" y="1722005"/>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sp>
        <p:nvSpPr>
          <p:cNvPr id="4" name="Date Placeholder 3">
            <a:extLst>
              <a:ext uri="{FF2B5EF4-FFF2-40B4-BE49-F238E27FC236}">
                <a16:creationId xmlns:a16="http://schemas.microsoft.com/office/drawing/2014/main" id="{27F37B36-1B1F-4C2A-95A1-286A6F59D403}"/>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CA1C0D86-7FF6-4E45-A406-6E6FB6DF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526E0-13FE-48AA-B383-62323E1F9151}"/>
              </a:ext>
            </a:extLst>
          </p:cNvPr>
          <p:cNvSpPr>
            <a:spLocks noGrp="1"/>
          </p:cNvSpPr>
          <p:nvPr>
            <p:ph type="sldNum" sz="quarter" idx="12"/>
          </p:nvPr>
        </p:nvSpPr>
        <p:spPr/>
        <p:txBody>
          <a:bodyPr/>
          <a:lstStyle/>
          <a:p>
            <a:fld id="{A02EAEBA-57A2-42DD-BF0A-88E664E0E084}" type="slidenum">
              <a:rPr lang="en-US" smtClean="0"/>
              <a:t>‹#›</a:t>
            </a:fld>
            <a:endParaRPr lang="en-US"/>
          </a:p>
        </p:txBody>
      </p:sp>
      <p:sp>
        <p:nvSpPr>
          <p:cNvPr id="7" name="Rectangle 6">
            <a:extLst>
              <a:ext uri="{FF2B5EF4-FFF2-40B4-BE49-F238E27FC236}">
                <a16:creationId xmlns:a16="http://schemas.microsoft.com/office/drawing/2014/main" id="{CEBBAEDE-F463-45FC-88F9-C8407F2C6D8A}"/>
              </a:ext>
            </a:extLst>
          </p:cNvPr>
          <p:cNvSpPr/>
          <p:nvPr userDrawn="1"/>
        </p:nvSpPr>
        <p:spPr>
          <a:xfrm>
            <a:off x="0" y="-1"/>
            <a:ext cx="12192000" cy="1325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7A221-9D18-47BF-BFD4-6E07B470C9BD}"/>
              </a:ext>
            </a:extLst>
          </p:cNvPr>
          <p:cNvSpPr>
            <a:spLocks noGrp="1"/>
          </p:cNvSpPr>
          <p:nvPr>
            <p:ph type="title"/>
          </p:nvPr>
        </p:nvSpPr>
        <p:spPr>
          <a:xfrm>
            <a:off x="145471" y="-20494"/>
            <a:ext cx="10940473" cy="1325563"/>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5C596C5F-E807-4394-824C-4F9F155D3963}"/>
              </a:ext>
            </a:extLst>
          </p:cNvPr>
          <p:cNvSpPr/>
          <p:nvPr userDrawn="1"/>
        </p:nvSpPr>
        <p:spPr>
          <a:xfrm>
            <a:off x="0" y="6368979"/>
            <a:ext cx="12192000" cy="4890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8DCB044-CCDA-4893-8592-1C1EB49D40EF}"/>
              </a:ext>
            </a:extLst>
          </p:cNvPr>
          <p:cNvCxnSpPr>
            <a:cxnSpLocks/>
          </p:cNvCxnSpPr>
          <p:nvPr userDrawn="1"/>
        </p:nvCxnSpPr>
        <p:spPr>
          <a:xfrm>
            <a:off x="785085" y="6093039"/>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A6B158B8-8A83-4A07-8D52-97D9C079C396}"/>
              </a:ext>
            </a:extLst>
          </p:cNvPr>
          <p:cNvSpPr>
            <a:spLocks noGrp="1"/>
          </p:cNvSpPr>
          <p:nvPr>
            <p:ph idx="13" hasCustomPrompt="1"/>
          </p:nvPr>
        </p:nvSpPr>
        <p:spPr>
          <a:xfrm>
            <a:off x="6550890" y="1672000"/>
            <a:ext cx="4802910" cy="4350541"/>
          </a:xfrm>
          <a:solidFill>
            <a:srgbClr val="0070C0"/>
          </a:solidFill>
        </p:spPr>
        <p:txBody>
          <a:bodyPr/>
          <a:lstStyle>
            <a:lvl1pPr marL="0" indent="0">
              <a:buFontTx/>
              <a:buNone/>
              <a:defRPr>
                <a:solidFill>
                  <a:schemeClr val="bg1"/>
                </a:solidFill>
              </a:defRPr>
            </a:lvl1pPr>
            <a:lvl2pPr marL="685800" indent="-228600">
              <a:buFontTx/>
              <a:buBlip>
                <a:blip r:embed="rId2"/>
              </a:buBlip>
              <a:defRPr>
                <a:solidFill>
                  <a:schemeClr val="tx1">
                    <a:lumMod val="75000"/>
                    <a:lumOff val="25000"/>
                  </a:schemeClr>
                </a:solidFill>
              </a:defRPr>
            </a:lvl2pPr>
            <a:lvl3pPr marL="1143000" indent="-228600">
              <a:buFontTx/>
              <a:buBlip>
                <a:blip r:embed="rId2"/>
              </a:buBlip>
              <a:defRPr>
                <a:solidFill>
                  <a:schemeClr val="tx1">
                    <a:lumMod val="75000"/>
                    <a:lumOff val="25000"/>
                  </a:schemeClr>
                </a:solidFill>
              </a:defRPr>
            </a:lvl3pPr>
            <a:lvl4pPr marL="1600200" indent="-228600">
              <a:buFontTx/>
              <a:buBlip>
                <a:blip r:embed="rId2"/>
              </a:buBlip>
              <a:defRPr>
                <a:solidFill>
                  <a:schemeClr val="tx1">
                    <a:lumMod val="75000"/>
                    <a:lumOff val="25000"/>
                  </a:schemeClr>
                </a:solidFill>
              </a:defRPr>
            </a:lvl4pPr>
            <a:lvl5pPr marL="2057400" indent="-228600">
              <a:buFontTx/>
              <a:buBlip>
                <a:blip r:embed="rId2"/>
              </a:buBlip>
              <a:defRPr>
                <a:solidFill>
                  <a:schemeClr val="tx1">
                    <a:lumMod val="75000"/>
                    <a:lumOff val="25000"/>
                  </a:schemeClr>
                </a:solidFill>
              </a:defRPr>
            </a:lvl5pPr>
          </a:lstStyle>
          <a:p>
            <a:pPr lvl="0"/>
            <a:r>
              <a:rPr lang="en-US" dirty="0"/>
              <a:t>You can edit this text</a:t>
            </a:r>
          </a:p>
        </p:txBody>
      </p:sp>
      <p:cxnSp>
        <p:nvCxnSpPr>
          <p:cNvPr id="14" name="Straight Connector 13">
            <a:extLst>
              <a:ext uri="{FF2B5EF4-FFF2-40B4-BE49-F238E27FC236}">
                <a16:creationId xmlns:a16="http://schemas.microsoft.com/office/drawing/2014/main" id="{43F9FBEB-47D2-4AC0-9CA8-C9230F330152}"/>
              </a:ext>
            </a:extLst>
          </p:cNvPr>
          <p:cNvCxnSpPr>
            <a:cxnSpLocks/>
          </p:cNvCxnSpPr>
          <p:nvPr userDrawn="1"/>
        </p:nvCxnSpPr>
        <p:spPr>
          <a:xfrm>
            <a:off x="6532414" y="6080410"/>
            <a:ext cx="483062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clock&#10;&#10;Description automatically generated">
            <a:extLst>
              <a:ext uri="{FF2B5EF4-FFF2-40B4-BE49-F238E27FC236}">
                <a16:creationId xmlns:a16="http://schemas.microsoft.com/office/drawing/2014/main" id="{10277A5C-7AFC-497B-91D6-3410D57EF6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7671" y="193358"/>
            <a:ext cx="888858" cy="899273"/>
          </a:xfrm>
          <a:prstGeom prst="rect">
            <a:avLst/>
          </a:prstGeom>
        </p:spPr>
      </p:pic>
    </p:spTree>
    <p:extLst>
      <p:ext uri="{BB962C8B-B14F-4D97-AF65-F5344CB8AC3E}">
        <p14:creationId xmlns:p14="http://schemas.microsoft.com/office/powerpoint/2010/main" val="30566443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07BD-828F-48FE-8C05-BCBD4FE91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5CB61-3ADB-4E5E-BD2E-55187CB2BB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3AC05-B212-4DB6-97DD-F83B75C3A3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3150C-BCE0-44DC-A7A2-564B35EA1343}"/>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6" name="Footer Placeholder 5">
            <a:extLst>
              <a:ext uri="{FF2B5EF4-FFF2-40B4-BE49-F238E27FC236}">
                <a16:creationId xmlns:a16="http://schemas.microsoft.com/office/drawing/2014/main" id="{BE8168DB-7A2F-417F-AC10-91FDB18B2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9114-B270-4D0B-8161-DFDCC0E8001C}"/>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00327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449F-A305-4439-AAC8-3282C891B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6A90D-0641-4729-B7B5-C12CA2785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300-D10F-4D97-81A3-393F9CBC8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8F044-2DEE-48B1-A88B-A87B02C78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D3780-67C8-4500-90FB-19CDB38DB0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6FB8FB-4E91-4C3E-B075-D410331E28A4}"/>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8" name="Footer Placeholder 7">
            <a:extLst>
              <a:ext uri="{FF2B5EF4-FFF2-40B4-BE49-F238E27FC236}">
                <a16:creationId xmlns:a16="http://schemas.microsoft.com/office/drawing/2014/main" id="{B44884C3-E2F3-4D81-80E1-EABF25ED0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BC6B4-A1EB-4DB6-88EA-129B5FFA8570}"/>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46403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6F1-3E5A-472A-A2E3-08E736F3DB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A5A078-1033-4645-9931-27B44A65D226}"/>
              </a:ext>
            </a:extLst>
          </p:cNvPr>
          <p:cNvSpPr>
            <a:spLocks noGrp="1"/>
          </p:cNvSpPr>
          <p:nvPr>
            <p:ph type="dt" sz="half" idx="10"/>
          </p:nvPr>
        </p:nvSpPr>
        <p:spPr/>
        <p:txBody>
          <a:bodyPr/>
          <a:lstStyle/>
          <a:p>
            <a:fld id="{7938D2AB-6B5A-48D0-B84B-70C3B6C19188}" type="datetimeFigureOut">
              <a:rPr lang="en-US" smtClean="0"/>
              <a:t>9/9/22</a:t>
            </a:fld>
            <a:endParaRPr lang="en-US"/>
          </a:p>
        </p:txBody>
      </p:sp>
      <p:sp>
        <p:nvSpPr>
          <p:cNvPr id="4" name="Footer Placeholder 3">
            <a:extLst>
              <a:ext uri="{FF2B5EF4-FFF2-40B4-BE49-F238E27FC236}">
                <a16:creationId xmlns:a16="http://schemas.microsoft.com/office/drawing/2014/main" id="{DA8E0AA8-34A9-4580-8FE8-99DCE22E8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57D40-D23E-42C3-99B7-01EBBF74D804}"/>
              </a:ext>
            </a:extLst>
          </p:cNvPr>
          <p:cNvSpPr>
            <a:spLocks noGrp="1"/>
          </p:cNvSpPr>
          <p:nvPr>
            <p:ph type="sldNum" sz="quarter" idx="12"/>
          </p:nvPr>
        </p:nvSpPr>
        <p:spPr/>
        <p:txBody>
          <a:bodyPr/>
          <a:lstStyle/>
          <a:p>
            <a:fld id="{A02EAEBA-57A2-42DD-BF0A-88E664E0E084}" type="slidenum">
              <a:rPr lang="en-US" smtClean="0"/>
              <a:t>‹#›</a:t>
            </a:fld>
            <a:endParaRPr lang="en-US"/>
          </a:p>
        </p:txBody>
      </p:sp>
    </p:spTree>
    <p:extLst>
      <p:ext uri="{BB962C8B-B14F-4D97-AF65-F5344CB8AC3E}">
        <p14:creationId xmlns:p14="http://schemas.microsoft.com/office/powerpoint/2010/main" val="148267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BF4AF-8BD3-475A-AD5A-07FF374CBB1A}"/>
              </a:ext>
            </a:extLst>
          </p:cNvPr>
          <p:cNvSpPr>
            <a:spLocks noGrp="1"/>
          </p:cNvSpPr>
          <p:nvPr>
            <p:ph type="title"/>
          </p:nvPr>
        </p:nvSpPr>
        <p:spPr>
          <a:xfrm>
            <a:off x="413326" y="184871"/>
            <a:ext cx="109404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C7FED5-772E-4EAC-B00D-EB2903C0BECB}"/>
              </a:ext>
            </a:extLst>
          </p:cNvPr>
          <p:cNvSpPr>
            <a:spLocks noGrp="1"/>
          </p:cNvSpPr>
          <p:nvPr>
            <p:ph type="body" idx="1"/>
          </p:nvPr>
        </p:nvSpPr>
        <p:spPr>
          <a:xfrm>
            <a:off x="535707" y="1727200"/>
            <a:ext cx="10818091" cy="39140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B382F4-9AE8-405D-AB63-60B3D8C03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8D2AB-6B5A-48D0-B84B-70C3B6C19188}" type="datetimeFigureOut">
              <a:rPr lang="en-US" smtClean="0"/>
              <a:t>9/9/22</a:t>
            </a:fld>
            <a:endParaRPr lang="en-US"/>
          </a:p>
        </p:txBody>
      </p:sp>
      <p:sp>
        <p:nvSpPr>
          <p:cNvPr id="5" name="Footer Placeholder 4">
            <a:extLst>
              <a:ext uri="{FF2B5EF4-FFF2-40B4-BE49-F238E27FC236}">
                <a16:creationId xmlns:a16="http://schemas.microsoft.com/office/drawing/2014/main" id="{E8E40461-2BEA-4AAE-858A-4DEE91EEF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1B00FE-8413-4D9B-B370-59FAC4CF4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EAEBA-57A2-42DD-BF0A-88E664E0E084}" type="slidenum">
              <a:rPr lang="en-US" smtClean="0"/>
              <a:t>‹#›</a:t>
            </a:fld>
            <a:endParaRPr lang="en-US"/>
          </a:p>
        </p:txBody>
      </p:sp>
    </p:spTree>
    <p:extLst>
      <p:ext uri="{BB962C8B-B14F-4D97-AF65-F5344CB8AC3E}">
        <p14:creationId xmlns:p14="http://schemas.microsoft.com/office/powerpoint/2010/main" val="55107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6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cience-training-handbook.github.io/"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creativecommons.org/licenses/by/2.0/"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re3dat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e3data.org/sear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pen-science-training-handbook.github.io/Open-Science-Training-Handbook_EN/02OpenScienceBasics/05OpenAccessToPublishedResearchResult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Open-Science-Training-Handbook/Open-Science-Training-Handbook_EN/blob/master/02OpenScienceBasics/02OpenResearchDataAndMaterials.m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inyurl.com/hvna4m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open-science-training-handbook.github.io/Open-Science-Training-Handbook_EN/02OpenScienceBasics/02OpenResearchDataAndMaterial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open-science-training-handbook.github.io/Open-Science-Training-Handbook_EN/02OpenScienceBasics/02OpenResearchDataAndMateria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open-science-training-handbook.github.io/Open-Science-Training-Handbook_EN/02OpenScienceBasics/02OpenResearchDataAndMaterial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pen-science-training-handbook.github.io/02OpenScienceBasics/04ReproducibleResearchAndDataAnalysis.html" TargetMode="External"/><Relationship Id="rId2" Type="http://schemas.openxmlformats.org/officeDocument/2006/relationships/hyperlink" Target="http://reproducible-analysis-workshop.readthedocs.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twitter.com/trainrdm" TargetMode="External"/><Relationship Id="rId7" Type="http://schemas.openxmlformats.org/officeDocument/2006/relationships/image" Target="../media/image11.png"/><Relationship Id="rId12" Type="http://schemas.openxmlformats.org/officeDocument/2006/relationships/hyperlink" Target="http://www.pngall.com/website-png/download/37693"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linkedin.com/in/rdm-training-hub-a6959521a/" TargetMode="External"/><Relationship Id="rId11" Type="http://schemas.openxmlformats.org/officeDocument/2006/relationships/image" Target="../media/image12.png"/><Relationship Id="rId5" Type="http://schemas.openxmlformats.org/officeDocument/2006/relationships/hyperlink" Target="https://analisisdemedios.blogspot.com/2013/05/twitter-recopilara-informacion-personal.html" TargetMode="External"/><Relationship Id="rId10" Type="http://schemas.openxmlformats.org/officeDocument/2006/relationships/hyperlink" Target="rdmtraininghub.eu" TargetMode="External"/><Relationship Id="rId4" Type="http://schemas.openxmlformats.org/officeDocument/2006/relationships/image" Target="../media/image10.PNG"/><Relationship Id="rId9" Type="http://schemas.openxmlformats.org/officeDocument/2006/relationships/hyperlink" Target="http://mediacause.org/if-you-were-a-social-platform-what-would-you-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pen-science-training-handbook.github.io/Open-Science-Training-Handbook_EN/02OpenScienceBasics/01OpenConceptsAndPrincipl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pen-science-training-handbook.github.io/Open-Science-Training-Handbook_EN/02OpenScienceBasics/01OpenConceptsAndPrincip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3data.org/" TargetMode="External"/><Relationship Id="rId2" Type="http://schemas.openxmlformats.org/officeDocument/2006/relationships/hyperlink" Target="https://open-science-training-handbook.github.io/Open-Science-Training-Handbook_EN/02OpenScienceBasics/05OpenAccessToPublishedResearchResults.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367901" y="3171835"/>
            <a:ext cx="7011198" cy="1736408"/>
          </a:xfrm>
        </p:spPr>
        <p:txBody>
          <a:bodyPr>
            <a:normAutofit fontScale="90000"/>
          </a:bodyPr>
          <a:lstStyle/>
          <a:p>
            <a:br>
              <a:rPr lang="en-US" sz="4800" b="1" dirty="0"/>
            </a:br>
            <a:r>
              <a:rPr lang="en-US" sz="4800" b="1" dirty="0"/>
              <a:t>Open Science </a:t>
            </a:r>
            <a:br>
              <a:rPr lang="en-US" sz="4800" b="1" dirty="0"/>
            </a:br>
            <a:r>
              <a:rPr lang="en-US" sz="4800" b="1" dirty="0"/>
              <a:t>–</a:t>
            </a:r>
            <a:br>
              <a:rPr lang="en-US" sz="4800" b="1" dirty="0"/>
            </a:br>
            <a:r>
              <a:rPr lang="en-US" sz="2200" b="1" dirty="0"/>
              <a:t>Hands-On</a:t>
            </a:r>
            <a:endParaRPr lang="en-US" sz="4800"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849563" y="4971424"/>
            <a:ext cx="34811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sp>
        <p:nvSpPr>
          <p:cNvPr id="8" name="Title 1">
            <a:extLst>
              <a:ext uri="{FF2B5EF4-FFF2-40B4-BE49-F238E27FC236}">
                <a16:creationId xmlns:a16="http://schemas.microsoft.com/office/drawing/2014/main" id="{E7B91D0E-B726-4F68-F2B3-5AF1805C4122}"/>
              </a:ext>
            </a:extLst>
          </p:cNvPr>
          <p:cNvSpPr txBox="1">
            <a:spLocks/>
          </p:cNvSpPr>
          <p:nvPr/>
        </p:nvSpPr>
        <p:spPr>
          <a:xfrm>
            <a:off x="511676" y="5097788"/>
            <a:ext cx="7399421" cy="8683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US" sz="2800" b="1" dirty="0"/>
              <a:t>University POLITEHNICA of Bucharest</a:t>
            </a:r>
          </a:p>
        </p:txBody>
      </p:sp>
      <p:sp>
        <p:nvSpPr>
          <p:cNvPr id="3" name="TextBox 2">
            <a:extLst>
              <a:ext uri="{FF2B5EF4-FFF2-40B4-BE49-F238E27FC236}">
                <a16:creationId xmlns:a16="http://schemas.microsoft.com/office/drawing/2014/main" id="{577C1E4D-9FC3-AEAA-17E0-56E803D0C91C}"/>
              </a:ext>
            </a:extLst>
          </p:cNvPr>
          <p:cNvSpPr txBox="1"/>
          <p:nvPr/>
        </p:nvSpPr>
        <p:spPr>
          <a:xfrm>
            <a:off x="131595" y="6155696"/>
            <a:ext cx="5306068" cy="338554"/>
          </a:xfrm>
          <a:prstGeom prst="rect">
            <a:avLst/>
          </a:prstGeom>
          <a:noFill/>
        </p:spPr>
        <p:txBody>
          <a:bodyPr wrap="none" rtlCol="0">
            <a:spAutoFit/>
          </a:bodyPr>
          <a:lstStyle/>
          <a:p>
            <a:r>
              <a:rPr lang="en-RO" sz="1600" dirty="0"/>
              <a:t>Based on: </a:t>
            </a:r>
            <a:r>
              <a:rPr lang="en-GB" sz="1600" dirty="0">
                <a:hlinkClick r:id="rId3">
                  <a:extLst>
                    <a:ext uri="{A12FA001-AC4F-418D-AE19-62706E023703}">
                      <ahyp:hlinkClr xmlns:ahyp="http://schemas.microsoft.com/office/drawing/2018/hyperlinkcolor" val="tx"/>
                    </a:ext>
                  </a:extLst>
                </a:hlinkClick>
              </a:rPr>
              <a:t>https://open-science-training-handbook.github.io/</a:t>
            </a:r>
            <a:r>
              <a:rPr lang="en-GB" sz="1600" dirty="0">
                <a:solidFill>
                  <a:schemeClr val="bg1"/>
                </a:solidFill>
              </a:rPr>
              <a:t> </a:t>
            </a:r>
            <a:endParaRPr lang="en-RO" sz="1600" dirty="0">
              <a:solidFill>
                <a:schemeClr val="bg1"/>
              </a:solidFill>
            </a:endParaRPr>
          </a:p>
        </p:txBody>
      </p:sp>
      <p:sp>
        <p:nvSpPr>
          <p:cNvPr id="4" name="TextBox 3">
            <a:extLst>
              <a:ext uri="{FF2B5EF4-FFF2-40B4-BE49-F238E27FC236}">
                <a16:creationId xmlns:a16="http://schemas.microsoft.com/office/drawing/2014/main" id="{B654F0D9-762D-A4A7-C23A-1524B9B2E58F}"/>
              </a:ext>
            </a:extLst>
          </p:cNvPr>
          <p:cNvSpPr txBox="1"/>
          <p:nvPr/>
        </p:nvSpPr>
        <p:spPr>
          <a:xfrm>
            <a:off x="131595" y="6459500"/>
            <a:ext cx="3921586" cy="338554"/>
          </a:xfrm>
          <a:prstGeom prst="rect">
            <a:avLst/>
          </a:prstGeom>
          <a:noFill/>
        </p:spPr>
        <p:txBody>
          <a:bodyPr wrap="none" rtlCol="0">
            <a:spAutoFit/>
          </a:bodyPr>
          <a:lstStyle/>
          <a:p>
            <a:r>
              <a:rPr lang="en-RO" sz="1600" dirty="0"/>
              <a:t>This resource si released under </a:t>
            </a:r>
            <a:r>
              <a:rPr lang="en-RO" sz="1600" dirty="0">
                <a:hlinkClick r:id="rId4">
                  <a:extLst>
                    <a:ext uri="{A12FA001-AC4F-418D-AE19-62706E023703}">
                      <ahyp:hlinkClr xmlns:ahyp="http://schemas.microsoft.com/office/drawing/2018/hyperlinkcolor" val="tx"/>
                    </a:ext>
                  </a:extLst>
                </a:hlinkClick>
              </a:rPr>
              <a:t>CC-BY licence</a:t>
            </a:r>
            <a:endParaRPr lang="en-RO" sz="1600" dirty="0"/>
          </a:p>
        </p:txBody>
      </p:sp>
    </p:spTree>
    <p:extLst>
      <p:ext uri="{BB962C8B-B14F-4D97-AF65-F5344CB8AC3E}">
        <p14:creationId xmlns:p14="http://schemas.microsoft.com/office/powerpoint/2010/main" val="184127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3C7FA-471B-4BB7-E2DB-F5AA43F2DE08}"/>
              </a:ext>
            </a:extLst>
          </p:cNvPr>
          <p:cNvSpPr>
            <a:spLocks noGrp="1"/>
          </p:cNvSpPr>
          <p:nvPr>
            <p:ph idx="1"/>
          </p:nvPr>
        </p:nvSpPr>
        <p:spPr/>
        <p:txBody>
          <a:bodyPr>
            <a:normAutofit fontScale="85000" lnSpcReduction="20000"/>
          </a:bodyPr>
          <a:lstStyle/>
          <a:p>
            <a:pPr>
              <a:defRPr/>
            </a:pPr>
            <a:r>
              <a:rPr lang="en-US" kern="0" dirty="0">
                <a:solidFill>
                  <a:prstClr val="black"/>
                </a:solidFill>
              </a:rPr>
              <a:t>Search the Registry of Research Data Repositories (</a:t>
            </a:r>
            <a:r>
              <a:rPr lang="en-US" u="sng" kern="0" dirty="0">
                <a:solidFill>
                  <a:prstClr val="black"/>
                </a:solidFill>
                <a:hlinkClick r:id="rId2"/>
              </a:rPr>
              <a:t>https://www.re3data.org/</a:t>
            </a:r>
            <a:r>
              <a:rPr lang="en-US" kern="0" dirty="0">
                <a:solidFill>
                  <a:prstClr val="black"/>
                </a:solidFill>
              </a:rPr>
              <a:t>) for a suitable repository for your research data.</a:t>
            </a:r>
          </a:p>
          <a:p>
            <a:pPr marL="0" indent="0">
              <a:buNone/>
              <a:defRPr/>
            </a:pPr>
            <a:endParaRPr lang="en-US" kern="0" dirty="0">
              <a:solidFill>
                <a:prstClr val="black"/>
              </a:solidFill>
            </a:endParaRPr>
          </a:p>
          <a:p>
            <a:pPr lvl="1">
              <a:defRPr/>
            </a:pPr>
            <a:r>
              <a:rPr lang="en-US" kern="0" dirty="0">
                <a:solidFill>
                  <a:prstClr val="black"/>
                </a:solidFill>
              </a:rPr>
              <a:t>How many repositories do you find for your subject?</a:t>
            </a:r>
          </a:p>
          <a:p>
            <a:pPr marL="457200" lvl="1" indent="0">
              <a:buNone/>
              <a:defRPr/>
            </a:pPr>
            <a:endParaRPr lang="en-US" kern="0" dirty="0">
              <a:solidFill>
                <a:prstClr val="black"/>
              </a:solidFill>
            </a:endParaRPr>
          </a:p>
          <a:p>
            <a:pPr lvl="1">
              <a:defRPr/>
            </a:pPr>
            <a:r>
              <a:rPr lang="en-US" kern="0" dirty="0">
                <a:solidFill>
                  <a:prstClr val="black"/>
                </a:solidFill>
              </a:rPr>
              <a:t>Use the filter criteria (e.</a:t>
            </a:r>
            <a:r>
              <a:rPr lang="en-US" kern="0">
                <a:solidFill>
                  <a:prstClr val="black"/>
                </a:solidFill>
              </a:rPr>
              <a:t>g., </a:t>
            </a:r>
            <a:r>
              <a:rPr lang="en-US" kern="0" dirty="0">
                <a:solidFill>
                  <a:prstClr val="black"/>
                </a:solidFill>
              </a:rPr>
              <a:t>repository type, country, data upload restrictions) to further limit your result. </a:t>
            </a:r>
          </a:p>
          <a:p>
            <a:pPr lvl="1">
              <a:defRPr/>
            </a:pPr>
            <a:endParaRPr lang="en-US" kern="0" dirty="0">
              <a:solidFill>
                <a:prstClr val="black"/>
              </a:solidFill>
            </a:endParaRPr>
          </a:p>
          <a:p>
            <a:pPr lvl="1">
              <a:defRPr/>
            </a:pPr>
            <a:r>
              <a:rPr lang="en-US" kern="0" dirty="0">
                <a:solidFill>
                  <a:prstClr val="black"/>
                </a:solidFill>
              </a:rPr>
              <a:t>Take a look at your favorites on the detail page. What do you find regarding metadata standards, data upload and data access? Which persistent identifier system is used?</a:t>
            </a:r>
          </a:p>
          <a:p>
            <a:pPr>
              <a:defRPr/>
            </a:pPr>
            <a:endParaRPr lang="en-US" kern="0" dirty="0">
              <a:solidFill>
                <a:prstClr val="black"/>
              </a:solidFill>
            </a:endParaRPr>
          </a:p>
          <a:p>
            <a:pPr>
              <a:defRPr/>
            </a:pPr>
            <a:r>
              <a:rPr lang="en-US" kern="0" dirty="0">
                <a:solidFill>
                  <a:prstClr val="black"/>
                </a:solidFill>
              </a:rPr>
              <a:t>Discussion</a:t>
            </a:r>
            <a:r>
              <a:rPr lang="en-US" b="1" kern="0" dirty="0">
                <a:solidFill>
                  <a:prstClr val="black"/>
                </a:solidFill>
              </a:rPr>
              <a:t>: What did you find? What d</a:t>
            </a:r>
            <a:r>
              <a:rPr lang="en-US" kern="0" dirty="0">
                <a:solidFill>
                  <a:prstClr val="black"/>
                </a:solidFill>
              </a:rPr>
              <a:t>o you look for in particular when selecting a repository?</a:t>
            </a:r>
          </a:p>
          <a:p>
            <a:pPr>
              <a:defRPr/>
            </a:pPr>
            <a:endParaRPr lang="en-US" kern="0" dirty="0">
              <a:solidFill>
                <a:prstClr val="black"/>
              </a:solidFill>
              <a:latin typeface="Calibri"/>
              <a:cs typeface="Arial"/>
            </a:endParaRPr>
          </a:p>
          <a:p>
            <a:endParaRPr lang="en-GB" dirty="0"/>
          </a:p>
        </p:txBody>
      </p:sp>
      <p:sp>
        <p:nvSpPr>
          <p:cNvPr id="3" name="Title 2">
            <a:extLst>
              <a:ext uri="{FF2B5EF4-FFF2-40B4-BE49-F238E27FC236}">
                <a16:creationId xmlns:a16="http://schemas.microsoft.com/office/drawing/2014/main" id="{8417E1A1-D206-994D-E843-A550880CB285}"/>
              </a:ext>
            </a:extLst>
          </p:cNvPr>
          <p:cNvSpPr>
            <a:spLocks noGrp="1"/>
          </p:cNvSpPr>
          <p:nvPr>
            <p:ph type="title"/>
          </p:nvPr>
        </p:nvSpPr>
        <p:spPr/>
        <p:txBody>
          <a:bodyPr/>
          <a:lstStyle/>
          <a:p>
            <a:r>
              <a:rPr lang="de-DE" b="1" dirty="0" err="1"/>
              <a:t>Finding</a:t>
            </a:r>
            <a:r>
              <a:rPr lang="de-DE" b="1" dirty="0"/>
              <a:t> a Repository (2)</a:t>
            </a:r>
            <a:endParaRPr lang="en-GB" b="1" dirty="0"/>
          </a:p>
        </p:txBody>
      </p:sp>
      <p:sp>
        <p:nvSpPr>
          <p:cNvPr id="4" name="Abgerundetes Rechteck 4">
            <a:extLst>
              <a:ext uri="{FF2B5EF4-FFF2-40B4-BE49-F238E27FC236}">
                <a16:creationId xmlns:a16="http://schemas.microsoft.com/office/drawing/2014/main" id="{1D4672C6-A9E5-2809-358D-1106DC8A60BE}"/>
              </a:ext>
            </a:extLst>
          </p:cNvPr>
          <p:cNvSpPr/>
          <p:nvPr/>
        </p:nvSpPr>
        <p:spPr bwMode="auto">
          <a:xfrm>
            <a:off x="9647295" y="2175565"/>
            <a:ext cx="1921790" cy="759417"/>
          </a:xfrm>
          <a:prstGeom prst="roundRect">
            <a:avLst>
              <a:gd name="adj" fmla="val 16667"/>
            </a:avLst>
          </a:prstGeom>
          <a:noFill/>
          <a:ln w="38100" cap="flat" cmpd="sng" algn="ctr">
            <a:solidFill>
              <a:srgbClr val="F6A800"/>
            </a:solidFill>
            <a:prstDash val="solid"/>
            <a:miter lim="800000"/>
          </a:ln>
        </p:spPr>
        <p:txBody>
          <a:bodyPr rtlCol="0" anchor="ctr"/>
          <a:lstStyle/>
          <a:p>
            <a:pPr algn="ctr">
              <a:defRPr/>
            </a:pPr>
            <a:r>
              <a:rPr lang="de-DE" b="1" kern="0">
                <a:solidFill>
                  <a:srgbClr val="00549F"/>
                </a:solidFill>
                <a:latin typeface="Arial"/>
                <a:cs typeface="Arial"/>
              </a:rPr>
              <a:t>10 minutes</a:t>
            </a:r>
          </a:p>
        </p:txBody>
      </p:sp>
      <p:sp>
        <p:nvSpPr>
          <p:cNvPr id="5" name="Abgerundetes Rechteck 4">
            <a:extLst>
              <a:ext uri="{FF2B5EF4-FFF2-40B4-BE49-F238E27FC236}">
                <a16:creationId xmlns:a16="http://schemas.microsoft.com/office/drawing/2014/main" id="{26A64325-62F9-CFCF-029B-150701760788}"/>
              </a:ext>
            </a:extLst>
          </p:cNvPr>
          <p:cNvSpPr/>
          <p:nvPr/>
        </p:nvSpPr>
        <p:spPr bwMode="auto">
          <a:xfrm>
            <a:off x="9734501" y="5330202"/>
            <a:ext cx="1921790" cy="759417"/>
          </a:xfrm>
          <a:prstGeom prst="roundRect">
            <a:avLst>
              <a:gd name="adj" fmla="val 16667"/>
            </a:avLst>
          </a:prstGeom>
          <a:noFill/>
          <a:ln w="38100" cap="flat" cmpd="sng" algn="ctr">
            <a:solidFill>
              <a:srgbClr val="F6A800"/>
            </a:solidFill>
            <a:prstDash val="solid"/>
            <a:miter lim="800000"/>
          </a:ln>
        </p:spPr>
        <p:txBody>
          <a:bodyPr rtlCol="0" anchor="ctr"/>
          <a:lstStyle/>
          <a:p>
            <a:pPr algn="ctr">
              <a:defRPr/>
            </a:pPr>
            <a:r>
              <a:rPr lang="de-DE" b="1" kern="0">
                <a:solidFill>
                  <a:srgbClr val="00549F"/>
                </a:solidFill>
                <a:latin typeface="Arial"/>
                <a:cs typeface="Arial"/>
              </a:rPr>
              <a:t>10 minutes</a:t>
            </a:r>
          </a:p>
        </p:txBody>
      </p:sp>
    </p:spTree>
    <p:extLst>
      <p:ext uri="{BB962C8B-B14F-4D97-AF65-F5344CB8AC3E}">
        <p14:creationId xmlns:p14="http://schemas.microsoft.com/office/powerpoint/2010/main" val="325544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31E9B-BC14-39AC-361D-817133821DE9}"/>
              </a:ext>
            </a:extLst>
          </p:cNvPr>
          <p:cNvSpPr>
            <a:spLocks noGrp="1"/>
          </p:cNvSpPr>
          <p:nvPr>
            <p:ph type="title"/>
          </p:nvPr>
        </p:nvSpPr>
        <p:spPr/>
        <p:txBody>
          <a:bodyPr/>
          <a:lstStyle/>
          <a:p>
            <a:r>
              <a:rPr lang="en-GB" b="1" dirty="0"/>
              <a:t>How do I find a suitable repository?</a:t>
            </a:r>
          </a:p>
        </p:txBody>
      </p:sp>
      <p:sp>
        <p:nvSpPr>
          <p:cNvPr id="4" name="CustomShape 1">
            <a:extLst>
              <a:ext uri="{FF2B5EF4-FFF2-40B4-BE49-F238E27FC236}">
                <a16:creationId xmlns:a16="http://schemas.microsoft.com/office/drawing/2014/main" id="{E973BB0A-7BA5-22DA-3A12-BD306D9D8814}"/>
              </a:ext>
            </a:extLst>
          </p:cNvPr>
          <p:cNvSpPr/>
          <p:nvPr/>
        </p:nvSpPr>
        <p:spPr bwMode="auto">
          <a:xfrm>
            <a:off x="1826788" y="1305069"/>
            <a:ext cx="8410680" cy="4655520"/>
          </a:xfrm>
          <a:prstGeom prst="rect">
            <a:avLst/>
          </a:prstGeom>
          <a:noFill/>
          <a:ln>
            <a:noFill/>
          </a:ln>
        </p:spPr>
        <p:style>
          <a:lnRef idx="0">
            <a:srgbClr val="000000"/>
          </a:lnRef>
          <a:fillRef idx="0">
            <a:srgbClr val="000000"/>
          </a:fillRef>
          <a:effectRef idx="0">
            <a:srgbClr val="000000"/>
          </a:effectRef>
          <a:fontRef idx="minor"/>
        </p:style>
        <p:txBody>
          <a:bodyPr lIns="90000" tIns="45000" rIns="90000" bIns="45000"/>
          <a:lstStyle/>
          <a:p>
            <a:pPr>
              <a:spcBef>
                <a:spcPts val="400"/>
              </a:spcBef>
              <a:defRPr/>
            </a:pPr>
            <a:r>
              <a:rPr lang="en-US" sz="2000" kern="0" spc="-1" dirty="0">
                <a:solidFill>
                  <a:srgbClr val="000000"/>
                </a:solidFill>
                <a:latin typeface="Arial" panose="020B0604020202020204" pitchFamily="34" charset="0"/>
                <a:ea typeface="DejaVu Sans"/>
                <a:cs typeface="Arial" panose="020B0604020202020204" pitchFamily="34" charset="0"/>
              </a:rPr>
              <a:t>Registry of Research Data Repositories </a:t>
            </a:r>
            <a:r>
              <a:rPr lang="en-US" sz="2000" u="sng" kern="0" spc="-1" dirty="0">
                <a:solidFill>
                  <a:srgbClr val="0000FF"/>
                </a:solidFill>
                <a:latin typeface="Arial" panose="020B0604020202020204" pitchFamily="34" charset="0"/>
                <a:ea typeface="DejaVu Sans"/>
                <a:cs typeface="Arial" panose="020B0604020202020204" pitchFamily="34" charset="0"/>
                <a:hlinkClick r:id="rId2"/>
              </a:rPr>
              <a:t>https://www.re3data.org/search</a:t>
            </a:r>
            <a:r>
              <a:rPr lang="en-US" sz="2000" kern="0" spc="-1" dirty="0">
                <a:solidFill>
                  <a:srgbClr val="000000"/>
                </a:solidFill>
                <a:latin typeface="Arial" panose="020B0604020202020204" pitchFamily="34" charset="0"/>
                <a:ea typeface="DejaVu Sans"/>
                <a:cs typeface="Arial" panose="020B0604020202020204" pitchFamily="34" charset="0"/>
              </a:rPr>
              <a:t> </a:t>
            </a:r>
            <a:endParaRPr lang="en-US" sz="2000" kern="0" spc="-1" dirty="0">
              <a:solidFill>
                <a:prstClr val="black"/>
              </a:solidFill>
              <a:latin typeface="Arial" panose="020B0604020202020204" pitchFamily="34" charset="0"/>
              <a:cs typeface="Arial" panose="020B0604020202020204" pitchFamily="34" charset="0"/>
            </a:endParaRPr>
          </a:p>
        </p:txBody>
      </p:sp>
      <p:pic>
        <p:nvPicPr>
          <p:cNvPr id="5" name="Grafik 3">
            <a:extLst>
              <a:ext uri="{FF2B5EF4-FFF2-40B4-BE49-F238E27FC236}">
                <a16:creationId xmlns:a16="http://schemas.microsoft.com/office/drawing/2014/main" id="{DDAA7C3D-0969-105F-4601-209F5FEE9A78}"/>
              </a:ext>
            </a:extLst>
          </p:cNvPr>
          <p:cNvPicPr/>
          <p:nvPr/>
        </p:nvPicPr>
        <p:blipFill>
          <a:blip r:embed="rId3"/>
          <a:stretch/>
        </p:blipFill>
        <p:spPr bwMode="auto">
          <a:xfrm>
            <a:off x="1826788" y="1652095"/>
            <a:ext cx="8325360" cy="4656240"/>
          </a:xfrm>
          <a:prstGeom prst="rect">
            <a:avLst/>
          </a:prstGeom>
          <a:ln>
            <a:solidFill>
              <a:srgbClr val="000000"/>
            </a:solidFill>
          </a:ln>
        </p:spPr>
      </p:pic>
    </p:spTree>
    <p:extLst>
      <p:ext uri="{BB962C8B-B14F-4D97-AF65-F5344CB8AC3E}">
        <p14:creationId xmlns:p14="http://schemas.microsoft.com/office/powerpoint/2010/main" val="74679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C69D7C-8331-5B2A-FE6A-12825FCC61E3}"/>
              </a:ext>
            </a:extLst>
          </p:cNvPr>
          <p:cNvSpPr>
            <a:spLocks noGrp="1"/>
          </p:cNvSpPr>
          <p:nvPr>
            <p:ph idx="1"/>
          </p:nvPr>
        </p:nvSpPr>
        <p:spPr>
          <a:xfrm>
            <a:off x="397164" y="1380067"/>
            <a:ext cx="11259127" cy="4902199"/>
          </a:xfrm>
        </p:spPr>
        <p:txBody>
          <a:bodyPr>
            <a:normAutofit fontScale="55000" lnSpcReduction="20000"/>
          </a:bodyPr>
          <a:lstStyle/>
          <a:p>
            <a:pPr>
              <a:lnSpc>
                <a:spcPct val="170000"/>
              </a:lnSpc>
            </a:pPr>
            <a:r>
              <a:rPr lang="en-RO" dirty="0"/>
              <a:t> </a:t>
            </a:r>
            <a:r>
              <a:rPr lang="en-GB" b="1" dirty="0"/>
              <a:t>Format, time needed </a:t>
            </a:r>
          </a:p>
          <a:p>
            <a:pPr lvl="1">
              <a:lnSpc>
                <a:spcPct val="170000"/>
              </a:lnSpc>
            </a:pPr>
            <a:r>
              <a:rPr lang="en-GB" dirty="0"/>
              <a:t>Individual / pairs, 15–20 minutes</a:t>
            </a:r>
          </a:p>
          <a:p>
            <a:pPr>
              <a:lnSpc>
                <a:spcPct val="170000"/>
              </a:lnSpc>
            </a:pPr>
            <a:r>
              <a:rPr lang="en-GB" b="1" dirty="0"/>
              <a:t>Topic</a:t>
            </a:r>
          </a:p>
          <a:p>
            <a:pPr lvl="1">
              <a:lnSpc>
                <a:spcPct val="170000"/>
              </a:lnSpc>
            </a:pPr>
            <a:r>
              <a:rPr lang="en-GB" dirty="0">
                <a:hlinkClick r:id="rId2"/>
              </a:rPr>
              <a:t>Open Access to Published Research</a:t>
            </a:r>
            <a:r>
              <a:rPr lang="en-GB" dirty="0"/>
              <a:t> Publications</a:t>
            </a:r>
          </a:p>
          <a:p>
            <a:pPr>
              <a:lnSpc>
                <a:spcPct val="170000"/>
              </a:lnSpc>
            </a:pPr>
            <a:r>
              <a:rPr lang="en-GB" b="1" dirty="0"/>
              <a:t>Learning objectives</a:t>
            </a:r>
          </a:p>
          <a:p>
            <a:pPr lvl="1">
              <a:lnSpc>
                <a:spcPct val="170000"/>
              </a:lnSpc>
            </a:pPr>
            <a:r>
              <a:rPr lang="en-GB" dirty="0"/>
              <a:t>Being able to decide which is the version allowed to be deposit in a repository and state its copyright regime</a:t>
            </a:r>
          </a:p>
          <a:p>
            <a:pPr>
              <a:lnSpc>
                <a:spcPct val="170000"/>
              </a:lnSpc>
            </a:pPr>
            <a:r>
              <a:rPr lang="en-GB" b="1" dirty="0"/>
              <a:t>Exercise description</a:t>
            </a:r>
          </a:p>
          <a:p>
            <a:pPr lvl="1">
              <a:lnSpc>
                <a:spcPct val="170000"/>
              </a:lnSpc>
            </a:pPr>
            <a:r>
              <a:rPr lang="en-GB" dirty="0"/>
              <a:t>This exercise could be addressed to repository managers. </a:t>
            </a:r>
          </a:p>
          <a:p>
            <a:pPr lvl="1">
              <a:lnSpc>
                <a:spcPct val="170000"/>
              </a:lnSpc>
            </a:pPr>
            <a:r>
              <a:rPr lang="en-GB" dirty="0"/>
              <a:t>Choose five different publications and ask participants to select which is the version that could be allowed in a repository and which would be the copyright notice they would include: who is the copyright holder and which copyright regime would hold: all rights reserved, a license, public domain. </a:t>
            </a:r>
          </a:p>
          <a:p>
            <a:pPr lvl="1">
              <a:lnSpc>
                <a:spcPct val="170000"/>
              </a:lnSpc>
            </a:pPr>
            <a:r>
              <a:rPr lang="en-GB" dirty="0"/>
              <a:t>Discuss with them their results and show them the key elements that define the solutions.</a:t>
            </a:r>
          </a:p>
          <a:p>
            <a:endParaRPr lang="en-RO" dirty="0"/>
          </a:p>
        </p:txBody>
      </p:sp>
      <p:sp>
        <p:nvSpPr>
          <p:cNvPr id="3" name="Title 2">
            <a:extLst>
              <a:ext uri="{FF2B5EF4-FFF2-40B4-BE49-F238E27FC236}">
                <a16:creationId xmlns:a16="http://schemas.microsoft.com/office/drawing/2014/main" id="{F2AC41B3-2A33-BED2-FD64-97FBBC56DAF0}"/>
              </a:ext>
            </a:extLst>
          </p:cNvPr>
          <p:cNvSpPr>
            <a:spLocks noGrp="1"/>
          </p:cNvSpPr>
          <p:nvPr>
            <p:ph type="title"/>
          </p:nvPr>
        </p:nvSpPr>
        <p:spPr/>
        <p:txBody>
          <a:bodyPr>
            <a:normAutofit/>
          </a:bodyPr>
          <a:lstStyle/>
          <a:p>
            <a:r>
              <a:rPr lang="en-GB" b="1" dirty="0"/>
              <a:t>Choose the right version for the repository</a:t>
            </a:r>
            <a:endParaRPr lang="en-RO" dirty="0"/>
          </a:p>
        </p:txBody>
      </p:sp>
    </p:spTree>
    <p:extLst>
      <p:ext uri="{BB962C8B-B14F-4D97-AF65-F5344CB8AC3E}">
        <p14:creationId xmlns:p14="http://schemas.microsoft.com/office/powerpoint/2010/main" val="300904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F9644-F248-23D3-00A7-9CFEC0CACB34}"/>
              </a:ext>
            </a:extLst>
          </p:cNvPr>
          <p:cNvSpPr>
            <a:spLocks noGrp="1"/>
          </p:cNvSpPr>
          <p:nvPr>
            <p:ph idx="1"/>
          </p:nvPr>
        </p:nvSpPr>
        <p:spPr>
          <a:xfrm>
            <a:off x="397164" y="1407560"/>
            <a:ext cx="11592778" cy="4972691"/>
          </a:xfrm>
        </p:spPr>
        <p:txBody>
          <a:bodyPr>
            <a:normAutofit/>
          </a:bodyPr>
          <a:lstStyle/>
          <a:p>
            <a:pPr indent="-227520">
              <a:lnSpc>
                <a:spcPct val="100000"/>
              </a:lnSpc>
              <a:spcBef>
                <a:spcPts val="1001"/>
              </a:spcBef>
              <a:buClr>
                <a:srgbClr val="000000"/>
              </a:buClr>
              <a:defRPr/>
            </a:pPr>
            <a:r>
              <a:rPr lang="de-DE" spc="-1" dirty="0" err="1">
                <a:solidFill>
                  <a:srgbClr val="000000"/>
                </a:solidFill>
                <a:ea typeface="DejaVu Sans"/>
              </a:rPr>
              <a:t>Discuss</a:t>
            </a:r>
            <a:r>
              <a:rPr lang="de-DE" spc="-1" dirty="0">
                <a:solidFill>
                  <a:srgbClr val="000000"/>
                </a:solidFill>
                <a:ea typeface="DejaVu Sans"/>
              </a:rPr>
              <a:t> </a:t>
            </a:r>
            <a:r>
              <a:rPr lang="de-DE" spc="-1" dirty="0" err="1">
                <a:solidFill>
                  <a:srgbClr val="000000"/>
                </a:solidFill>
                <a:ea typeface="DejaVu Sans"/>
              </a:rPr>
              <a:t>with</a:t>
            </a:r>
            <a:r>
              <a:rPr lang="de-DE" spc="-1" dirty="0">
                <a:solidFill>
                  <a:srgbClr val="000000"/>
                </a:solidFill>
                <a:ea typeface="DejaVu Sans"/>
              </a:rPr>
              <a:t> </a:t>
            </a:r>
            <a:r>
              <a:rPr lang="de-DE" spc="-1" dirty="0" err="1">
                <a:solidFill>
                  <a:srgbClr val="000000"/>
                </a:solidFill>
                <a:ea typeface="DejaVu Sans"/>
              </a:rPr>
              <a:t>your</a:t>
            </a:r>
            <a:r>
              <a:rPr lang="de-DE" spc="-1" dirty="0">
                <a:solidFill>
                  <a:srgbClr val="000000"/>
                </a:solidFill>
                <a:ea typeface="DejaVu Sans"/>
              </a:rPr>
              <a:t> </a:t>
            </a:r>
            <a:r>
              <a:rPr lang="de-DE" spc="-1" dirty="0" err="1">
                <a:solidFill>
                  <a:srgbClr val="000000"/>
                </a:solidFill>
                <a:ea typeface="DejaVu Sans"/>
              </a:rPr>
              <a:t>neighbor</a:t>
            </a:r>
            <a:r>
              <a:rPr lang="de-DE" spc="-1" dirty="0">
                <a:solidFill>
                  <a:srgbClr val="000000"/>
                </a:solidFill>
                <a:ea typeface="DejaVu Sans"/>
              </a:rPr>
              <a:t>: </a:t>
            </a:r>
          </a:p>
          <a:p>
            <a:pPr lvl="1" indent="-227520">
              <a:lnSpc>
                <a:spcPct val="100000"/>
              </a:lnSpc>
              <a:spcBef>
                <a:spcPts val="1001"/>
              </a:spcBef>
              <a:buClr>
                <a:srgbClr val="000000"/>
              </a:buClr>
              <a:defRPr/>
            </a:pPr>
            <a:r>
              <a:rPr lang="en-US" spc="-1" dirty="0">
                <a:solidFill>
                  <a:srgbClr val="000000"/>
                </a:solidFill>
                <a:ea typeface="DejaVu Sans"/>
              </a:rPr>
              <a:t>What criteria would you use to select a repository?</a:t>
            </a:r>
            <a:r>
              <a:rPr lang="de-DE" spc="-1" dirty="0">
                <a:solidFill>
                  <a:srgbClr val="000000"/>
                </a:solidFill>
                <a:ea typeface="DejaVu Sans"/>
              </a:rPr>
              <a:t> </a:t>
            </a:r>
            <a:r>
              <a:rPr lang="en-US" spc="-1" dirty="0">
                <a:solidFill>
                  <a:srgbClr val="000000"/>
                </a:solidFill>
                <a:ea typeface="DejaVu Sans"/>
              </a:rPr>
              <a:t>What is particularly important to you? </a:t>
            </a:r>
          </a:p>
          <a:p>
            <a:pPr indent="-227520">
              <a:lnSpc>
                <a:spcPct val="100000"/>
              </a:lnSpc>
              <a:spcBef>
                <a:spcPts val="1001"/>
              </a:spcBef>
              <a:buClr>
                <a:srgbClr val="000000"/>
              </a:buClr>
              <a:defRPr/>
            </a:pPr>
            <a:r>
              <a:rPr lang="en-US" spc="-1" dirty="0">
                <a:solidFill>
                  <a:srgbClr val="000000"/>
                </a:solidFill>
                <a:ea typeface="DejaVu Sans"/>
              </a:rPr>
              <a:t>Consider criteria such as</a:t>
            </a:r>
          </a:p>
          <a:p>
            <a:pPr lvl="1" indent="-227520">
              <a:lnSpc>
                <a:spcPct val="100000"/>
              </a:lnSpc>
              <a:spcBef>
                <a:spcPts val="1001"/>
              </a:spcBef>
              <a:buClr>
                <a:srgbClr val="000000"/>
              </a:buClr>
              <a:defRPr/>
            </a:pPr>
            <a:r>
              <a:rPr lang="en-US" spc="-1" dirty="0">
                <a:solidFill>
                  <a:srgbClr val="000000"/>
                </a:solidFill>
                <a:ea typeface="DejaVu Sans"/>
              </a:rPr>
              <a:t> costs,</a:t>
            </a:r>
          </a:p>
          <a:p>
            <a:pPr lvl="1" indent="-227520">
              <a:lnSpc>
                <a:spcPct val="100000"/>
              </a:lnSpc>
              <a:spcBef>
                <a:spcPts val="1001"/>
              </a:spcBef>
              <a:buClr>
                <a:srgbClr val="000000"/>
              </a:buClr>
              <a:defRPr/>
            </a:pPr>
            <a:r>
              <a:rPr lang="en-US" spc="-1" dirty="0">
                <a:solidFill>
                  <a:srgbClr val="000000"/>
                </a:solidFill>
                <a:ea typeface="DejaVu Sans"/>
              </a:rPr>
              <a:t> storage location, </a:t>
            </a:r>
          </a:p>
          <a:p>
            <a:pPr lvl="1" indent="-227520">
              <a:lnSpc>
                <a:spcPct val="100000"/>
              </a:lnSpc>
              <a:spcBef>
                <a:spcPts val="1001"/>
              </a:spcBef>
              <a:buClr>
                <a:srgbClr val="000000"/>
              </a:buClr>
              <a:defRPr/>
            </a:pPr>
            <a:r>
              <a:rPr lang="en-US" spc="-1" dirty="0">
                <a:solidFill>
                  <a:srgbClr val="000000"/>
                </a:solidFill>
                <a:ea typeface="DejaVu Sans"/>
              </a:rPr>
              <a:t>reliability,</a:t>
            </a:r>
          </a:p>
          <a:p>
            <a:pPr lvl="1" indent="-227520">
              <a:lnSpc>
                <a:spcPct val="100000"/>
              </a:lnSpc>
              <a:spcBef>
                <a:spcPts val="1001"/>
              </a:spcBef>
              <a:buClr>
                <a:srgbClr val="000000"/>
              </a:buClr>
              <a:defRPr/>
            </a:pPr>
            <a:r>
              <a:rPr lang="en-US" spc="-1" dirty="0">
                <a:solidFill>
                  <a:srgbClr val="000000"/>
                </a:solidFill>
                <a:ea typeface="DejaVu Sans"/>
              </a:rPr>
              <a:t> visibility, </a:t>
            </a:r>
          </a:p>
          <a:p>
            <a:pPr lvl="1" indent="-227520">
              <a:lnSpc>
                <a:spcPct val="100000"/>
              </a:lnSpc>
              <a:spcBef>
                <a:spcPts val="1001"/>
              </a:spcBef>
              <a:buClr>
                <a:srgbClr val="000000"/>
              </a:buClr>
              <a:defRPr/>
            </a:pPr>
            <a:r>
              <a:rPr lang="en-US" spc="-1" dirty="0" err="1">
                <a:solidFill>
                  <a:srgbClr val="000000"/>
                </a:solidFill>
                <a:ea typeface="DejaVu Sans"/>
              </a:rPr>
              <a:t>citability</a:t>
            </a:r>
            <a:r>
              <a:rPr lang="en-US" spc="-1" dirty="0">
                <a:solidFill>
                  <a:srgbClr val="000000"/>
                </a:solidFill>
                <a:ea typeface="DejaVu Sans"/>
              </a:rPr>
              <a:t>, storage duration,</a:t>
            </a:r>
          </a:p>
          <a:p>
            <a:pPr lvl="1" indent="-227520">
              <a:lnSpc>
                <a:spcPct val="100000"/>
              </a:lnSpc>
              <a:spcBef>
                <a:spcPts val="1001"/>
              </a:spcBef>
              <a:buClr>
                <a:srgbClr val="000000"/>
              </a:buClr>
              <a:defRPr/>
            </a:pPr>
            <a:r>
              <a:rPr lang="en-US" spc="-1" dirty="0">
                <a:solidFill>
                  <a:srgbClr val="000000"/>
                </a:solidFill>
                <a:ea typeface="DejaVu Sans"/>
              </a:rPr>
              <a:t> support offered, etc.</a:t>
            </a:r>
            <a:endParaRPr lang="de-DE" spc="-1" dirty="0">
              <a:latin typeface="Arial"/>
            </a:endParaRPr>
          </a:p>
          <a:p>
            <a:pPr>
              <a:lnSpc>
                <a:spcPct val="100000"/>
              </a:lnSpc>
            </a:pPr>
            <a:endParaRPr lang="en-GB" dirty="0"/>
          </a:p>
        </p:txBody>
      </p:sp>
      <p:sp>
        <p:nvSpPr>
          <p:cNvPr id="3" name="Title 2">
            <a:extLst>
              <a:ext uri="{FF2B5EF4-FFF2-40B4-BE49-F238E27FC236}">
                <a16:creationId xmlns:a16="http://schemas.microsoft.com/office/drawing/2014/main" id="{2C2D2E56-3B04-6605-43CE-8934555179C2}"/>
              </a:ext>
            </a:extLst>
          </p:cNvPr>
          <p:cNvSpPr>
            <a:spLocks noGrp="1"/>
          </p:cNvSpPr>
          <p:nvPr>
            <p:ph type="title"/>
          </p:nvPr>
        </p:nvSpPr>
        <p:spPr/>
        <p:txBody>
          <a:bodyPr/>
          <a:lstStyle/>
          <a:p>
            <a:r>
              <a:rPr lang="en-GB" b="1" dirty="0"/>
              <a:t>Choose the right version for the repository (1)</a:t>
            </a:r>
            <a:endParaRPr lang="en-GB" dirty="0"/>
          </a:p>
        </p:txBody>
      </p:sp>
    </p:spTree>
    <p:extLst>
      <p:ext uri="{BB962C8B-B14F-4D97-AF65-F5344CB8AC3E}">
        <p14:creationId xmlns:p14="http://schemas.microsoft.com/office/powerpoint/2010/main" val="25958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06873-7820-BDBA-3C15-7EBDFAE459FF}"/>
              </a:ext>
            </a:extLst>
          </p:cNvPr>
          <p:cNvSpPr>
            <a:spLocks noGrp="1"/>
          </p:cNvSpPr>
          <p:nvPr>
            <p:ph idx="1"/>
          </p:nvPr>
        </p:nvSpPr>
        <p:spPr>
          <a:xfrm>
            <a:off x="397164" y="1727200"/>
            <a:ext cx="11259127" cy="4572000"/>
          </a:xfrm>
        </p:spPr>
        <p:txBody>
          <a:bodyPr>
            <a:normAutofit/>
          </a:bodyPr>
          <a:lstStyle/>
          <a:p>
            <a:pPr indent="-227520">
              <a:lnSpc>
                <a:spcPct val="110000"/>
              </a:lnSpc>
              <a:spcBef>
                <a:spcPts val="1001"/>
              </a:spcBef>
              <a:buClr>
                <a:srgbClr val="000000"/>
              </a:buClr>
              <a:defRPr/>
            </a:pPr>
            <a:r>
              <a:rPr lang="en-US" spc="-1" dirty="0">
                <a:solidFill>
                  <a:srgbClr val="000000"/>
                </a:solidFill>
                <a:ea typeface="DejaVu Sans"/>
              </a:rPr>
              <a:t>Do you know of a recognized repository for research data in your discipline?</a:t>
            </a:r>
            <a:endParaRPr lang="en-US" dirty="0"/>
          </a:p>
          <a:p>
            <a:pPr indent="-227520">
              <a:lnSpc>
                <a:spcPct val="110000"/>
              </a:lnSpc>
              <a:spcBef>
                <a:spcPts val="1001"/>
              </a:spcBef>
              <a:buClr>
                <a:srgbClr val="000000"/>
              </a:buClr>
              <a:defRPr/>
            </a:pPr>
            <a:r>
              <a:rPr lang="en-US" spc="-1" dirty="0">
                <a:solidFill>
                  <a:srgbClr val="000000"/>
                </a:solidFill>
                <a:ea typeface="DejaVu Sans"/>
              </a:rPr>
              <a:t>Is there an institutional repository in your institution?</a:t>
            </a:r>
            <a:endParaRPr lang="en-US" dirty="0"/>
          </a:p>
          <a:p>
            <a:pPr indent="-227520">
              <a:lnSpc>
                <a:spcPct val="110000"/>
              </a:lnSpc>
              <a:spcBef>
                <a:spcPts val="1001"/>
              </a:spcBef>
              <a:buClr>
                <a:srgbClr val="000000"/>
              </a:buClr>
              <a:defRPr/>
            </a:pPr>
            <a:r>
              <a:rPr lang="en-US" spc="-1" dirty="0">
                <a:solidFill>
                  <a:srgbClr val="000000"/>
                </a:solidFill>
                <a:ea typeface="DejaVu Sans"/>
              </a:rPr>
              <a:t>Would publishing on </a:t>
            </a:r>
            <a:r>
              <a:rPr lang="en-US" spc="-1" dirty="0" err="1">
                <a:solidFill>
                  <a:srgbClr val="000000"/>
                </a:solidFill>
                <a:ea typeface="DejaVu Sans"/>
              </a:rPr>
              <a:t>Figshare</a:t>
            </a:r>
            <a:r>
              <a:rPr lang="en-US" spc="-1" dirty="0">
                <a:solidFill>
                  <a:srgbClr val="000000"/>
                </a:solidFill>
                <a:ea typeface="DejaVu Sans"/>
              </a:rPr>
              <a:t> or </a:t>
            </a:r>
            <a:r>
              <a:rPr lang="en-US" spc="-1" dirty="0" err="1">
                <a:solidFill>
                  <a:srgbClr val="000000"/>
                </a:solidFill>
                <a:ea typeface="DejaVu Sans"/>
              </a:rPr>
              <a:t>Zenodo</a:t>
            </a:r>
            <a:r>
              <a:rPr lang="en-US" spc="-1" dirty="0">
                <a:solidFill>
                  <a:srgbClr val="000000"/>
                </a:solidFill>
                <a:ea typeface="DejaVu Sans"/>
              </a:rPr>
              <a:t> be an alternative for you?</a:t>
            </a:r>
            <a:endParaRPr lang="en-US" dirty="0"/>
          </a:p>
          <a:p>
            <a:pPr indent="-227520">
              <a:lnSpc>
                <a:spcPct val="110000"/>
              </a:lnSpc>
              <a:spcBef>
                <a:spcPts val="1001"/>
              </a:spcBef>
              <a:buClr>
                <a:srgbClr val="000000"/>
              </a:buClr>
              <a:defRPr/>
            </a:pPr>
            <a:r>
              <a:rPr lang="en-US" spc="-1" dirty="0">
                <a:solidFill>
                  <a:srgbClr val="000000"/>
                </a:solidFill>
                <a:ea typeface="DejaVu Sans"/>
              </a:rPr>
              <a:t>Search on re3data.org for possible additional repositories for your research data. </a:t>
            </a:r>
          </a:p>
          <a:p>
            <a:pPr indent="-227520">
              <a:lnSpc>
                <a:spcPct val="110000"/>
              </a:lnSpc>
              <a:spcBef>
                <a:spcPts val="1001"/>
              </a:spcBef>
              <a:buClr>
                <a:srgbClr val="000000"/>
              </a:buClr>
              <a:defRPr/>
            </a:pPr>
            <a:r>
              <a:rPr lang="en-US" spc="-1" dirty="0">
                <a:solidFill>
                  <a:srgbClr val="000000"/>
                </a:solidFill>
                <a:ea typeface="DejaVu Sans"/>
              </a:rPr>
              <a:t>What criteria are important to you when selecting a repository? Which repository would you select?</a:t>
            </a:r>
            <a:endParaRPr lang="en-US" spc="-1" dirty="0">
              <a:latin typeface="Arial"/>
            </a:endParaRPr>
          </a:p>
          <a:p>
            <a:pPr>
              <a:lnSpc>
                <a:spcPct val="110000"/>
              </a:lnSpc>
            </a:pPr>
            <a:endParaRPr lang="en-GB" dirty="0"/>
          </a:p>
        </p:txBody>
      </p:sp>
      <p:sp>
        <p:nvSpPr>
          <p:cNvPr id="3" name="Title 2">
            <a:extLst>
              <a:ext uri="{FF2B5EF4-FFF2-40B4-BE49-F238E27FC236}">
                <a16:creationId xmlns:a16="http://schemas.microsoft.com/office/drawing/2014/main" id="{5C394D51-6978-6EE4-0D8E-3FA805D1764C}"/>
              </a:ext>
            </a:extLst>
          </p:cNvPr>
          <p:cNvSpPr>
            <a:spLocks noGrp="1"/>
          </p:cNvSpPr>
          <p:nvPr>
            <p:ph type="title"/>
          </p:nvPr>
        </p:nvSpPr>
        <p:spPr/>
        <p:txBody>
          <a:bodyPr/>
          <a:lstStyle/>
          <a:p>
            <a:r>
              <a:rPr lang="en-GB" b="1" dirty="0"/>
              <a:t>Choose the right version for the repository (2)</a:t>
            </a:r>
            <a:endParaRPr lang="en-GB" dirty="0"/>
          </a:p>
        </p:txBody>
      </p:sp>
    </p:spTree>
    <p:extLst>
      <p:ext uri="{BB962C8B-B14F-4D97-AF65-F5344CB8AC3E}">
        <p14:creationId xmlns:p14="http://schemas.microsoft.com/office/powerpoint/2010/main" val="280324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AFD80-05F4-4669-6807-755AD91445CF}"/>
              </a:ext>
            </a:extLst>
          </p:cNvPr>
          <p:cNvSpPr>
            <a:spLocks noGrp="1"/>
          </p:cNvSpPr>
          <p:nvPr>
            <p:ph idx="1"/>
          </p:nvPr>
        </p:nvSpPr>
        <p:spPr>
          <a:xfrm>
            <a:off x="397164" y="1510301"/>
            <a:ext cx="11654423" cy="4763499"/>
          </a:xfrm>
        </p:spPr>
        <p:txBody>
          <a:bodyPr>
            <a:normAutofit fontScale="70000" lnSpcReduction="20000"/>
          </a:bodyPr>
          <a:lstStyle/>
          <a:p>
            <a:pPr>
              <a:lnSpc>
                <a:spcPct val="150000"/>
              </a:lnSpc>
            </a:pPr>
            <a:r>
              <a:rPr lang="en-RO" dirty="0"/>
              <a:t> </a:t>
            </a:r>
            <a:r>
              <a:rPr lang="en-GB" b="1" dirty="0"/>
              <a:t>Format, time needed </a:t>
            </a:r>
          </a:p>
          <a:p>
            <a:pPr lvl="1">
              <a:lnSpc>
                <a:spcPct val="150000"/>
              </a:lnSpc>
            </a:pPr>
            <a:r>
              <a:rPr lang="en-GB" dirty="0"/>
              <a:t>Individually or in pairs</a:t>
            </a:r>
          </a:p>
          <a:p>
            <a:pPr>
              <a:lnSpc>
                <a:spcPct val="150000"/>
              </a:lnSpc>
            </a:pPr>
            <a:r>
              <a:rPr lang="en-GB" b="1" dirty="0"/>
              <a:t>Topic</a:t>
            </a:r>
            <a:r>
              <a:rPr lang="en-GB" dirty="0"/>
              <a:t> </a:t>
            </a:r>
          </a:p>
          <a:p>
            <a:pPr lvl="1">
              <a:lnSpc>
                <a:spcPct val="150000"/>
              </a:lnSpc>
            </a:pPr>
            <a:r>
              <a:rPr lang="en-GB" dirty="0">
                <a:hlinkClick r:id="rId2"/>
              </a:rPr>
              <a:t>Open Research Data and Materials</a:t>
            </a:r>
            <a:endParaRPr lang="en-GB" dirty="0"/>
          </a:p>
          <a:p>
            <a:pPr>
              <a:lnSpc>
                <a:spcPct val="150000"/>
              </a:lnSpc>
            </a:pPr>
            <a:r>
              <a:rPr lang="en-GB" b="1" dirty="0"/>
              <a:t>Learning</a:t>
            </a:r>
            <a:r>
              <a:rPr lang="en-GB" dirty="0"/>
              <a:t> </a:t>
            </a:r>
            <a:r>
              <a:rPr lang="en-GB" b="1" dirty="0"/>
              <a:t>objectives</a:t>
            </a:r>
            <a:r>
              <a:rPr lang="en-GB" dirty="0"/>
              <a:t> </a:t>
            </a:r>
          </a:p>
          <a:p>
            <a:pPr lvl="1">
              <a:lnSpc>
                <a:spcPct val="150000"/>
              </a:lnSpc>
            </a:pPr>
            <a:r>
              <a:rPr lang="en-GB" dirty="0"/>
              <a:t>Learn to use data sharing platforms</a:t>
            </a:r>
          </a:p>
          <a:p>
            <a:pPr>
              <a:lnSpc>
                <a:spcPct val="150000"/>
              </a:lnSpc>
            </a:pPr>
            <a:r>
              <a:rPr lang="en-GB" b="1" dirty="0"/>
              <a:t>Exercise</a:t>
            </a:r>
            <a:r>
              <a:rPr lang="en-GB" dirty="0"/>
              <a:t> </a:t>
            </a:r>
            <a:r>
              <a:rPr lang="en-GB" b="1" dirty="0"/>
              <a:t>description</a:t>
            </a:r>
          </a:p>
          <a:p>
            <a:pPr lvl="1">
              <a:lnSpc>
                <a:spcPct val="150000"/>
              </a:lnSpc>
            </a:pPr>
            <a:r>
              <a:rPr lang="en-GB" dirty="0"/>
              <a:t>Create an OSF collaborative environment from data to publication.</a:t>
            </a:r>
          </a:p>
          <a:p>
            <a:pPr lvl="2">
              <a:lnSpc>
                <a:spcPct val="150000"/>
              </a:lnSpc>
            </a:pPr>
            <a:r>
              <a:rPr lang="en-GB" dirty="0"/>
              <a:t>Connect your OSF project to GitHub.</a:t>
            </a:r>
          </a:p>
          <a:p>
            <a:pPr lvl="2">
              <a:lnSpc>
                <a:spcPct val="150000"/>
              </a:lnSpc>
            </a:pPr>
            <a:r>
              <a:rPr lang="en-GB" dirty="0"/>
              <a:t>Upload any raw code, images, data, tables to project.</a:t>
            </a:r>
          </a:p>
          <a:p>
            <a:pPr lvl="2">
              <a:lnSpc>
                <a:spcPct val="150000"/>
              </a:lnSpc>
            </a:pPr>
            <a:r>
              <a:rPr lang="en-GB" dirty="0"/>
              <a:t>Obtain a DOI and ARK identifier for your project.</a:t>
            </a:r>
          </a:p>
          <a:p>
            <a:endParaRPr lang="en-RO" dirty="0"/>
          </a:p>
        </p:txBody>
      </p:sp>
      <p:sp>
        <p:nvSpPr>
          <p:cNvPr id="3" name="Title 2">
            <a:extLst>
              <a:ext uri="{FF2B5EF4-FFF2-40B4-BE49-F238E27FC236}">
                <a16:creationId xmlns:a16="http://schemas.microsoft.com/office/drawing/2014/main" id="{580FA5DA-4C3C-99BF-86FE-F092179C0893}"/>
              </a:ext>
            </a:extLst>
          </p:cNvPr>
          <p:cNvSpPr>
            <a:spLocks noGrp="1"/>
          </p:cNvSpPr>
          <p:nvPr>
            <p:ph type="title"/>
          </p:nvPr>
        </p:nvSpPr>
        <p:spPr/>
        <p:txBody>
          <a:bodyPr>
            <a:normAutofit/>
          </a:bodyPr>
          <a:lstStyle/>
          <a:p>
            <a:r>
              <a:rPr lang="en-GB" b="1" dirty="0"/>
              <a:t>Set up OSF project &amp; link to other platforms</a:t>
            </a:r>
            <a:endParaRPr lang="en-RO" dirty="0"/>
          </a:p>
        </p:txBody>
      </p:sp>
    </p:spTree>
    <p:extLst>
      <p:ext uri="{BB962C8B-B14F-4D97-AF65-F5344CB8AC3E}">
        <p14:creationId xmlns:p14="http://schemas.microsoft.com/office/powerpoint/2010/main" val="109284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0"/>
          <p:cNvSpPr txBox="1">
            <a:spLocks noGrp="1"/>
          </p:cNvSpPr>
          <p:nvPr>
            <p:ph idx="1"/>
          </p:nvPr>
        </p:nvSpPr>
        <p:spPr>
          <a:xfrm>
            <a:off x="397164" y="1582220"/>
            <a:ext cx="11644148" cy="4572000"/>
          </a:xfrm>
          <a:prstGeom prst="rect">
            <a:avLst/>
          </a:prstGeom>
          <a:noFill/>
          <a:ln>
            <a:noFill/>
          </a:ln>
        </p:spPr>
        <p:txBody>
          <a:bodyPr spcFirstLastPara="1" vert="horz" wrap="square" lIns="91433" tIns="45700" rIns="91433" bIns="45700" rtlCol="0" anchor="t" anchorCtr="0">
            <a:noAutofit/>
          </a:bodyPr>
          <a:lstStyle/>
          <a:p>
            <a:pPr>
              <a:lnSpc>
                <a:spcPct val="130000"/>
              </a:lnSpc>
              <a:spcBef>
                <a:spcPts val="0"/>
              </a:spcBef>
              <a:buClr>
                <a:schemeClr val="dk1"/>
              </a:buClr>
              <a:buSzPts val="2100"/>
            </a:pPr>
            <a:r>
              <a:rPr lang="en" dirty="0">
                <a:solidFill>
                  <a:schemeClr val="dk1"/>
                </a:solidFill>
                <a:latin typeface="Arial"/>
                <a:cs typeface="Arial"/>
                <a:sym typeface="Arial"/>
              </a:rPr>
              <a:t>Lou is a first year graduate student working on a project in a biomedical research laboratory. He’s trying to decipher data left by a former post doc as a start for his thesis project.</a:t>
            </a:r>
          </a:p>
          <a:p>
            <a:pPr>
              <a:lnSpc>
                <a:spcPct val="130000"/>
              </a:lnSpc>
              <a:spcBef>
                <a:spcPts val="0"/>
              </a:spcBef>
              <a:buClr>
                <a:schemeClr val="dk1"/>
              </a:buClr>
              <a:buSzPts val="2100"/>
            </a:pPr>
            <a:r>
              <a:rPr lang="en" b="1" dirty="0">
                <a:solidFill>
                  <a:srgbClr val="385623"/>
                </a:solidFill>
                <a:latin typeface="Arial"/>
                <a:ea typeface="Arial"/>
                <a:cs typeface="Arial"/>
                <a:sym typeface="Arial"/>
              </a:rPr>
              <a:t>Download</a:t>
            </a:r>
            <a:r>
              <a:rPr lang="en" dirty="0">
                <a:solidFill>
                  <a:schemeClr val="dk1"/>
                </a:solidFill>
                <a:latin typeface="Arial"/>
                <a:ea typeface="Arial"/>
                <a:cs typeface="Arial"/>
                <a:sym typeface="Arial"/>
              </a:rPr>
              <a:t> Lou’s files: </a:t>
            </a:r>
          </a:p>
          <a:p>
            <a:pPr lvl="1">
              <a:lnSpc>
                <a:spcPct val="130000"/>
              </a:lnSpc>
              <a:spcBef>
                <a:spcPts val="0"/>
              </a:spcBef>
              <a:buClr>
                <a:schemeClr val="dk1"/>
              </a:buClr>
              <a:buSzPts val="2100"/>
            </a:pPr>
            <a:r>
              <a:rPr lang="en" u="sng" dirty="0">
                <a:solidFill>
                  <a:schemeClr val="hlink"/>
                </a:solidFill>
                <a:latin typeface="Arial"/>
                <a:ea typeface="Arial"/>
                <a:cs typeface="Arial"/>
                <a:sym typeface="Arial"/>
                <a:hlinkClick r:id="rId3"/>
              </a:rPr>
              <a:t>http://tinyurl.com/hvna4mg</a:t>
            </a:r>
            <a:endParaRPr lang="en" u="sng" dirty="0">
              <a:solidFill>
                <a:schemeClr val="dk1"/>
              </a:solidFill>
              <a:latin typeface="Arial"/>
              <a:ea typeface="Arial"/>
              <a:cs typeface="Arial"/>
              <a:sym typeface="Arial"/>
            </a:endParaRPr>
          </a:p>
          <a:p>
            <a:pPr>
              <a:lnSpc>
                <a:spcPct val="130000"/>
              </a:lnSpc>
              <a:spcBef>
                <a:spcPts val="0"/>
              </a:spcBef>
              <a:buClr>
                <a:schemeClr val="dk1"/>
              </a:buClr>
              <a:buSzPts val="2100"/>
            </a:pPr>
            <a:r>
              <a:rPr lang="en" dirty="0">
                <a:solidFill>
                  <a:schemeClr val="dk1"/>
                </a:solidFill>
                <a:latin typeface="Arial"/>
                <a:ea typeface="Arial"/>
                <a:cs typeface="Arial"/>
                <a:sym typeface="Arial"/>
              </a:rPr>
              <a:t>Create an OSF account</a:t>
            </a:r>
            <a:endParaRPr lang="en" sz="1467" dirty="0">
              <a:sym typeface="Arial"/>
            </a:endParaRPr>
          </a:p>
          <a:p>
            <a:pPr>
              <a:lnSpc>
                <a:spcPct val="130000"/>
              </a:lnSpc>
              <a:spcBef>
                <a:spcPts val="0"/>
              </a:spcBef>
              <a:buClr>
                <a:schemeClr val="dk1"/>
              </a:buClr>
              <a:buSzPts val="2100"/>
            </a:pPr>
            <a:r>
              <a:rPr lang="en" dirty="0">
                <a:solidFill>
                  <a:schemeClr val="dk1"/>
                </a:solidFill>
                <a:latin typeface="Arial"/>
                <a:ea typeface="Arial"/>
                <a:cs typeface="Arial"/>
                <a:sym typeface="Arial"/>
              </a:rPr>
              <a:t>Create a project called “Lou’s project”</a:t>
            </a:r>
            <a:endParaRPr sz="1467" dirty="0"/>
          </a:p>
          <a:p>
            <a:pPr marL="237061" indent="-50799">
              <a:spcBef>
                <a:spcPts val="1067"/>
              </a:spcBef>
              <a:buClr>
                <a:schemeClr val="dk1"/>
              </a:buClr>
              <a:buSzPts val="2100"/>
              <a:buNone/>
            </a:pPr>
            <a:endParaRPr dirty="0">
              <a:solidFill>
                <a:schemeClr val="dk1"/>
              </a:solidFill>
              <a:latin typeface="Arial"/>
              <a:ea typeface="Arial"/>
              <a:cs typeface="Arial"/>
              <a:sym typeface="Arial"/>
            </a:endParaRPr>
          </a:p>
        </p:txBody>
      </p:sp>
      <p:sp>
        <p:nvSpPr>
          <p:cNvPr id="199" name="Google Shape;199;p30"/>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r>
              <a:rPr lang="en-GB" b="1" dirty="0"/>
              <a:t>Set up OSF project &amp; link to other platforms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p:txBody>
          <a:bodyPr/>
          <a:lstStyle/>
          <a:p>
            <a:r>
              <a:rPr lang="fr-CH" b="1" spc="-1" dirty="0">
                <a:uFill>
                  <a:solidFill>
                    <a:srgbClr val="FFFFFF"/>
                  </a:solidFill>
                </a:uFill>
                <a:latin typeface="Calibri"/>
              </a:rPr>
              <a:t>Open </a:t>
            </a:r>
            <a:r>
              <a:rPr lang="fr-CH" b="1" spc="-1" dirty="0" err="1">
                <a:uFill>
                  <a:solidFill>
                    <a:srgbClr val="FFFFFF"/>
                  </a:solidFill>
                </a:uFill>
                <a:latin typeface="Calibri"/>
              </a:rPr>
              <a:t>Research</a:t>
            </a:r>
            <a:r>
              <a:rPr lang="fr-CH" b="1" spc="-1" dirty="0">
                <a:uFill>
                  <a:solidFill>
                    <a:srgbClr val="FFFFFF"/>
                  </a:solidFill>
                </a:uFill>
                <a:latin typeface="Calibri"/>
              </a:rPr>
              <a:t> Data and Materials</a:t>
            </a:r>
            <a:br>
              <a:rPr lang="fr-CH" b="1" spc="-1" dirty="0">
                <a:uFill>
                  <a:solidFill>
                    <a:srgbClr val="FFFFFF"/>
                  </a:solidFill>
                </a:uFill>
                <a:latin typeface="Calibri"/>
              </a:rPr>
            </a:br>
            <a:endParaRPr lang="en-GB" dirty="0"/>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endParaRPr lang="en-GB" dirty="0"/>
          </a:p>
          <a:p>
            <a:r>
              <a:rPr lang="en-GB" dirty="0"/>
              <a:t>Rome 12-16 September</a:t>
            </a:r>
          </a:p>
        </p:txBody>
      </p:sp>
    </p:spTree>
    <p:extLst>
      <p:ext uri="{BB962C8B-B14F-4D97-AF65-F5344CB8AC3E}">
        <p14:creationId xmlns:p14="http://schemas.microsoft.com/office/powerpoint/2010/main" val="149502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25A2D-4148-5D80-016E-CA16198DEDBA}"/>
              </a:ext>
            </a:extLst>
          </p:cNvPr>
          <p:cNvSpPr>
            <a:spLocks noGrp="1"/>
          </p:cNvSpPr>
          <p:nvPr>
            <p:ph idx="1"/>
          </p:nvPr>
        </p:nvSpPr>
        <p:spPr>
          <a:xfrm>
            <a:off x="397164" y="1371600"/>
            <a:ext cx="11566236" cy="5054600"/>
          </a:xfrm>
        </p:spPr>
        <p:txBody>
          <a:bodyPr>
            <a:normAutofit fontScale="70000" lnSpcReduction="20000"/>
          </a:bodyPr>
          <a:lstStyle/>
          <a:p>
            <a:pPr>
              <a:lnSpc>
                <a:spcPct val="160000"/>
              </a:lnSpc>
              <a:spcBef>
                <a:spcPts val="0"/>
              </a:spcBef>
            </a:pPr>
            <a:r>
              <a:rPr lang="en-RO" dirty="0"/>
              <a:t> </a:t>
            </a:r>
            <a:r>
              <a:rPr lang="en-GB" b="1" dirty="0"/>
              <a:t>Format, time needed</a:t>
            </a:r>
          </a:p>
          <a:p>
            <a:pPr lvl="1">
              <a:lnSpc>
                <a:spcPct val="160000"/>
              </a:lnSpc>
              <a:spcBef>
                <a:spcPts val="0"/>
              </a:spcBef>
            </a:pPr>
            <a:r>
              <a:rPr lang="en-GB" dirty="0"/>
              <a:t>Individual/pairs, 15 minutes</a:t>
            </a:r>
          </a:p>
          <a:p>
            <a:pPr>
              <a:lnSpc>
                <a:spcPct val="160000"/>
              </a:lnSpc>
              <a:spcBef>
                <a:spcPts val="0"/>
              </a:spcBef>
            </a:pPr>
            <a:r>
              <a:rPr lang="en-GB" b="1" dirty="0"/>
              <a:t>Topic</a:t>
            </a:r>
          </a:p>
          <a:p>
            <a:pPr lvl="1">
              <a:lnSpc>
                <a:spcPct val="160000"/>
              </a:lnSpc>
              <a:spcBef>
                <a:spcPts val="0"/>
              </a:spcBef>
            </a:pPr>
            <a:r>
              <a:rPr lang="en-GB" dirty="0">
                <a:hlinkClick r:id="rId2"/>
              </a:rPr>
              <a:t>Open Research Data and Materials</a:t>
            </a:r>
            <a:endParaRPr lang="en-GB" dirty="0"/>
          </a:p>
          <a:p>
            <a:pPr>
              <a:lnSpc>
                <a:spcPct val="160000"/>
              </a:lnSpc>
              <a:spcBef>
                <a:spcPts val="0"/>
              </a:spcBef>
            </a:pPr>
            <a:r>
              <a:rPr lang="en-GB" b="1" dirty="0"/>
              <a:t>Learning objectives</a:t>
            </a:r>
          </a:p>
          <a:p>
            <a:pPr lvl="1">
              <a:lnSpc>
                <a:spcPct val="160000"/>
              </a:lnSpc>
              <a:spcBef>
                <a:spcPts val="0"/>
              </a:spcBef>
            </a:pPr>
            <a:r>
              <a:rPr lang="en-GB" dirty="0"/>
              <a:t>Know their own research data and data in their field of research</a:t>
            </a:r>
          </a:p>
          <a:p>
            <a:pPr>
              <a:lnSpc>
                <a:spcPct val="160000"/>
              </a:lnSpc>
              <a:spcBef>
                <a:spcPts val="0"/>
              </a:spcBef>
            </a:pPr>
            <a:r>
              <a:rPr lang="en-GB" b="1" dirty="0"/>
              <a:t>Exercise description</a:t>
            </a:r>
          </a:p>
          <a:p>
            <a:pPr lvl="1">
              <a:lnSpc>
                <a:spcPct val="160000"/>
              </a:lnSpc>
              <a:spcBef>
                <a:spcPts val="0"/>
              </a:spcBef>
            </a:pPr>
            <a:r>
              <a:rPr lang="en-GB" dirty="0"/>
              <a:t>Let the participants think about the last articles they wrote/read. </a:t>
            </a:r>
          </a:p>
          <a:p>
            <a:pPr lvl="1">
              <a:lnSpc>
                <a:spcPct val="160000"/>
              </a:lnSpc>
              <a:spcBef>
                <a:spcPts val="0"/>
              </a:spcBef>
            </a:pPr>
            <a:r>
              <a:rPr lang="en-GB" dirty="0"/>
              <a:t>Was there supplementary material (e.g., tables, images)? Let them write down examples and types of research data in their field of work. What information or data would they need in order to </a:t>
            </a:r>
            <a:r>
              <a:rPr lang="en-GB" dirty="0" err="1"/>
              <a:t>reanalyze</a:t>
            </a:r>
            <a:r>
              <a:rPr lang="en-GB" dirty="0"/>
              <a:t> the study?</a:t>
            </a:r>
          </a:p>
          <a:p>
            <a:pPr lvl="1">
              <a:lnSpc>
                <a:spcPct val="160000"/>
              </a:lnSpc>
              <a:spcBef>
                <a:spcPts val="0"/>
              </a:spcBef>
            </a:pPr>
            <a:r>
              <a:rPr lang="en-GB" dirty="0"/>
              <a:t> What would be needed for their own dissertation/article to be understood properly? </a:t>
            </a:r>
          </a:p>
          <a:p>
            <a:pPr lvl="1">
              <a:lnSpc>
                <a:spcPct val="160000"/>
              </a:lnSpc>
              <a:spcBef>
                <a:spcPts val="0"/>
              </a:spcBef>
            </a:pPr>
            <a:r>
              <a:rPr lang="en-GB" dirty="0"/>
              <a:t>Let them present their results either in pairs/groups and then in the plenary</a:t>
            </a:r>
          </a:p>
          <a:p>
            <a:endParaRPr lang="en-RO" dirty="0"/>
          </a:p>
        </p:txBody>
      </p:sp>
      <p:sp>
        <p:nvSpPr>
          <p:cNvPr id="3" name="Title 2">
            <a:extLst>
              <a:ext uri="{FF2B5EF4-FFF2-40B4-BE49-F238E27FC236}">
                <a16:creationId xmlns:a16="http://schemas.microsoft.com/office/drawing/2014/main" id="{2D33BEC2-9E08-8D94-3600-D51A31C780ED}"/>
              </a:ext>
            </a:extLst>
          </p:cNvPr>
          <p:cNvSpPr>
            <a:spLocks noGrp="1"/>
          </p:cNvSpPr>
          <p:nvPr>
            <p:ph type="title"/>
          </p:nvPr>
        </p:nvSpPr>
        <p:spPr/>
        <p:txBody>
          <a:bodyPr/>
          <a:lstStyle/>
          <a:p>
            <a:r>
              <a:rPr lang="en-GB" b="1" dirty="0"/>
              <a:t>What is research data for me?</a:t>
            </a:r>
            <a:endParaRPr lang="en-RO" dirty="0"/>
          </a:p>
        </p:txBody>
      </p:sp>
    </p:spTree>
    <p:extLst>
      <p:ext uri="{BB962C8B-B14F-4D97-AF65-F5344CB8AC3E}">
        <p14:creationId xmlns:p14="http://schemas.microsoft.com/office/powerpoint/2010/main" val="352352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A089DD-4EB9-6BDF-B46C-F4FE62E9FFEF}"/>
              </a:ext>
            </a:extLst>
          </p:cNvPr>
          <p:cNvSpPr>
            <a:spLocks noGrp="1"/>
          </p:cNvSpPr>
          <p:nvPr>
            <p:ph idx="1"/>
          </p:nvPr>
        </p:nvSpPr>
        <p:spPr>
          <a:xfrm>
            <a:off x="397164" y="1325617"/>
            <a:ext cx="11600103" cy="5027998"/>
          </a:xfrm>
        </p:spPr>
        <p:txBody>
          <a:bodyPr>
            <a:normAutofit fontScale="70000" lnSpcReduction="20000"/>
          </a:bodyPr>
          <a:lstStyle/>
          <a:p>
            <a:pPr>
              <a:lnSpc>
                <a:spcPct val="160000"/>
              </a:lnSpc>
              <a:spcBef>
                <a:spcPts val="0"/>
              </a:spcBef>
              <a:buFont typeface="Arial" panose="020B0604020202020204" pitchFamily="34" charset="0"/>
              <a:buChar char="•"/>
            </a:pPr>
            <a:r>
              <a:rPr lang="en-RO" dirty="0"/>
              <a:t> </a:t>
            </a:r>
            <a:r>
              <a:rPr lang="en-GB" b="1" dirty="0"/>
              <a:t>Format, time needed </a:t>
            </a:r>
          </a:p>
          <a:p>
            <a:pPr lvl="1">
              <a:lnSpc>
                <a:spcPct val="160000"/>
              </a:lnSpc>
              <a:spcBef>
                <a:spcPts val="0"/>
              </a:spcBef>
              <a:buFont typeface="Arial" panose="020B0604020202020204" pitchFamily="34" charset="0"/>
              <a:buChar char="•"/>
            </a:pPr>
            <a:r>
              <a:rPr lang="en-GB" dirty="0"/>
              <a:t>Small groups, ~20 minutes</a:t>
            </a:r>
          </a:p>
          <a:p>
            <a:pPr>
              <a:lnSpc>
                <a:spcPct val="160000"/>
              </a:lnSpc>
              <a:spcBef>
                <a:spcPts val="0"/>
              </a:spcBef>
              <a:buFont typeface="Arial" panose="020B0604020202020204" pitchFamily="34" charset="0"/>
              <a:buChar char="•"/>
            </a:pPr>
            <a:r>
              <a:rPr lang="en-GB" b="1" dirty="0"/>
              <a:t>Topic</a:t>
            </a:r>
          </a:p>
          <a:p>
            <a:pPr lvl="1">
              <a:lnSpc>
                <a:spcPct val="160000"/>
              </a:lnSpc>
              <a:spcBef>
                <a:spcPts val="0"/>
              </a:spcBef>
              <a:buFont typeface="Arial" panose="020B0604020202020204" pitchFamily="34" charset="0"/>
              <a:buChar char="•"/>
            </a:pPr>
            <a:r>
              <a:rPr lang="en-GB" dirty="0">
                <a:hlinkClick r:id="rId2"/>
              </a:rPr>
              <a:t>Open Research Data and Materials</a:t>
            </a:r>
            <a:endParaRPr lang="en-GB" dirty="0"/>
          </a:p>
          <a:p>
            <a:pPr>
              <a:lnSpc>
                <a:spcPct val="160000"/>
              </a:lnSpc>
              <a:spcBef>
                <a:spcPts val="0"/>
              </a:spcBef>
              <a:buFont typeface="Arial" panose="020B0604020202020204" pitchFamily="34" charset="0"/>
              <a:buChar char="•"/>
            </a:pPr>
            <a:r>
              <a:rPr lang="en-GB" b="1" dirty="0"/>
              <a:t>Learning objectives:</a:t>
            </a:r>
          </a:p>
          <a:p>
            <a:pPr lvl="1">
              <a:lnSpc>
                <a:spcPct val="160000"/>
              </a:lnSpc>
              <a:spcBef>
                <a:spcPts val="0"/>
              </a:spcBef>
              <a:buFont typeface="Arial" panose="020B0604020202020204" pitchFamily="34" charset="0"/>
              <a:buChar char="•"/>
            </a:pPr>
            <a:r>
              <a:rPr lang="en-GB" dirty="0"/>
              <a:t>Get participants thinking about the ethical and practical barriers to data sharing, and to critically examine their beliefs in this area.</a:t>
            </a:r>
          </a:p>
          <a:p>
            <a:pPr>
              <a:lnSpc>
                <a:spcPct val="160000"/>
              </a:lnSpc>
              <a:spcBef>
                <a:spcPts val="0"/>
              </a:spcBef>
              <a:buFont typeface="Arial" panose="020B0604020202020204" pitchFamily="34" charset="0"/>
              <a:buChar char="•"/>
            </a:pPr>
            <a:r>
              <a:rPr lang="en-GB" b="1" dirty="0"/>
              <a:t>Exercise description</a:t>
            </a:r>
          </a:p>
          <a:p>
            <a:pPr lvl="1">
              <a:lnSpc>
                <a:spcPct val="160000"/>
              </a:lnSpc>
              <a:spcBef>
                <a:spcPts val="0"/>
              </a:spcBef>
              <a:buFont typeface="Arial" panose="020B0604020202020204" pitchFamily="34" charset="0"/>
              <a:buChar char="•"/>
            </a:pPr>
            <a:r>
              <a:rPr lang="en-GB" dirty="0"/>
              <a:t>In pairs or small groups, participants have five minutes to make a list as long as possible of all the reasons why researchers might not wish to share their data. </a:t>
            </a:r>
          </a:p>
          <a:p>
            <a:pPr lvl="1">
              <a:lnSpc>
                <a:spcPct val="160000"/>
              </a:lnSpc>
              <a:spcBef>
                <a:spcPts val="0"/>
              </a:spcBef>
              <a:buFont typeface="Arial" panose="020B0604020202020204" pitchFamily="34" charset="0"/>
              <a:buChar char="•"/>
            </a:pPr>
            <a:r>
              <a:rPr lang="en-GB" dirty="0"/>
              <a:t>Participants then report back on their reasons, discussing whether these are valid reasons or not, and strategies for how to overcome legitimate concerns. The team with the most reasons listed wins (prize optional).</a:t>
            </a:r>
          </a:p>
          <a:p>
            <a:pPr marL="0" indent="0">
              <a:buNone/>
            </a:pPr>
            <a:endParaRPr lang="en-RO" dirty="0"/>
          </a:p>
        </p:txBody>
      </p:sp>
      <p:sp>
        <p:nvSpPr>
          <p:cNvPr id="3" name="Title 2">
            <a:extLst>
              <a:ext uri="{FF2B5EF4-FFF2-40B4-BE49-F238E27FC236}">
                <a16:creationId xmlns:a16="http://schemas.microsoft.com/office/drawing/2014/main" id="{1B7BB358-F61B-3075-DF6B-93A6BE8BB95F}"/>
              </a:ext>
            </a:extLst>
          </p:cNvPr>
          <p:cNvSpPr>
            <a:spLocks noGrp="1"/>
          </p:cNvSpPr>
          <p:nvPr>
            <p:ph type="title"/>
          </p:nvPr>
        </p:nvSpPr>
        <p:spPr/>
        <p:txBody>
          <a:bodyPr/>
          <a:lstStyle/>
          <a:p>
            <a:r>
              <a:rPr lang="en-GB" b="1" dirty="0"/>
              <a:t> Why not share data?</a:t>
            </a:r>
            <a:endParaRPr lang="en-RO" dirty="0"/>
          </a:p>
        </p:txBody>
      </p:sp>
    </p:spTree>
    <p:extLst>
      <p:ext uri="{BB962C8B-B14F-4D97-AF65-F5344CB8AC3E}">
        <p14:creationId xmlns:p14="http://schemas.microsoft.com/office/powerpoint/2010/main" val="286996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9E6C-C04C-CF75-C778-49FF1565A153}"/>
              </a:ext>
            </a:extLst>
          </p:cNvPr>
          <p:cNvSpPr>
            <a:spLocks noGrp="1"/>
          </p:cNvSpPr>
          <p:nvPr>
            <p:ph type="title"/>
          </p:nvPr>
        </p:nvSpPr>
        <p:spPr/>
        <p:txBody>
          <a:bodyPr/>
          <a:lstStyle/>
          <a:p>
            <a:r>
              <a:rPr lang="en-RO" b="1" dirty="0"/>
              <a:t>Open Concepts and Principles</a:t>
            </a:r>
          </a:p>
        </p:txBody>
      </p:sp>
      <p:sp>
        <p:nvSpPr>
          <p:cNvPr id="3" name="Text Placeholder 2">
            <a:extLst>
              <a:ext uri="{FF2B5EF4-FFF2-40B4-BE49-F238E27FC236}">
                <a16:creationId xmlns:a16="http://schemas.microsoft.com/office/drawing/2014/main" id="{DF6D569E-07EF-D223-3F34-B97FE30412C9}"/>
              </a:ext>
            </a:extLst>
          </p:cNvPr>
          <p:cNvSpPr>
            <a:spLocks noGrp="1"/>
          </p:cNvSpPr>
          <p:nvPr>
            <p:ph type="body" idx="1"/>
          </p:nvPr>
        </p:nvSpPr>
        <p:spPr/>
        <p:txBody>
          <a:bodyPr/>
          <a:lstStyle/>
          <a:p>
            <a:endParaRPr lang="en-RO"/>
          </a:p>
        </p:txBody>
      </p:sp>
    </p:spTree>
    <p:extLst>
      <p:ext uri="{BB962C8B-B14F-4D97-AF65-F5344CB8AC3E}">
        <p14:creationId xmlns:p14="http://schemas.microsoft.com/office/powerpoint/2010/main" val="357519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2D36B-F28D-37EB-366E-B2F9BF491CB3}"/>
              </a:ext>
            </a:extLst>
          </p:cNvPr>
          <p:cNvSpPr>
            <a:spLocks noGrp="1"/>
          </p:cNvSpPr>
          <p:nvPr>
            <p:ph idx="1"/>
          </p:nvPr>
        </p:nvSpPr>
        <p:spPr>
          <a:xfrm>
            <a:off x="0" y="1305069"/>
            <a:ext cx="12115800" cy="5027998"/>
          </a:xfrm>
        </p:spPr>
        <p:txBody>
          <a:bodyPr>
            <a:normAutofit fontScale="70000" lnSpcReduction="20000"/>
          </a:bodyPr>
          <a:lstStyle/>
          <a:p>
            <a:pPr>
              <a:lnSpc>
                <a:spcPct val="120000"/>
              </a:lnSpc>
              <a:spcBef>
                <a:spcPts val="0"/>
              </a:spcBef>
            </a:pPr>
            <a:r>
              <a:rPr lang="en-GB" b="1" dirty="0"/>
              <a:t>Format, time needed</a:t>
            </a:r>
          </a:p>
          <a:p>
            <a:pPr lvl="1">
              <a:lnSpc>
                <a:spcPct val="120000"/>
              </a:lnSpc>
              <a:spcBef>
                <a:spcPts val="0"/>
              </a:spcBef>
            </a:pPr>
            <a:r>
              <a:rPr lang="en-GB" dirty="0"/>
              <a:t>Group exercise, 1–4 hours (if done as part of a workshop) </a:t>
            </a:r>
          </a:p>
          <a:p>
            <a:pPr>
              <a:lnSpc>
                <a:spcPct val="120000"/>
              </a:lnSpc>
              <a:spcBef>
                <a:spcPts val="0"/>
              </a:spcBef>
            </a:pPr>
            <a:r>
              <a:rPr lang="en-GB" b="1" dirty="0"/>
              <a:t>Topic</a:t>
            </a:r>
          </a:p>
          <a:p>
            <a:pPr lvl="1">
              <a:lnSpc>
                <a:spcPct val="120000"/>
              </a:lnSpc>
              <a:spcBef>
                <a:spcPts val="0"/>
              </a:spcBef>
            </a:pPr>
            <a:r>
              <a:rPr lang="en-GB" dirty="0">
                <a:hlinkClick r:id="rId2"/>
              </a:rPr>
              <a:t>Open Research Data</a:t>
            </a:r>
            <a:endParaRPr lang="en-GB" dirty="0"/>
          </a:p>
          <a:p>
            <a:pPr>
              <a:lnSpc>
                <a:spcPct val="120000"/>
              </a:lnSpc>
              <a:spcBef>
                <a:spcPts val="0"/>
              </a:spcBef>
            </a:pPr>
            <a:r>
              <a:rPr lang="en-GB" b="1" dirty="0"/>
              <a:t>Learning objectives</a:t>
            </a:r>
          </a:p>
          <a:p>
            <a:pPr lvl="1">
              <a:lnSpc>
                <a:spcPct val="120000"/>
              </a:lnSpc>
              <a:spcBef>
                <a:spcPts val="0"/>
              </a:spcBef>
            </a:pPr>
            <a:r>
              <a:rPr lang="en-GB" dirty="0"/>
              <a:t>Understanding what data is and what type of repository of archive is needed to store them properly</a:t>
            </a:r>
          </a:p>
          <a:p>
            <a:pPr>
              <a:lnSpc>
                <a:spcPct val="120000"/>
              </a:lnSpc>
              <a:spcBef>
                <a:spcPts val="0"/>
              </a:spcBef>
            </a:pPr>
            <a:r>
              <a:rPr lang="en-GB" b="1" dirty="0"/>
              <a:t>Exercise description</a:t>
            </a:r>
          </a:p>
          <a:p>
            <a:pPr lvl="1">
              <a:lnSpc>
                <a:spcPct val="120000"/>
              </a:lnSpc>
              <a:spcBef>
                <a:spcPts val="0"/>
              </a:spcBef>
            </a:pPr>
            <a:r>
              <a:rPr lang="en-GB" dirty="0"/>
              <a:t>Participants are asked to think about the last scientific work done in relation with a thesis (Bachelor, Master, or Ph.D.) and to reflect about the kind of data they produced. They will then create a </a:t>
            </a:r>
            <a:r>
              <a:rPr lang="en-GB" dirty="0" err="1"/>
              <a:t>datagramm</a:t>
            </a:r>
            <a:r>
              <a:rPr lang="en-GB" dirty="0"/>
              <a:t>, i.e., write down on a card: </a:t>
            </a:r>
          </a:p>
          <a:p>
            <a:pPr lvl="2">
              <a:lnSpc>
                <a:spcPct val="120000"/>
              </a:lnSpc>
              <a:spcBef>
                <a:spcPts val="0"/>
              </a:spcBef>
            </a:pPr>
            <a:r>
              <a:rPr lang="en-GB" dirty="0"/>
              <a:t>the subject discipline</a:t>
            </a:r>
          </a:p>
          <a:p>
            <a:pPr lvl="2">
              <a:lnSpc>
                <a:spcPct val="120000"/>
              </a:lnSpc>
              <a:spcBef>
                <a:spcPts val="0"/>
              </a:spcBef>
            </a:pPr>
            <a:r>
              <a:rPr lang="en-GB" dirty="0"/>
              <a:t>the title of the thesis</a:t>
            </a:r>
          </a:p>
          <a:p>
            <a:pPr lvl="2">
              <a:lnSpc>
                <a:spcPct val="120000"/>
              </a:lnSpc>
              <a:spcBef>
                <a:spcPts val="0"/>
              </a:spcBef>
            </a:pPr>
            <a:r>
              <a:rPr lang="en-GB" dirty="0"/>
              <a:t>a bunch of letters, indicating</a:t>
            </a:r>
          </a:p>
          <a:p>
            <a:pPr lvl="3">
              <a:lnSpc>
                <a:spcPct val="120000"/>
              </a:lnSpc>
              <a:spcBef>
                <a:spcPts val="0"/>
              </a:spcBef>
            </a:pPr>
            <a:r>
              <a:rPr lang="en-GB" dirty="0"/>
              <a:t>the format (like pdf, doc, csv, or similar)</a:t>
            </a:r>
          </a:p>
          <a:p>
            <a:pPr lvl="3">
              <a:lnSpc>
                <a:spcPct val="120000"/>
              </a:lnSpc>
              <a:spcBef>
                <a:spcPts val="0"/>
              </a:spcBef>
            </a:pPr>
            <a:r>
              <a:rPr lang="en-GB" dirty="0"/>
              <a:t>the size (kb, mb, </a:t>
            </a:r>
            <a:r>
              <a:rPr lang="en-GB" dirty="0" err="1"/>
              <a:t>gb</a:t>
            </a:r>
            <a:r>
              <a:rPr lang="en-GB" dirty="0"/>
              <a:t>, tb, etc.)</a:t>
            </a:r>
          </a:p>
          <a:p>
            <a:pPr lvl="3">
              <a:lnSpc>
                <a:spcPct val="120000"/>
              </a:lnSpc>
              <a:spcBef>
                <a:spcPts val="0"/>
              </a:spcBef>
            </a:pPr>
            <a:r>
              <a:rPr lang="en-GB" dirty="0"/>
              <a:t>the medium (like a for analogue, d for digital, i.e., digitized and b for born digital, or combinations of the three)</a:t>
            </a:r>
          </a:p>
          <a:p>
            <a:pPr lvl="3">
              <a:lnSpc>
                <a:spcPct val="120000"/>
              </a:lnSpc>
              <a:spcBef>
                <a:spcPts val="0"/>
              </a:spcBef>
            </a:pPr>
            <a:r>
              <a:rPr lang="en-GB" dirty="0"/>
              <a:t>and finally the type of data, differentiating roughly between </a:t>
            </a:r>
            <a:r>
              <a:rPr lang="en-GB" b="1" dirty="0"/>
              <a:t>O</a:t>
            </a:r>
            <a:r>
              <a:rPr lang="en-GB" dirty="0"/>
              <a:t> for observations, </a:t>
            </a:r>
            <a:r>
              <a:rPr lang="en-GB" b="1" dirty="0"/>
              <a:t>E</a:t>
            </a:r>
            <a:r>
              <a:rPr lang="en-GB" dirty="0"/>
              <a:t> for experiments, </a:t>
            </a:r>
            <a:r>
              <a:rPr lang="en-GB" b="1" dirty="0"/>
              <a:t>S</a:t>
            </a:r>
            <a:r>
              <a:rPr lang="en-GB" dirty="0"/>
              <a:t> for simulations, </a:t>
            </a:r>
            <a:r>
              <a:rPr lang="en-GB" b="1" dirty="0"/>
              <a:t>D</a:t>
            </a:r>
            <a:r>
              <a:rPr lang="en-GB" dirty="0"/>
              <a:t> for derivations, </a:t>
            </a:r>
            <a:r>
              <a:rPr lang="en-GB" b="1" dirty="0"/>
              <a:t>R</a:t>
            </a:r>
            <a:r>
              <a:rPr lang="en-GB" dirty="0"/>
              <a:t> for references and </a:t>
            </a:r>
            <a:r>
              <a:rPr lang="en-GB" b="1" dirty="0"/>
              <a:t>D</a:t>
            </a:r>
            <a:r>
              <a:rPr lang="en-GB" dirty="0"/>
              <a:t> for digitized data, or combinations of them.</a:t>
            </a:r>
          </a:p>
          <a:p>
            <a:pPr lvl="1">
              <a:lnSpc>
                <a:spcPct val="120000"/>
              </a:lnSpc>
              <a:spcBef>
                <a:spcPts val="0"/>
              </a:spcBef>
            </a:pPr>
            <a:r>
              <a:rPr lang="en-GB" dirty="0"/>
              <a:t>In several steps, all cards are finally clustered on a wall according to the letters (format, size, medium, and type) .</a:t>
            </a:r>
          </a:p>
          <a:p>
            <a:pPr lvl="1">
              <a:lnSpc>
                <a:spcPct val="120000"/>
              </a:lnSpc>
              <a:spcBef>
                <a:spcPts val="0"/>
              </a:spcBef>
            </a:pPr>
            <a:r>
              <a:rPr lang="en-GB" dirty="0"/>
              <a:t>The group discusses the different clusters and reflects about the requirements for an open data repository or archive.</a:t>
            </a:r>
            <a:endParaRPr lang="en-RO" dirty="0"/>
          </a:p>
        </p:txBody>
      </p:sp>
      <p:sp>
        <p:nvSpPr>
          <p:cNvPr id="3" name="Title 2">
            <a:extLst>
              <a:ext uri="{FF2B5EF4-FFF2-40B4-BE49-F238E27FC236}">
                <a16:creationId xmlns:a16="http://schemas.microsoft.com/office/drawing/2014/main" id="{2F86934A-4B4E-F964-9010-9A0480AA8730}"/>
              </a:ext>
            </a:extLst>
          </p:cNvPr>
          <p:cNvSpPr>
            <a:spLocks noGrp="1"/>
          </p:cNvSpPr>
          <p:nvPr>
            <p:ph type="title"/>
          </p:nvPr>
        </p:nvSpPr>
        <p:spPr/>
        <p:txBody>
          <a:bodyPr/>
          <a:lstStyle/>
          <a:p>
            <a:r>
              <a:rPr lang="en-GB" b="1" dirty="0"/>
              <a:t> Me and my data - </a:t>
            </a:r>
            <a:r>
              <a:rPr lang="en-GB" b="1" dirty="0" err="1"/>
              <a:t>Datagramms</a:t>
            </a:r>
            <a:endParaRPr lang="en-RO" dirty="0"/>
          </a:p>
        </p:txBody>
      </p:sp>
    </p:spTree>
    <p:extLst>
      <p:ext uri="{BB962C8B-B14F-4D97-AF65-F5344CB8AC3E}">
        <p14:creationId xmlns:p14="http://schemas.microsoft.com/office/powerpoint/2010/main" val="237184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06C12-BD5D-1F88-3BD2-8319531A1A87}"/>
              </a:ext>
            </a:extLst>
          </p:cNvPr>
          <p:cNvSpPr>
            <a:spLocks noGrp="1"/>
          </p:cNvSpPr>
          <p:nvPr>
            <p:ph idx="1"/>
          </p:nvPr>
        </p:nvSpPr>
        <p:spPr>
          <a:xfrm>
            <a:off x="0" y="1305069"/>
            <a:ext cx="12192000" cy="5177924"/>
          </a:xfrm>
        </p:spPr>
        <p:txBody>
          <a:bodyPr>
            <a:normAutofit fontScale="70000" lnSpcReduction="20000"/>
          </a:bodyPr>
          <a:lstStyle/>
          <a:p>
            <a:pPr>
              <a:lnSpc>
                <a:spcPct val="160000"/>
              </a:lnSpc>
              <a:spcBef>
                <a:spcPts val="0"/>
              </a:spcBef>
            </a:pPr>
            <a:r>
              <a:rPr lang="en-GB" sz="2000" dirty="0"/>
              <a:t>Format, time needed</a:t>
            </a:r>
          </a:p>
          <a:p>
            <a:pPr lvl="1">
              <a:lnSpc>
                <a:spcPct val="160000"/>
              </a:lnSpc>
              <a:spcBef>
                <a:spcPts val="0"/>
              </a:spcBef>
            </a:pPr>
            <a:r>
              <a:rPr lang="en-GB" sz="1800" dirty="0"/>
              <a:t>Individually and as a group, 4–8 hours (example </a:t>
            </a:r>
            <a:r>
              <a:rPr lang="en-GB" sz="1800" dirty="0">
                <a:hlinkClick r:id="rId2"/>
              </a:rPr>
              <a:t>here</a:t>
            </a:r>
            <a:r>
              <a:rPr lang="en-GB" sz="1800" dirty="0"/>
              <a:t>)</a:t>
            </a:r>
          </a:p>
          <a:p>
            <a:pPr>
              <a:lnSpc>
                <a:spcPct val="160000"/>
              </a:lnSpc>
              <a:spcBef>
                <a:spcPts val="0"/>
              </a:spcBef>
            </a:pPr>
            <a:r>
              <a:rPr lang="en-GB" sz="2000" dirty="0"/>
              <a:t>Topic</a:t>
            </a:r>
          </a:p>
          <a:p>
            <a:pPr lvl="1">
              <a:lnSpc>
                <a:spcPct val="160000"/>
              </a:lnSpc>
              <a:spcBef>
                <a:spcPts val="0"/>
              </a:spcBef>
            </a:pPr>
            <a:r>
              <a:rPr lang="en-GB" sz="1800" dirty="0">
                <a:hlinkClick r:id="rId3"/>
              </a:rPr>
              <a:t>Reproducible Research and Data Analysis</a:t>
            </a:r>
            <a:endParaRPr lang="en-GB" sz="1800" dirty="0"/>
          </a:p>
          <a:p>
            <a:pPr>
              <a:lnSpc>
                <a:spcPct val="160000"/>
              </a:lnSpc>
              <a:spcBef>
                <a:spcPts val="0"/>
              </a:spcBef>
            </a:pPr>
            <a:r>
              <a:rPr lang="en-GB" sz="2000" dirty="0"/>
              <a:t>Learning objectives </a:t>
            </a:r>
          </a:p>
          <a:p>
            <a:pPr lvl="1">
              <a:lnSpc>
                <a:spcPct val="160000"/>
              </a:lnSpc>
              <a:spcBef>
                <a:spcPts val="0"/>
              </a:spcBef>
            </a:pPr>
            <a:r>
              <a:rPr lang="en-GB" sz="1800" dirty="0"/>
              <a:t>Use a (small) computational task relevant to your discipline/background, and establish it as an open and reproducible workflow.</a:t>
            </a:r>
          </a:p>
          <a:p>
            <a:pPr lvl="1">
              <a:lnSpc>
                <a:spcPct val="160000"/>
              </a:lnSpc>
              <a:spcBef>
                <a:spcPts val="0"/>
              </a:spcBef>
            </a:pPr>
            <a:r>
              <a:rPr lang="en-GB" sz="1800" dirty="0"/>
              <a:t>Understand the key concepts, tools and services that are useful in the context of reproducibility.</a:t>
            </a:r>
          </a:p>
          <a:p>
            <a:pPr>
              <a:lnSpc>
                <a:spcPct val="160000"/>
              </a:lnSpc>
              <a:spcBef>
                <a:spcPts val="0"/>
              </a:spcBef>
            </a:pPr>
            <a:r>
              <a:rPr lang="en-GB" sz="2000" dirty="0"/>
              <a:t>Exercise description</a:t>
            </a:r>
          </a:p>
          <a:p>
            <a:pPr lvl="1">
              <a:lnSpc>
                <a:spcPct val="160000"/>
              </a:lnSpc>
              <a:spcBef>
                <a:spcPts val="0"/>
              </a:spcBef>
            </a:pPr>
            <a:r>
              <a:rPr lang="en-GB" sz="1800" dirty="0"/>
              <a:t>Each participant selects a dataset and corresponding data analysis process that is relevant to their field. </a:t>
            </a:r>
          </a:p>
          <a:p>
            <a:pPr lvl="1">
              <a:lnSpc>
                <a:spcPct val="160000"/>
              </a:lnSpc>
              <a:spcBef>
                <a:spcPts val="0"/>
              </a:spcBef>
            </a:pPr>
            <a:r>
              <a:rPr lang="en-GB" sz="1800" dirty="0"/>
              <a:t>Both dataset and the analysis process should be short enough that it concludes within a few minutes. </a:t>
            </a:r>
          </a:p>
          <a:p>
            <a:pPr lvl="1">
              <a:lnSpc>
                <a:spcPct val="160000"/>
              </a:lnSpc>
              <a:spcBef>
                <a:spcPts val="0"/>
              </a:spcBef>
            </a:pPr>
            <a:r>
              <a:rPr lang="en-GB" sz="1800" dirty="0"/>
              <a:t>Moreover, for the purposes of this exercise, the programming language should be Python or R, but other languages can be accommodated with slight changes in the underlying tools.</a:t>
            </a:r>
          </a:p>
          <a:p>
            <a:pPr lvl="1">
              <a:lnSpc>
                <a:spcPct val="160000"/>
              </a:lnSpc>
              <a:spcBef>
                <a:spcPts val="0"/>
              </a:spcBef>
            </a:pPr>
            <a:r>
              <a:rPr lang="en-GB" sz="1800" dirty="0"/>
              <a:t>The participant initially runs the process in the traditional form, and then asks one of the other participants to re-run it with no external help. Identify both the time required for another person to run this, as well as the obstacles encountered.</a:t>
            </a:r>
          </a:p>
          <a:p>
            <a:pPr lvl="1">
              <a:lnSpc>
                <a:spcPct val="160000"/>
              </a:lnSpc>
              <a:spcBef>
                <a:spcPts val="0"/>
              </a:spcBef>
            </a:pPr>
            <a:r>
              <a:rPr lang="en-GB" sz="1800" dirty="0"/>
              <a:t>Apply the same process using the </a:t>
            </a:r>
            <a:r>
              <a:rPr lang="en-GB" sz="1800" dirty="0" err="1"/>
              <a:t>Jupyter</a:t>
            </a:r>
            <a:r>
              <a:rPr lang="en-GB" sz="1800" dirty="0"/>
              <a:t> / Git / </a:t>
            </a:r>
            <a:r>
              <a:rPr lang="en-GB" sz="1800" dirty="0" err="1"/>
              <a:t>MyBinder</a:t>
            </a:r>
            <a:r>
              <a:rPr lang="en-GB" sz="1800" dirty="0"/>
              <a:t> approach; </a:t>
            </a:r>
          </a:p>
          <a:p>
            <a:pPr lvl="1">
              <a:lnSpc>
                <a:spcPct val="160000"/>
              </a:lnSpc>
              <a:spcBef>
                <a:spcPts val="0"/>
              </a:spcBef>
            </a:pPr>
            <a:r>
              <a:rPr lang="en-GB" sz="1800" dirty="0"/>
              <a:t>write the process as a </a:t>
            </a:r>
            <a:r>
              <a:rPr lang="en-GB" sz="1800" dirty="0" err="1"/>
              <a:t>Jupyter</a:t>
            </a:r>
            <a:r>
              <a:rPr lang="en-GB" sz="1800" dirty="0"/>
              <a:t> notebook, upload dataset and notebook to a repository on GitHub, and then connect the repository to </a:t>
            </a:r>
            <a:r>
              <a:rPr lang="en-GB" sz="1800" dirty="0" err="1"/>
              <a:t>mybinder</a:t>
            </a:r>
            <a:r>
              <a:rPr lang="en-GB" sz="1800" dirty="0"/>
              <a:t>. </a:t>
            </a:r>
          </a:p>
          <a:p>
            <a:pPr lvl="1">
              <a:lnSpc>
                <a:spcPct val="160000"/>
              </a:lnSpc>
              <a:spcBef>
                <a:spcPts val="0"/>
              </a:spcBef>
            </a:pPr>
            <a:r>
              <a:rPr lang="en-GB" sz="1800" dirty="0"/>
              <a:t>After than, ask again the same person to re-run this. Identify the change in time and accessibility.</a:t>
            </a:r>
            <a:endParaRPr lang="en-RO" sz="1800" dirty="0"/>
          </a:p>
        </p:txBody>
      </p:sp>
      <p:sp>
        <p:nvSpPr>
          <p:cNvPr id="3" name="Title 2">
            <a:extLst>
              <a:ext uri="{FF2B5EF4-FFF2-40B4-BE49-F238E27FC236}">
                <a16:creationId xmlns:a16="http://schemas.microsoft.com/office/drawing/2014/main" id="{D7F6F807-3946-6148-6CCC-D7EB8C76AB34}"/>
              </a:ext>
            </a:extLst>
          </p:cNvPr>
          <p:cNvSpPr>
            <a:spLocks noGrp="1"/>
          </p:cNvSpPr>
          <p:nvPr>
            <p:ph type="title"/>
          </p:nvPr>
        </p:nvSpPr>
        <p:spPr/>
        <p:txBody>
          <a:bodyPr>
            <a:normAutofit/>
          </a:bodyPr>
          <a:lstStyle/>
          <a:p>
            <a:r>
              <a:rPr lang="en-GB" b="1" dirty="0"/>
              <a:t>Establishing a Reproducible Data Analysis Workflow</a:t>
            </a:r>
            <a:endParaRPr lang="en-RO" dirty="0"/>
          </a:p>
        </p:txBody>
      </p:sp>
    </p:spTree>
    <p:extLst>
      <p:ext uri="{BB962C8B-B14F-4D97-AF65-F5344CB8AC3E}">
        <p14:creationId xmlns:p14="http://schemas.microsoft.com/office/powerpoint/2010/main" val="165594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E1FA-B691-4655-891E-B0464C6D89C1}"/>
              </a:ext>
            </a:extLst>
          </p:cNvPr>
          <p:cNvSpPr>
            <a:spLocks noGrp="1"/>
          </p:cNvSpPr>
          <p:nvPr>
            <p:ph type="ctrTitle"/>
          </p:nvPr>
        </p:nvSpPr>
        <p:spPr>
          <a:xfrm>
            <a:off x="491289" y="3622781"/>
            <a:ext cx="7399421" cy="868363"/>
          </a:xfrm>
        </p:spPr>
        <p:txBody>
          <a:bodyPr>
            <a:normAutofit/>
          </a:bodyPr>
          <a:lstStyle/>
          <a:p>
            <a:pPr algn="l"/>
            <a:r>
              <a:rPr lang="en-US" sz="4800" b="1" dirty="0">
                <a:solidFill>
                  <a:schemeClr val="bg1"/>
                </a:solidFill>
                <a:latin typeface="Arial" panose="020B0604020202020204" pitchFamily="34" charset="0"/>
                <a:cs typeface="Arial" panose="020B0604020202020204" pitchFamily="34" charset="0"/>
              </a:rPr>
              <a:t>THANK YOU!</a:t>
            </a:r>
          </a:p>
        </p:txBody>
      </p:sp>
      <p:cxnSp>
        <p:nvCxnSpPr>
          <p:cNvPr id="7" name="Straight Connector 6">
            <a:extLst>
              <a:ext uri="{FF2B5EF4-FFF2-40B4-BE49-F238E27FC236}">
                <a16:creationId xmlns:a16="http://schemas.microsoft.com/office/drawing/2014/main" id="{01BEC918-C388-4194-A5A1-6BBBE7CD9F6F}"/>
              </a:ext>
            </a:extLst>
          </p:cNvPr>
          <p:cNvCxnSpPr>
            <a:cxnSpLocks/>
          </p:cNvCxnSpPr>
          <p:nvPr/>
        </p:nvCxnSpPr>
        <p:spPr>
          <a:xfrm>
            <a:off x="646363" y="4605690"/>
            <a:ext cx="368433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clock&#10;&#10;Description automatically generated">
            <a:extLst>
              <a:ext uri="{FF2B5EF4-FFF2-40B4-BE49-F238E27FC236}">
                <a16:creationId xmlns:a16="http://schemas.microsoft.com/office/drawing/2014/main" id="{59511398-046B-4991-BC9F-E60933D0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334" y="673770"/>
            <a:ext cx="3886377" cy="3931920"/>
          </a:xfrm>
          <a:prstGeom prst="rect">
            <a:avLst/>
          </a:prstGeom>
        </p:spPr>
      </p:pic>
      <p:pic>
        <p:nvPicPr>
          <p:cNvPr id="4" name="Picture 3" descr="A picture containing ax, vector graphics, tool&#10;&#10;Description automatically generated">
            <a:hlinkClick r:id="rId3"/>
            <a:extLst>
              <a:ext uri="{FF2B5EF4-FFF2-40B4-BE49-F238E27FC236}">
                <a16:creationId xmlns:a16="http://schemas.microsoft.com/office/drawing/2014/main" id="{B1EEBA63-BF23-42C5-A61A-78464CA00378}"/>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6363" y="5396422"/>
            <a:ext cx="434292" cy="352591"/>
          </a:xfrm>
          <a:prstGeom prst="rect">
            <a:avLst/>
          </a:prstGeom>
        </p:spPr>
      </p:pic>
      <p:pic>
        <p:nvPicPr>
          <p:cNvPr id="21" name="Picture 20" descr="Icon&#10;&#10;Description automatically generated">
            <a:hlinkClick r:id="rId6"/>
            <a:extLst>
              <a:ext uri="{FF2B5EF4-FFF2-40B4-BE49-F238E27FC236}">
                <a16:creationId xmlns:a16="http://schemas.microsoft.com/office/drawing/2014/main" id="{CA93997B-31DC-43D7-A95D-A0B0AE1986B7}"/>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17983" y="5283908"/>
            <a:ext cx="577618" cy="577618"/>
          </a:xfrm>
          <a:prstGeom prst="rect">
            <a:avLst/>
          </a:prstGeom>
        </p:spPr>
      </p:pic>
      <p:pic>
        <p:nvPicPr>
          <p:cNvPr id="28" name="Picture 27" descr="Icon&#10;&#10;Description automatically generated">
            <a:hlinkClick r:id="rId10" action="ppaction://hlinkfile"/>
            <a:extLst>
              <a:ext uri="{FF2B5EF4-FFF2-40B4-BE49-F238E27FC236}">
                <a16:creationId xmlns:a16="http://schemas.microsoft.com/office/drawing/2014/main" id="{4F6EBF4A-2B7F-4C87-AC9A-8C1F08DE93D4}"/>
              </a:ext>
            </a:extLst>
          </p:cNvPr>
          <p:cNvPicPr>
            <a:picLocks noChangeAspect="1"/>
          </p:cNvPicPr>
          <p:nvPr/>
        </p:nvPicPr>
        <p:blipFill>
          <a:blip r:embed="rId11">
            <a:clrChange>
              <a:clrFrom>
                <a:srgbClr val="4A85FF"/>
              </a:clrFrom>
              <a:clrTo>
                <a:srgbClr val="4A85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332929" y="5183655"/>
            <a:ext cx="778124" cy="778124"/>
          </a:xfrm>
          <a:prstGeom prst="rect">
            <a:avLst/>
          </a:prstGeom>
        </p:spPr>
      </p:pic>
      <p:sp>
        <p:nvSpPr>
          <p:cNvPr id="36" name="TextBox 35">
            <a:extLst>
              <a:ext uri="{FF2B5EF4-FFF2-40B4-BE49-F238E27FC236}">
                <a16:creationId xmlns:a16="http://schemas.microsoft.com/office/drawing/2014/main" id="{D041DE01-8997-4AB9-9441-FB1CC04EFEF2}"/>
              </a:ext>
            </a:extLst>
          </p:cNvPr>
          <p:cNvSpPr txBox="1"/>
          <p:nvPr/>
        </p:nvSpPr>
        <p:spPr>
          <a:xfrm>
            <a:off x="509831" y="5863581"/>
            <a:ext cx="233333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Follow us</a:t>
            </a:r>
          </a:p>
        </p:txBody>
      </p:sp>
    </p:spTree>
    <p:extLst>
      <p:ext uri="{BB962C8B-B14F-4D97-AF65-F5344CB8AC3E}">
        <p14:creationId xmlns:p14="http://schemas.microsoft.com/office/powerpoint/2010/main" val="121243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1CFF6A-DB96-2E6E-59FE-FF111B7C13F4}"/>
              </a:ext>
            </a:extLst>
          </p:cNvPr>
          <p:cNvSpPr>
            <a:spLocks noGrp="1"/>
          </p:cNvSpPr>
          <p:nvPr>
            <p:ph idx="1"/>
          </p:nvPr>
        </p:nvSpPr>
        <p:spPr>
          <a:xfrm>
            <a:off x="220134" y="1371599"/>
            <a:ext cx="12031134" cy="4910667"/>
          </a:xfrm>
        </p:spPr>
        <p:txBody>
          <a:bodyPr>
            <a:normAutofit fontScale="47500" lnSpcReduction="20000"/>
          </a:bodyPr>
          <a:lstStyle/>
          <a:p>
            <a:pPr>
              <a:lnSpc>
                <a:spcPct val="170000"/>
              </a:lnSpc>
            </a:pPr>
            <a:r>
              <a:rPr lang="en-RO" dirty="0"/>
              <a:t> </a:t>
            </a:r>
            <a:r>
              <a:rPr lang="en-GB" b="1" dirty="0"/>
              <a:t>Format, time needed </a:t>
            </a:r>
          </a:p>
          <a:p>
            <a:pPr lvl="1">
              <a:lnSpc>
                <a:spcPct val="170000"/>
              </a:lnSpc>
            </a:pPr>
            <a:r>
              <a:rPr lang="en-GB" dirty="0"/>
              <a:t>Plenary, ~10 minutes</a:t>
            </a:r>
          </a:p>
          <a:p>
            <a:pPr>
              <a:lnSpc>
                <a:spcPct val="170000"/>
              </a:lnSpc>
              <a:spcBef>
                <a:spcPts val="0"/>
              </a:spcBef>
            </a:pPr>
            <a:r>
              <a:rPr lang="en-GB" b="1" dirty="0"/>
              <a:t>Topic</a:t>
            </a:r>
          </a:p>
          <a:p>
            <a:pPr lvl="1">
              <a:lnSpc>
                <a:spcPct val="170000"/>
              </a:lnSpc>
            </a:pPr>
            <a:r>
              <a:rPr lang="en-GB" dirty="0">
                <a:hlinkClick r:id="rId2"/>
              </a:rPr>
              <a:t>Open Concepts and Principles</a:t>
            </a:r>
            <a:endParaRPr lang="en-GB" dirty="0"/>
          </a:p>
          <a:p>
            <a:pPr>
              <a:lnSpc>
                <a:spcPct val="170000"/>
              </a:lnSpc>
            </a:pPr>
            <a:r>
              <a:rPr lang="en-GB" b="1" dirty="0"/>
              <a:t>Learning objectives</a:t>
            </a:r>
          </a:p>
          <a:p>
            <a:pPr lvl="1">
              <a:lnSpc>
                <a:spcPct val="170000"/>
              </a:lnSpc>
            </a:pPr>
            <a:r>
              <a:rPr lang="en-GB" dirty="0"/>
              <a:t>Identify knowledge gaps / areas participants feel they would most benefit from training in. </a:t>
            </a:r>
          </a:p>
          <a:p>
            <a:pPr lvl="1">
              <a:lnSpc>
                <a:spcPct val="170000"/>
              </a:lnSpc>
            </a:pPr>
            <a:r>
              <a:rPr lang="en-GB" dirty="0"/>
              <a:t>(optional) Identify areas participants feel knowledgeable about (and can thus share their own knowledge).</a:t>
            </a:r>
          </a:p>
          <a:p>
            <a:pPr>
              <a:lnSpc>
                <a:spcPct val="170000"/>
              </a:lnSpc>
            </a:pPr>
            <a:r>
              <a:rPr lang="en-GB" b="1" dirty="0"/>
              <a:t>Exercise description</a:t>
            </a:r>
          </a:p>
          <a:p>
            <a:pPr lvl="1">
              <a:lnSpc>
                <a:spcPct val="170000"/>
              </a:lnSpc>
            </a:pPr>
            <a:r>
              <a:rPr lang="en-GB" dirty="0"/>
              <a:t>Briefly introducing the research cycle and activities therein.</a:t>
            </a:r>
          </a:p>
          <a:p>
            <a:pPr lvl="1">
              <a:lnSpc>
                <a:spcPct val="170000"/>
              </a:lnSpc>
            </a:pPr>
            <a:r>
              <a:rPr lang="en-GB" dirty="0"/>
              <a:t>Ask participants to individually identify two to three activities they would most benefit getting training in (in relation to open science).</a:t>
            </a:r>
          </a:p>
          <a:p>
            <a:pPr lvl="1">
              <a:lnSpc>
                <a:spcPct val="170000"/>
              </a:lnSpc>
            </a:pPr>
            <a:r>
              <a:rPr lang="en-GB" dirty="0"/>
              <a:t>Optionally, also ask participants which two to three areas they already feel knowledgeable about (again, in relation to open science).</a:t>
            </a:r>
          </a:p>
          <a:p>
            <a:pPr lvl="1">
              <a:lnSpc>
                <a:spcPct val="170000"/>
              </a:lnSpc>
            </a:pPr>
            <a:r>
              <a:rPr lang="en-GB" dirty="0"/>
              <a:t>On individual printouts, participants add sticky dots for each question.</a:t>
            </a:r>
          </a:p>
          <a:p>
            <a:pPr lvl="1">
              <a:lnSpc>
                <a:spcPct val="170000"/>
              </a:lnSpc>
            </a:pPr>
            <a:r>
              <a:rPr lang="en-GB" dirty="0"/>
              <a:t>Participants then add similar sticky dots to the communal printout.</a:t>
            </a:r>
          </a:p>
          <a:p>
            <a:pPr lvl="1">
              <a:lnSpc>
                <a:spcPct val="170000"/>
              </a:lnSpc>
            </a:pPr>
            <a:r>
              <a:rPr lang="en-GB" dirty="0"/>
              <a:t>Discuss the results with the full group. Make sure people when seeing the dots also realize there may be a big opportunity for learning from other participants.</a:t>
            </a:r>
          </a:p>
          <a:p>
            <a:endParaRPr lang="en-RO" dirty="0"/>
          </a:p>
        </p:txBody>
      </p:sp>
      <p:sp>
        <p:nvSpPr>
          <p:cNvPr id="3" name="Title 2">
            <a:extLst>
              <a:ext uri="{FF2B5EF4-FFF2-40B4-BE49-F238E27FC236}">
                <a16:creationId xmlns:a16="http://schemas.microsoft.com/office/drawing/2014/main" id="{AA4CFED6-E2BF-7D86-A909-C54D06EF9D2C}"/>
              </a:ext>
            </a:extLst>
          </p:cNvPr>
          <p:cNvSpPr>
            <a:spLocks noGrp="1"/>
          </p:cNvSpPr>
          <p:nvPr>
            <p:ph type="title"/>
          </p:nvPr>
        </p:nvSpPr>
        <p:spPr/>
        <p:txBody>
          <a:bodyPr/>
          <a:lstStyle/>
          <a:p>
            <a:r>
              <a:rPr lang="en-GB" b="1" dirty="0"/>
              <a:t>Prioritization of training needs</a:t>
            </a:r>
            <a:endParaRPr lang="en-RO" dirty="0"/>
          </a:p>
        </p:txBody>
      </p:sp>
      <p:pic>
        <p:nvPicPr>
          <p:cNvPr id="1026" name="Picture 2" descr="image alt text">
            <a:extLst>
              <a:ext uri="{FF2B5EF4-FFF2-40B4-BE49-F238E27FC236}">
                <a16:creationId xmlns:a16="http://schemas.microsoft.com/office/drawing/2014/main" id="{76D31309-945D-7FA1-7752-1E16F431E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54665"/>
            <a:ext cx="4648200" cy="22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7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80526D-5989-8DAF-BAD8-253E8BDC88ED}"/>
              </a:ext>
            </a:extLst>
          </p:cNvPr>
          <p:cNvSpPr>
            <a:spLocks noGrp="1"/>
          </p:cNvSpPr>
          <p:nvPr>
            <p:ph idx="1"/>
          </p:nvPr>
        </p:nvSpPr>
        <p:spPr>
          <a:xfrm>
            <a:off x="397164" y="1439333"/>
            <a:ext cx="11259127" cy="4825999"/>
          </a:xfrm>
        </p:spPr>
        <p:txBody>
          <a:bodyPr>
            <a:normAutofit fontScale="70000" lnSpcReduction="20000"/>
          </a:bodyPr>
          <a:lstStyle/>
          <a:p>
            <a:pPr>
              <a:lnSpc>
                <a:spcPct val="160000"/>
              </a:lnSpc>
            </a:pPr>
            <a:r>
              <a:rPr lang="en-RO" dirty="0"/>
              <a:t> </a:t>
            </a:r>
            <a:r>
              <a:rPr lang="en-GB" b="1" dirty="0"/>
              <a:t>Format, time needed </a:t>
            </a:r>
          </a:p>
          <a:p>
            <a:pPr lvl="1">
              <a:lnSpc>
                <a:spcPct val="160000"/>
              </a:lnSpc>
            </a:pPr>
            <a:r>
              <a:rPr lang="en-GB" dirty="0"/>
              <a:t>Small groups, 20–30 minutes </a:t>
            </a:r>
          </a:p>
          <a:p>
            <a:pPr>
              <a:lnSpc>
                <a:spcPct val="160000"/>
              </a:lnSpc>
            </a:pPr>
            <a:r>
              <a:rPr lang="en-GB" b="1" dirty="0"/>
              <a:t>Topic</a:t>
            </a:r>
            <a:r>
              <a:rPr lang="en-GB" dirty="0"/>
              <a:t> </a:t>
            </a:r>
          </a:p>
          <a:p>
            <a:pPr lvl="1">
              <a:lnSpc>
                <a:spcPct val="160000"/>
              </a:lnSpc>
            </a:pPr>
            <a:r>
              <a:rPr lang="en-GB" dirty="0">
                <a:hlinkClick r:id="rId2"/>
              </a:rPr>
              <a:t>Open Concepts and Principles</a:t>
            </a:r>
            <a:endParaRPr lang="en-GB" dirty="0"/>
          </a:p>
          <a:p>
            <a:pPr>
              <a:lnSpc>
                <a:spcPct val="160000"/>
              </a:lnSpc>
            </a:pPr>
            <a:r>
              <a:rPr lang="en-GB" b="1" dirty="0"/>
              <a:t>Learning</a:t>
            </a:r>
            <a:r>
              <a:rPr lang="en-GB" dirty="0"/>
              <a:t> </a:t>
            </a:r>
            <a:r>
              <a:rPr lang="en-GB" b="1" dirty="0"/>
              <a:t>objectives</a:t>
            </a:r>
            <a:r>
              <a:rPr lang="en-GB" dirty="0"/>
              <a:t> </a:t>
            </a:r>
          </a:p>
          <a:p>
            <a:pPr lvl="1">
              <a:lnSpc>
                <a:spcPct val="160000"/>
              </a:lnSpc>
            </a:pPr>
            <a:r>
              <a:rPr lang="en-GB" dirty="0"/>
              <a:t>Confront own experiences and opinions on open science with perspectives from others.</a:t>
            </a:r>
          </a:p>
          <a:p>
            <a:pPr>
              <a:lnSpc>
                <a:spcPct val="160000"/>
              </a:lnSpc>
            </a:pPr>
            <a:r>
              <a:rPr lang="en-RO" dirty="0"/>
              <a:t> </a:t>
            </a:r>
            <a:r>
              <a:rPr lang="en-GB" b="1" dirty="0"/>
              <a:t>Exercise</a:t>
            </a:r>
            <a:r>
              <a:rPr lang="en-GB" dirty="0"/>
              <a:t> </a:t>
            </a:r>
            <a:r>
              <a:rPr lang="en-GB" b="1" dirty="0"/>
              <a:t>description</a:t>
            </a:r>
          </a:p>
          <a:p>
            <a:pPr lvl="1">
              <a:lnSpc>
                <a:spcPct val="160000"/>
              </a:lnSpc>
            </a:pPr>
            <a:r>
              <a:rPr lang="en-GB" dirty="0"/>
              <a:t>Divide participants in groups of four or five and distribute discussion topics (e.g., printed out on paper).</a:t>
            </a:r>
          </a:p>
          <a:p>
            <a:pPr lvl="1">
              <a:lnSpc>
                <a:spcPct val="160000"/>
              </a:lnSpc>
            </a:pPr>
            <a:r>
              <a:rPr lang="en-GB" dirty="0"/>
              <a:t>Have groups discuss the topics from participants’ own perspectives.</a:t>
            </a:r>
          </a:p>
          <a:p>
            <a:pPr lvl="1">
              <a:lnSpc>
                <a:spcPct val="160000"/>
              </a:lnSpc>
            </a:pPr>
            <a:r>
              <a:rPr lang="en-GB" dirty="0"/>
              <a:t>(optional) Have each group summarize most important points that came up for the whole group </a:t>
            </a:r>
          </a:p>
          <a:p>
            <a:endParaRPr lang="en-RO" dirty="0"/>
          </a:p>
        </p:txBody>
      </p:sp>
      <p:sp>
        <p:nvSpPr>
          <p:cNvPr id="3" name="Title 2">
            <a:extLst>
              <a:ext uri="{FF2B5EF4-FFF2-40B4-BE49-F238E27FC236}">
                <a16:creationId xmlns:a16="http://schemas.microsoft.com/office/drawing/2014/main" id="{28903648-CC12-7A21-A873-8CB5DC8F067C}"/>
              </a:ext>
            </a:extLst>
          </p:cNvPr>
          <p:cNvSpPr>
            <a:spLocks noGrp="1"/>
          </p:cNvSpPr>
          <p:nvPr>
            <p:ph type="title"/>
          </p:nvPr>
        </p:nvSpPr>
        <p:spPr/>
        <p:txBody>
          <a:bodyPr/>
          <a:lstStyle/>
          <a:p>
            <a:r>
              <a:rPr lang="en-GB" b="1" dirty="0"/>
              <a:t>Open Science discussion topics</a:t>
            </a:r>
            <a:endParaRPr lang="en-RO" dirty="0"/>
          </a:p>
        </p:txBody>
      </p:sp>
    </p:spTree>
    <p:extLst>
      <p:ext uri="{BB962C8B-B14F-4D97-AF65-F5344CB8AC3E}">
        <p14:creationId xmlns:p14="http://schemas.microsoft.com/office/powerpoint/2010/main" val="40550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80526D-5989-8DAF-BAD8-253E8BDC88ED}"/>
              </a:ext>
            </a:extLst>
          </p:cNvPr>
          <p:cNvSpPr>
            <a:spLocks noGrp="1"/>
          </p:cNvSpPr>
          <p:nvPr>
            <p:ph idx="1"/>
          </p:nvPr>
        </p:nvSpPr>
        <p:spPr>
          <a:xfrm>
            <a:off x="397164" y="1449607"/>
            <a:ext cx="11294827" cy="4825999"/>
          </a:xfrm>
        </p:spPr>
        <p:txBody>
          <a:bodyPr>
            <a:normAutofit fontScale="55000" lnSpcReduction="20000"/>
          </a:bodyPr>
          <a:lstStyle/>
          <a:p>
            <a:pPr>
              <a:lnSpc>
                <a:spcPct val="170000"/>
              </a:lnSpc>
            </a:pPr>
            <a:r>
              <a:rPr lang="en-RO" dirty="0"/>
              <a:t> </a:t>
            </a:r>
            <a:r>
              <a:rPr lang="en-GB" b="1" dirty="0"/>
              <a:t>Suggestions for discussion topics:</a:t>
            </a:r>
          </a:p>
          <a:p>
            <a:pPr lvl="1">
              <a:lnSpc>
                <a:spcPct val="170000"/>
              </a:lnSpc>
            </a:pPr>
            <a:r>
              <a:rPr lang="en-GB" dirty="0"/>
              <a:t>Working in an Open Science manner makes research more fun"</a:t>
            </a:r>
          </a:p>
          <a:p>
            <a:pPr lvl="1">
              <a:lnSpc>
                <a:spcPct val="170000"/>
              </a:lnSpc>
            </a:pPr>
            <a:r>
              <a:rPr lang="en-GB" dirty="0"/>
              <a:t>"Scooping is a real and existing problem that makes Open Science a hard choice"</a:t>
            </a:r>
          </a:p>
          <a:p>
            <a:pPr lvl="1">
              <a:lnSpc>
                <a:spcPct val="170000"/>
              </a:lnSpc>
            </a:pPr>
            <a:r>
              <a:rPr lang="en-GB" dirty="0"/>
              <a:t>"APCs (article processing charges) are the main obstacle to publishing more in Open Access"</a:t>
            </a:r>
          </a:p>
          <a:p>
            <a:pPr lvl="1">
              <a:lnSpc>
                <a:spcPct val="170000"/>
              </a:lnSpc>
            </a:pPr>
            <a:r>
              <a:rPr lang="en-GB" dirty="0"/>
              <a:t>"We need more explicit support for Open Science from funders and the government"</a:t>
            </a:r>
          </a:p>
          <a:p>
            <a:pPr lvl="1">
              <a:lnSpc>
                <a:spcPct val="170000"/>
              </a:lnSpc>
            </a:pPr>
            <a:r>
              <a:rPr lang="en-GB" dirty="0"/>
              <a:t>"Engaging in open peer review is problematic for young researchers that want to make a career"</a:t>
            </a:r>
          </a:p>
          <a:p>
            <a:pPr lvl="1">
              <a:lnSpc>
                <a:spcPct val="170000"/>
              </a:lnSpc>
            </a:pPr>
            <a:r>
              <a:rPr lang="en-GB" dirty="0"/>
              <a:t>"We should take citizen scientists more seriously, and also not just see them as data suppliers"</a:t>
            </a:r>
          </a:p>
          <a:p>
            <a:pPr lvl="1">
              <a:lnSpc>
                <a:spcPct val="170000"/>
              </a:lnSpc>
            </a:pPr>
            <a:r>
              <a:rPr lang="en-GB" dirty="0"/>
              <a:t>"Impact factors are a symptom and not the cause of the publishing rat-race"</a:t>
            </a:r>
          </a:p>
          <a:p>
            <a:pPr lvl="1">
              <a:lnSpc>
                <a:spcPct val="170000"/>
              </a:lnSpc>
            </a:pPr>
            <a:r>
              <a:rPr lang="en-GB" dirty="0"/>
              <a:t>"There is absolutely no reason we should not publish a paper as a preprint as soon as it is ready"</a:t>
            </a:r>
          </a:p>
          <a:p>
            <a:pPr lvl="1">
              <a:lnSpc>
                <a:spcPct val="170000"/>
              </a:lnSpc>
            </a:pPr>
            <a:r>
              <a:rPr lang="en-GB" dirty="0"/>
              <a:t>"Just sharing our data is fine, but to speed up science we need to also work on interoperability and reusability of those data"</a:t>
            </a:r>
          </a:p>
          <a:p>
            <a:pPr lvl="1">
              <a:lnSpc>
                <a:spcPct val="170000"/>
              </a:lnSpc>
            </a:pPr>
            <a:r>
              <a:rPr lang="en-GB" dirty="0"/>
              <a:t>"Sharing ideas and projects through ResearchGate is a good way of doing outreach for our research"</a:t>
            </a:r>
          </a:p>
          <a:p>
            <a:pPr lvl="1">
              <a:lnSpc>
                <a:spcPct val="170000"/>
              </a:lnSpc>
            </a:pPr>
            <a:r>
              <a:rPr lang="en-GB" dirty="0"/>
              <a:t>"Demands of our PIs are probably the main reason why young researchers do not engage more in Open Science"</a:t>
            </a:r>
          </a:p>
          <a:p>
            <a:pPr lvl="1">
              <a:lnSpc>
                <a:spcPct val="170000"/>
              </a:lnSpc>
            </a:pPr>
            <a:r>
              <a:rPr lang="en-GB" dirty="0"/>
              <a:t>"We should strive to create a kind of ‘commons’ where we share all our research outcomes/objects to foster collaboration and reuse"</a:t>
            </a:r>
            <a:endParaRPr lang="en-GB" b="1" dirty="0"/>
          </a:p>
          <a:p>
            <a:endParaRPr lang="en-RO" dirty="0"/>
          </a:p>
        </p:txBody>
      </p:sp>
      <p:sp>
        <p:nvSpPr>
          <p:cNvPr id="3" name="Title 2">
            <a:extLst>
              <a:ext uri="{FF2B5EF4-FFF2-40B4-BE49-F238E27FC236}">
                <a16:creationId xmlns:a16="http://schemas.microsoft.com/office/drawing/2014/main" id="{28903648-CC12-7A21-A873-8CB5DC8F067C}"/>
              </a:ext>
            </a:extLst>
          </p:cNvPr>
          <p:cNvSpPr>
            <a:spLocks noGrp="1"/>
          </p:cNvSpPr>
          <p:nvPr>
            <p:ph type="title"/>
          </p:nvPr>
        </p:nvSpPr>
        <p:spPr/>
        <p:txBody>
          <a:bodyPr/>
          <a:lstStyle/>
          <a:p>
            <a:r>
              <a:rPr lang="en-GB" b="1" dirty="0"/>
              <a:t>Open Science discussion topics (1)</a:t>
            </a:r>
            <a:endParaRPr lang="en-RO" dirty="0"/>
          </a:p>
        </p:txBody>
      </p:sp>
    </p:spTree>
    <p:extLst>
      <p:ext uri="{BB962C8B-B14F-4D97-AF65-F5344CB8AC3E}">
        <p14:creationId xmlns:p14="http://schemas.microsoft.com/office/powerpoint/2010/main" val="383524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4BF48-801D-F6D7-3591-0454299E89AF}"/>
              </a:ext>
            </a:extLst>
          </p:cNvPr>
          <p:cNvSpPr>
            <a:spLocks noGrp="1"/>
          </p:cNvSpPr>
          <p:nvPr>
            <p:ph type="title"/>
          </p:nvPr>
        </p:nvSpPr>
        <p:spPr/>
        <p:txBody>
          <a:bodyPr/>
          <a:lstStyle/>
          <a:p>
            <a:r>
              <a:rPr lang="en-GB" b="1" dirty="0"/>
              <a:t>Open Science discussion topics (2)</a:t>
            </a:r>
            <a:endParaRPr lang="en-RO" dirty="0"/>
          </a:p>
        </p:txBody>
      </p:sp>
      <p:pic>
        <p:nvPicPr>
          <p:cNvPr id="2050" name="Picture 2" descr="image alt text">
            <a:extLst>
              <a:ext uri="{FF2B5EF4-FFF2-40B4-BE49-F238E27FC236}">
                <a16:creationId xmlns:a16="http://schemas.microsoft.com/office/drawing/2014/main" id="{EDCC9790-BADC-F27B-AA1C-CF7CE35BF5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2449" y="1490134"/>
            <a:ext cx="8504295" cy="478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0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5ED1A-5103-A401-D56C-F10D851FDB72}"/>
              </a:ext>
            </a:extLst>
          </p:cNvPr>
          <p:cNvSpPr>
            <a:spLocks noGrp="1"/>
          </p:cNvSpPr>
          <p:nvPr>
            <p:ph type="title"/>
          </p:nvPr>
        </p:nvSpPr>
        <p:spPr/>
        <p:txBody>
          <a:bodyPr>
            <a:normAutofit fontScale="90000"/>
          </a:bodyPr>
          <a:lstStyle/>
          <a:p>
            <a:r>
              <a:rPr lang="fr-CH" b="1" spc="-1" dirty="0">
                <a:uFill>
                  <a:solidFill>
                    <a:srgbClr val="FFFFFF"/>
                  </a:solidFill>
                </a:uFill>
                <a:latin typeface="Calibri"/>
              </a:rPr>
              <a:t>Open Access to </a:t>
            </a:r>
            <a:r>
              <a:rPr lang="fr-CH" b="1" spc="-1" dirty="0" err="1">
                <a:uFill>
                  <a:solidFill>
                    <a:srgbClr val="FFFFFF"/>
                  </a:solidFill>
                </a:uFill>
                <a:latin typeface="Calibri"/>
              </a:rPr>
              <a:t>Published</a:t>
            </a:r>
            <a:r>
              <a:rPr lang="fr-CH" b="1" spc="-1" dirty="0">
                <a:uFill>
                  <a:solidFill>
                    <a:srgbClr val="FFFFFF"/>
                  </a:solidFill>
                </a:uFill>
                <a:latin typeface="Calibri"/>
              </a:rPr>
              <a:t> </a:t>
            </a:r>
            <a:r>
              <a:rPr lang="fr-CH" b="1" spc="-1" dirty="0" err="1">
                <a:uFill>
                  <a:solidFill>
                    <a:srgbClr val="FFFFFF"/>
                  </a:solidFill>
                </a:uFill>
                <a:latin typeface="Calibri"/>
              </a:rPr>
              <a:t>Research</a:t>
            </a:r>
            <a:r>
              <a:rPr lang="fr-CH" b="1" spc="-1" dirty="0">
                <a:uFill>
                  <a:solidFill>
                    <a:srgbClr val="FFFFFF"/>
                  </a:solidFill>
                </a:uFill>
                <a:latin typeface="Calibri"/>
              </a:rPr>
              <a:t> Publications</a:t>
            </a:r>
            <a:br>
              <a:rPr lang="fr-CH" b="1" spc="-1" dirty="0">
                <a:uFill>
                  <a:solidFill>
                    <a:srgbClr val="FFFFFF"/>
                  </a:solidFill>
                </a:uFill>
                <a:latin typeface="Calibri"/>
              </a:rPr>
            </a:br>
            <a:endParaRPr lang="en-GB" dirty="0"/>
          </a:p>
        </p:txBody>
      </p:sp>
      <p:sp>
        <p:nvSpPr>
          <p:cNvPr id="5" name="Text Placeholder 4">
            <a:extLst>
              <a:ext uri="{FF2B5EF4-FFF2-40B4-BE49-F238E27FC236}">
                <a16:creationId xmlns:a16="http://schemas.microsoft.com/office/drawing/2014/main" id="{E53AEFCD-9788-033A-C96F-DA4E8B84C9E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5795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C662B-BADC-E6A6-E424-D1B1F473048D}"/>
              </a:ext>
            </a:extLst>
          </p:cNvPr>
          <p:cNvSpPr>
            <a:spLocks noGrp="1"/>
          </p:cNvSpPr>
          <p:nvPr>
            <p:ph idx="1"/>
          </p:nvPr>
        </p:nvSpPr>
        <p:spPr>
          <a:xfrm>
            <a:off x="397164" y="1417835"/>
            <a:ext cx="11582503" cy="4911046"/>
          </a:xfrm>
        </p:spPr>
        <p:txBody>
          <a:bodyPr>
            <a:normAutofit fontScale="62500" lnSpcReduction="20000"/>
          </a:bodyPr>
          <a:lstStyle/>
          <a:p>
            <a:pPr>
              <a:lnSpc>
                <a:spcPct val="160000"/>
              </a:lnSpc>
            </a:pPr>
            <a:r>
              <a:rPr lang="en-RO" dirty="0"/>
              <a:t> </a:t>
            </a:r>
            <a:r>
              <a:rPr lang="en-GB" dirty="0"/>
              <a:t>Format, time needed </a:t>
            </a:r>
          </a:p>
          <a:p>
            <a:pPr lvl="1">
              <a:lnSpc>
                <a:spcPct val="160000"/>
              </a:lnSpc>
            </a:pPr>
            <a:r>
              <a:rPr lang="en-GB" dirty="0"/>
              <a:t>Individual / pairs, 15–20 minutes</a:t>
            </a:r>
          </a:p>
          <a:p>
            <a:pPr>
              <a:lnSpc>
                <a:spcPct val="160000"/>
              </a:lnSpc>
            </a:pPr>
            <a:r>
              <a:rPr lang="en-GB" dirty="0"/>
              <a:t>Topic</a:t>
            </a:r>
          </a:p>
          <a:p>
            <a:pPr lvl="1">
              <a:lnSpc>
                <a:spcPct val="160000"/>
              </a:lnSpc>
            </a:pPr>
            <a:r>
              <a:rPr lang="en-GB" dirty="0"/>
              <a:t>Open Access to Published Research Publications</a:t>
            </a:r>
          </a:p>
          <a:p>
            <a:pPr>
              <a:lnSpc>
                <a:spcPct val="160000"/>
              </a:lnSpc>
            </a:pPr>
            <a:r>
              <a:rPr lang="en-GB" dirty="0"/>
              <a:t>Learning objectives</a:t>
            </a:r>
          </a:p>
          <a:p>
            <a:pPr lvl="1">
              <a:lnSpc>
                <a:spcPct val="160000"/>
              </a:lnSpc>
            </a:pPr>
            <a:r>
              <a:rPr lang="en-GB" dirty="0"/>
              <a:t>Being able to decide which is the version allowed to be deposit in a repository and state its copyright regime</a:t>
            </a:r>
          </a:p>
          <a:p>
            <a:pPr>
              <a:lnSpc>
                <a:spcPct val="160000"/>
              </a:lnSpc>
            </a:pPr>
            <a:r>
              <a:rPr lang="en-GB" dirty="0"/>
              <a:t>Exercise description</a:t>
            </a:r>
          </a:p>
          <a:p>
            <a:pPr lvl="1">
              <a:lnSpc>
                <a:spcPct val="160000"/>
              </a:lnSpc>
            </a:pPr>
            <a:r>
              <a:rPr lang="en-GB" dirty="0"/>
              <a:t>Choose five different publications and ask participants to select which is the version that could be allowed in a repository and which would be the copyright notice they would include: who is the copyright holder and which copyright regime would hold: all rights reserved, a license, public domain. </a:t>
            </a:r>
          </a:p>
          <a:p>
            <a:pPr lvl="1">
              <a:lnSpc>
                <a:spcPct val="160000"/>
              </a:lnSpc>
            </a:pPr>
            <a:r>
              <a:rPr lang="en-GB" dirty="0"/>
              <a:t>Discuss with them their results and show them the key elements that define the solutions.</a:t>
            </a:r>
          </a:p>
          <a:p>
            <a:pPr marL="0" indent="0">
              <a:buNone/>
            </a:pPr>
            <a:endParaRPr lang="en-RO" dirty="0"/>
          </a:p>
        </p:txBody>
      </p:sp>
      <p:sp>
        <p:nvSpPr>
          <p:cNvPr id="3" name="Title 2">
            <a:extLst>
              <a:ext uri="{FF2B5EF4-FFF2-40B4-BE49-F238E27FC236}">
                <a16:creationId xmlns:a16="http://schemas.microsoft.com/office/drawing/2014/main" id="{6B57A5BB-7617-F782-92EB-CC5995036AD4}"/>
              </a:ext>
            </a:extLst>
          </p:cNvPr>
          <p:cNvSpPr>
            <a:spLocks noGrp="1"/>
          </p:cNvSpPr>
          <p:nvPr>
            <p:ph type="title"/>
          </p:nvPr>
        </p:nvSpPr>
        <p:spPr/>
        <p:txBody>
          <a:bodyPr>
            <a:normAutofit/>
          </a:bodyPr>
          <a:lstStyle/>
          <a:p>
            <a:r>
              <a:rPr lang="en-GB" b="1" dirty="0"/>
              <a:t>Choose the right version for the repository</a:t>
            </a:r>
            <a:endParaRPr lang="en-RO" dirty="0"/>
          </a:p>
        </p:txBody>
      </p:sp>
    </p:spTree>
    <p:extLst>
      <p:ext uri="{BB962C8B-B14F-4D97-AF65-F5344CB8AC3E}">
        <p14:creationId xmlns:p14="http://schemas.microsoft.com/office/powerpoint/2010/main" val="189533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D223B-789B-851B-0417-D6A5583EB7D8}"/>
              </a:ext>
            </a:extLst>
          </p:cNvPr>
          <p:cNvSpPr>
            <a:spLocks noGrp="1"/>
          </p:cNvSpPr>
          <p:nvPr>
            <p:ph idx="1"/>
          </p:nvPr>
        </p:nvSpPr>
        <p:spPr>
          <a:xfrm>
            <a:off x="397164" y="1464733"/>
            <a:ext cx="11259127" cy="4809067"/>
          </a:xfrm>
        </p:spPr>
        <p:txBody>
          <a:bodyPr>
            <a:normAutofit fontScale="77500" lnSpcReduction="20000"/>
          </a:bodyPr>
          <a:lstStyle/>
          <a:p>
            <a:pPr>
              <a:lnSpc>
                <a:spcPct val="150000"/>
              </a:lnSpc>
            </a:pPr>
            <a:r>
              <a:rPr lang="en-GB" dirty="0"/>
              <a:t>Format, time needed </a:t>
            </a:r>
          </a:p>
          <a:p>
            <a:pPr lvl="1">
              <a:lnSpc>
                <a:spcPct val="150000"/>
              </a:lnSpc>
            </a:pPr>
            <a:r>
              <a:rPr lang="en-GB" dirty="0"/>
              <a:t>Individual / pairs, 15–20 minutes</a:t>
            </a:r>
          </a:p>
          <a:p>
            <a:pPr>
              <a:lnSpc>
                <a:spcPct val="150000"/>
              </a:lnSpc>
            </a:pPr>
            <a:r>
              <a:rPr lang="en-GB" dirty="0"/>
              <a:t>Topic</a:t>
            </a:r>
          </a:p>
          <a:p>
            <a:pPr lvl="1">
              <a:lnSpc>
                <a:spcPct val="150000"/>
              </a:lnSpc>
            </a:pPr>
            <a:r>
              <a:rPr lang="en-GB" dirty="0">
                <a:hlinkClick r:id="rId2"/>
              </a:rPr>
              <a:t>Open Access to Published Research</a:t>
            </a:r>
            <a:r>
              <a:rPr lang="en-GB" dirty="0"/>
              <a:t> Publications</a:t>
            </a:r>
          </a:p>
          <a:p>
            <a:pPr>
              <a:lnSpc>
                <a:spcPct val="150000"/>
              </a:lnSpc>
            </a:pPr>
            <a:r>
              <a:rPr lang="en-GB" dirty="0"/>
              <a:t>Learning objectives</a:t>
            </a:r>
          </a:p>
          <a:p>
            <a:pPr lvl="1">
              <a:lnSpc>
                <a:spcPct val="150000"/>
              </a:lnSpc>
            </a:pPr>
            <a:r>
              <a:rPr lang="en-GB" dirty="0"/>
              <a:t>Being able to decide which is the  best repository  for your data</a:t>
            </a:r>
          </a:p>
          <a:p>
            <a:pPr>
              <a:lnSpc>
                <a:spcPct val="150000"/>
              </a:lnSpc>
            </a:pPr>
            <a:r>
              <a:rPr lang="en-GB" dirty="0"/>
              <a:t>Exercise description</a:t>
            </a:r>
          </a:p>
          <a:p>
            <a:pPr lvl="1">
              <a:lnSpc>
                <a:spcPct val="150000"/>
              </a:lnSpc>
            </a:pPr>
            <a:r>
              <a:rPr lang="en-US" kern="0" spc="-1" dirty="0">
                <a:solidFill>
                  <a:srgbClr val="000000"/>
                </a:solidFill>
                <a:latin typeface="Calibri"/>
                <a:cs typeface="Arial"/>
              </a:rPr>
              <a:t>Browse </a:t>
            </a:r>
            <a:r>
              <a:rPr lang="en-US" u="sng" kern="0" spc="-1" dirty="0">
                <a:solidFill>
                  <a:srgbClr val="0000FF"/>
                </a:solidFill>
                <a:latin typeface="Calibri"/>
                <a:ea typeface="Arial"/>
                <a:cs typeface="Arial"/>
                <a:hlinkClick r:id="rId3"/>
              </a:rPr>
              <a:t>www.re3data.org</a:t>
            </a:r>
            <a:r>
              <a:rPr lang="en-US" u="sng" kern="0" spc="-1" dirty="0">
                <a:solidFill>
                  <a:srgbClr val="0000FF"/>
                </a:solidFill>
                <a:latin typeface="Calibri"/>
                <a:ea typeface="Arial"/>
                <a:cs typeface="Arial"/>
              </a:rPr>
              <a:t> </a:t>
            </a:r>
            <a:r>
              <a:rPr lang="en-US" kern="0" spc="-1" dirty="0">
                <a:solidFill>
                  <a:srgbClr val="000000"/>
                </a:solidFill>
                <a:latin typeface="Calibri"/>
                <a:cs typeface="Arial"/>
              </a:rPr>
              <a:t>for relevant repositories for your own research project.</a:t>
            </a:r>
            <a:endParaRPr lang="en-US" kern="0" spc="-1" dirty="0">
              <a:solidFill>
                <a:prstClr val="black"/>
              </a:solidFill>
              <a:latin typeface="Arial"/>
              <a:cs typeface="Arial"/>
            </a:endParaRPr>
          </a:p>
          <a:p>
            <a:pPr marL="457200" lvl="1" indent="0">
              <a:lnSpc>
                <a:spcPct val="150000"/>
              </a:lnSpc>
              <a:buNone/>
            </a:pPr>
            <a:br>
              <a:rPr lang="en-GB" dirty="0"/>
            </a:br>
            <a:endParaRPr lang="en-RO" dirty="0"/>
          </a:p>
        </p:txBody>
      </p:sp>
      <p:sp>
        <p:nvSpPr>
          <p:cNvPr id="3" name="Title 2">
            <a:extLst>
              <a:ext uri="{FF2B5EF4-FFF2-40B4-BE49-F238E27FC236}">
                <a16:creationId xmlns:a16="http://schemas.microsoft.com/office/drawing/2014/main" id="{6743CD72-8895-45A0-249B-2CC4CFA24BC6}"/>
              </a:ext>
            </a:extLst>
          </p:cNvPr>
          <p:cNvSpPr>
            <a:spLocks noGrp="1"/>
          </p:cNvSpPr>
          <p:nvPr>
            <p:ph type="title"/>
          </p:nvPr>
        </p:nvSpPr>
        <p:spPr/>
        <p:txBody>
          <a:bodyPr/>
          <a:lstStyle/>
          <a:p>
            <a:r>
              <a:rPr lang="de-DE" b="1" dirty="0" err="1"/>
              <a:t>Finding</a:t>
            </a:r>
            <a:r>
              <a:rPr lang="de-DE" b="1" dirty="0"/>
              <a:t> a Repository</a:t>
            </a:r>
            <a:endParaRPr lang="en-RO" b="1" dirty="0"/>
          </a:p>
        </p:txBody>
      </p:sp>
      <p:pic>
        <p:nvPicPr>
          <p:cNvPr id="4" name="Grafik 6">
            <a:extLst>
              <a:ext uri="{FF2B5EF4-FFF2-40B4-BE49-F238E27FC236}">
                <a16:creationId xmlns:a16="http://schemas.microsoft.com/office/drawing/2014/main" id="{4ED3B508-7216-EDF1-7062-869850131BE6}"/>
              </a:ext>
            </a:extLst>
          </p:cNvPr>
          <p:cNvPicPr/>
          <p:nvPr/>
        </p:nvPicPr>
        <p:blipFill>
          <a:blip r:embed="rId4"/>
          <a:stretch/>
        </p:blipFill>
        <p:spPr bwMode="auto">
          <a:xfrm>
            <a:off x="9721038" y="1464733"/>
            <a:ext cx="1935253" cy="3062882"/>
          </a:xfrm>
          <a:prstGeom prst="rect">
            <a:avLst/>
          </a:prstGeom>
          <a:ln>
            <a:noFill/>
          </a:ln>
        </p:spPr>
      </p:pic>
    </p:spTree>
    <p:extLst>
      <p:ext uri="{BB962C8B-B14F-4D97-AF65-F5344CB8AC3E}">
        <p14:creationId xmlns:p14="http://schemas.microsoft.com/office/powerpoint/2010/main" val="232145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35698</TotalTime>
  <Words>2094</Words>
  <Application>Microsoft Macintosh PowerPoint</Application>
  <PresentationFormat>Widescreen</PresentationFormat>
  <Paragraphs>193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Segoe UI</vt:lpstr>
      <vt:lpstr>Times New Roman</vt:lpstr>
      <vt:lpstr>Office Theme</vt:lpstr>
      <vt:lpstr> Open Science  – Hands-On</vt:lpstr>
      <vt:lpstr>Open Concepts and Principles</vt:lpstr>
      <vt:lpstr>Prioritization of training needs</vt:lpstr>
      <vt:lpstr>Open Science discussion topics</vt:lpstr>
      <vt:lpstr>Open Science discussion topics (1)</vt:lpstr>
      <vt:lpstr>Open Science discussion topics (2)</vt:lpstr>
      <vt:lpstr>Open Access to Published Research Publications </vt:lpstr>
      <vt:lpstr>Choose the right version for the repository</vt:lpstr>
      <vt:lpstr>Finding a Repository</vt:lpstr>
      <vt:lpstr>Finding a Repository (2)</vt:lpstr>
      <vt:lpstr>How do I find a suitable repository?</vt:lpstr>
      <vt:lpstr>Choose the right version for the repository</vt:lpstr>
      <vt:lpstr>Choose the right version for the repository (1)</vt:lpstr>
      <vt:lpstr>Choose the right version for the repository (2)</vt:lpstr>
      <vt:lpstr>Set up OSF project &amp; link to other platforms</vt:lpstr>
      <vt:lpstr>Set up OSF project &amp; link to other platforms (2)</vt:lpstr>
      <vt:lpstr>Open Research Data and Materials </vt:lpstr>
      <vt:lpstr>What is research data for me?</vt:lpstr>
      <vt:lpstr> Why not share data?</vt:lpstr>
      <vt:lpstr> Me and my data - Datagramms</vt:lpstr>
      <vt:lpstr>Establishing a Reproducible Data Analysis Workflow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LOREDANA MARIA MANASIA (77132)</dc:creator>
  <cp:lastModifiedBy>Catalin NEGRU (177)</cp:lastModifiedBy>
  <cp:revision>38</cp:revision>
  <dcterms:created xsi:type="dcterms:W3CDTF">2021-08-26T15:00:46Z</dcterms:created>
  <dcterms:modified xsi:type="dcterms:W3CDTF">2022-09-09T08:09:47Z</dcterms:modified>
</cp:coreProperties>
</file>