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533" r:id="rId4"/>
    <p:sldId id="538" r:id="rId5"/>
    <p:sldId id="539" r:id="rId6"/>
    <p:sldId id="540" r:id="rId7"/>
    <p:sldId id="549" r:id="rId8"/>
    <p:sldId id="274" r:id="rId9"/>
    <p:sldId id="275" r:id="rId10"/>
    <p:sldId id="276" r:id="rId11"/>
    <p:sldId id="550" r:id="rId12"/>
    <p:sldId id="290" r:id="rId13"/>
    <p:sldId id="289"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507" r:id="rId33"/>
    <p:sldId id="309" r:id="rId34"/>
    <p:sldId id="310" r:id="rId35"/>
    <p:sldId id="25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33" autoAdjust="0"/>
    <p:restoredTop sz="96327"/>
  </p:normalViewPr>
  <p:slideViewPr>
    <p:cSldViewPr snapToGrid="0">
      <p:cViewPr>
        <p:scale>
          <a:sx n="122" d="100"/>
          <a:sy n="122" d="100"/>
        </p:scale>
        <p:origin x="22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320EF-021E-314A-923D-4D6FC88455D5}" type="datetimeFigureOut">
              <a:rPr lang="en-RO" smtClean="0"/>
              <a:t>11.09.2022</a:t>
            </a:fld>
            <a:endParaRPr lang="en-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576BE-8A52-F747-8DE0-3E0260382A10}" type="slidenum">
              <a:rPr lang="en-RO" smtClean="0"/>
              <a:t>‹#›</a:t>
            </a:fld>
            <a:endParaRPr lang="en-RO"/>
          </a:p>
        </p:txBody>
      </p:sp>
    </p:spTree>
    <p:extLst>
      <p:ext uri="{BB962C8B-B14F-4D97-AF65-F5344CB8AC3E}">
        <p14:creationId xmlns:p14="http://schemas.microsoft.com/office/powerpoint/2010/main" val="291739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a490dac00e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ga490dac00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a490dac00e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a490dac0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a490dac00e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a490dac00e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0E2C-E554-41DB-B007-AFB097E55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ED88D5-12D9-4574-BBD8-5F02E3F271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AB766-3868-4754-B837-CD1F8AD1C268}"/>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5" name="Footer Placeholder 4">
            <a:extLst>
              <a:ext uri="{FF2B5EF4-FFF2-40B4-BE49-F238E27FC236}">
                <a16:creationId xmlns:a16="http://schemas.microsoft.com/office/drawing/2014/main" id="{26ECB89B-93CB-41E7-8EA5-F61DAFF57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5CB0D-F012-40A3-A835-97CF56DC74FB}"/>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8763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B0AEA-C670-426F-936A-DF1B55D493F3}"/>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3" name="Footer Placeholder 2">
            <a:extLst>
              <a:ext uri="{FF2B5EF4-FFF2-40B4-BE49-F238E27FC236}">
                <a16:creationId xmlns:a16="http://schemas.microsoft.com/office/drawing/2014/main" id="{20627584-2056-4E17-8F75-F1E6623A14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4911C6-3197-41D2-9EDE-04150743EAB4}"/>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397011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4351-6BB5-4A87-901C-2D20891AD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EFEBA1-4BE9-42FA-A15C-AD2B20049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9CA144-4FA8-4BD6-9FAF-C70441170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C251D-123F-448F-A6F8-0A53FFCCBA8C}"/>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6" name="Footer Placeholder 5">
            <a:extLst>
              <a:ext uri="{FF2B5EF4-FFF2-40B4-BE49-F238E27FC236}">
                <a16:creationId xmlns:a16="http://schemas.microsoft.com/office/drawing/2014/main" id="{E38567DE-7722-408A-884F-21152FEFE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588CBA-5F42-45B6-A5AF-DEF5DEE54C38}"/>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211431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5C37-1159-4D90-95D1-D5EDD28A4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51CFE5-46FC-4EDD-8049-3B7B419FAE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296B13-A9BC-451E-AA03-23386A70B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6E6DB-7103-436E-9BE8-159FECE37E61}"/>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6" name="Footer Placeholder 5">
            <a:extLst>
              <a:ext uri="{FF2B5EF4-FFF2-40B4-BE49-F238E27FC236}">
                <a16:creationId xmlns:a16="http://schemas.microsoft.com/office/drawing/2014/main" id="{136D373C-3A13-48A1-AA26-8F6AB9789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E5B7F-C299-4C46-9465-AC6DD171FC5A}"/>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65161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A7D4-4C65-4BE6-B74D-288105E143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490450-ACF9-45DA-AD7D-CD0EF104E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59B13-8562-4F28-87DA-AAD00FE3C1FB}"/>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5" name="Footer Placeholder 4">
            <a:extLst>
              <a:ext uri="{FF2B5EF4-FFF2-40B4-BE49-F238E27FC236}">
                <a16:creationId xmlns:a16="http://schemas.microsoft.com/office/drawing/2014/main" id="{11CC163E-9D94-4FE3-A462-FE3A42979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CF518-2892-4422-93FF-BF8727E2A662}"/>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533758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5FB61-768F-4D95-932F-8FEE2B3451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99369D-A0EA-4186-9F21-A1552901A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31D35-1D65-4253-8100-C433820CBB61}"/>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5" name="Footer Placeholder 4">
            <a:extLst>
              <a:ext uri="{FF2B5EF4-FFF2-40B4-BE49-F238E27FC236}">
                <a16:creationId xmlns:a16="http://schemas.microsoft.com/office/drawing/2014/main" id="{A0B4605B-6662-46F4-AD20-1BAE6E550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D5B02-7C25-47FC-983A-B31D94E74D3A}"/>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257745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p:nvPr>
        </p:nvSpPr>
        <p:spPr>
          <a:xfrm>
            <a:off x="397164" y="1727200"/>
            <a:ext cx="11259127" cy="3914054"/>
          </a:xfrm>
        </p:spPr>
        <p:txBody>
          <a:bodyPr/>
          <a:lstStyle>
            <a:lvl1pPr marL="228600" indent="-228600">
              <a:buFontTx/>
              <a:buBlip>
                <a:blip r:embed="rId2"/>
              </a:buBlip>
              <a:defRPr>
                <a:solidFill>
                  <a:schemeClr val="tx1">
                    <a:lumMod val="75000"/>
                    <a:lumOff val="25000"/>
                  </a:schemeClr>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text, clock&#10;&#10;Description automatically generated">
            <a:extLst>
              <a:ext uri="{FF2B5EF4-FFF2-40B4-BE49-F238E27FC236}">
                <a16:creationId xmlns:a16="http://schemas.microsoft.com/office/drawing/2014/main" id="{FDB23323-E98B-4286-A6FB-77D327DA45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1206112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hasCustomPrompt="1"/>
          </p:nvPr>
        </p:nvSpPr>
        <p:spPr>
          <a:xfrm>
            <a:off x="5403272" y="2949070"/>
            <a:ext cx="6142182" cy="1486404"/>
          </a:xfrm>
        </p:spPr>
        <p:txBody>
          <a:bodyPr/>
          <a:lstStyle>
            <a:lvl1pPr marL="0" indent="0">
              <a:buFontTx/>
              <a:buNone/>
              <a:defRPr>
                <a:solidFill>
                  <a:schemeClr val="tx1">
                    <a:lumMod val="75000"/>
                    <a:lumOff val="25000"/>
                  </a:schemeClr>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pic>
        <p:nvPicPr>
          <p:cNvPr id="11" name="Picture 10" descr="Icon&#10;&#10;Description automatically generated">
            <a:extLst>
              <a:ext uri="{FF2B5EF4-FFF2-40B4-BE49-F238E27FC236}">
                <a16:creationId xmlns:a16="http://schemas.microsoft.com/office/drawing/2014/main" id="{16F4C8E1-03D0-4B6F-A1AA-9DE34FD0D8AC}"/>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35710" y="2235200"/>
            <a:ext cx="3532216" cy="3402517"/>
          </a:xfrm>
          <a:prstGeom prst="rect">
            <a:avLst/>
          </a:prstGeom>
        </p:spPr>
      </p:pic>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8DCB044-CCDA-4893-8592-1C1EB49D40EF}"/>
              </a:ext>
            </a:extLst>
          </p:cNvPr>
          <p:cNvCxnSpPr/>
          <p:nvPr userDrawn="1"/>
        </p:nvCxnSpPr>
        <p:spPr>
          <a:xfrm>
            <a:off x="5403272" y="4562763"/>
            <a:ext cx="391621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ock&#10;&#10;Description automatically generated">
            <a:extLst>
              <a:ext uri="{FF2B5EF4-FFF2-40B4-BE49-F238E27FC236}">
                <a16:creationId xmlns:a16="http://schemas.microsoft.com/office/drawing/2014/main" id="{4A70C508-E933-42DD-88C5-75F693D674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5177326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text, clock&#10;&#10;Description automatically generated">
            <a:extLst>
              <a:ext uri="{FF2B5EF4-FFF2-40B4-BE49-F238E27FC236}">
                <a16:creationId xmlns:a16="http://schemas.microsoft.com/office/drawing/2014/main" id="{A31E7E22-D137-4C8B-B2A2-E75DD12E50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018233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2BB4-0BEB-4F29-891E-8E55C17E7DE8}"/>
              </a:ext>
            </a:extLst>
          </p:cNvPr>
          <p:cNvSpPr>
            <a:spLocks noGrp="1"/>
          </p:cNvSpPr>
          <p:nvPr>
            <p:ph type="title"/>
          </p:nvPr>
        </p:nvSpPr>
        <p:spPr>
          <a:xfrm>
            <a:off x="849875" y="1312786"/>
            <a:ext cx="7564452"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56340DA-95B7-4B66-B61A-D3BB6E683A0A}"/>
              </a:ext>
            </a:extLst>
          </p:cNvPr>
          <p:cNvSpPr>
            <a:spLocks noGrp="1"/>
          </p:cNvSpPr>
          <p:nvPr>
            <p:ph type="body" idx="1"/>
          </p:nvPr>
        </p:nvSpPr>
        <p:spPr>
          <a:xfrm>
            <a:off x="831850" y="4589463"/>
            <a:ext cx="8160490" cy="1500187"/>
          </a:xfrm>
        </p:spPr>
        <p:txBody>
          <a:bodyPr/>
          <a:lstStyle>
            <a:lvl1pPr marL="0" indent="0">
              <a:buNone/>
              <a:defRPr sz="2400">
                <a:solidFill>
                  <a:srgbClr val="FFC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3D5E0B1-A447-4F79-A680-8D309C674E16}"/>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5" name="Footer Placeholder 4">
            <a:extLst>
              <a:ext uri="{FF2B5EF4-FFF2-40B4-BE49-F238E27FC236}">
                <a16:creationId xmlns:a16="http://schemas.microsoft.com/office/drawing/2014/main" id="{05DC73BF-9F14-4DFE-B19B-C061A9A80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B4451-AED9-4BE7-B3ED-B35E76EACAAB}"/>
              </a:ext>
            </a:extLst>
          </p:cNvPr>
          <p:cNvSpPr>
            <a:spLocks noGrp="1"/>
          </p:cNvSpPr>
          <p:nvPr>
            <p:ph type="sldNum" sz="quarter" idx="12"/>
          </p:nvPr>
        </p:nvSpPr>
        <p:spPr/>
        <p:txBody>
          <a:bodyPr/>
          <a:lstStyle/>
          <a:p>
            <a:fld id="{A02EAEBA-57A2-42DD-BF0A-88E664E0E084}" type="slidenum">
              <a:rPr lang="en-US" smtClean="0"/>
              <a:t>‹#›</a:t>
            </a:fld>
            <a:endParaRPr lang="en-US"/>
          </a:p>
        </p:txBody>
      </p:sp>
      <p:grpSp>
        <p:nvGrpSpPr>
          <p:cNvPr id="7" name="Group 6">
            <a:extLst>
              <a:ext uri="{FF2B5EF4-FFF2-40B4-BE49-F238E27FC236}">
                <a16:creationId xmlns:a16="http://schemas.microsoft.com/office/drawing/2014/main" id="{0782E83D-A9DB-4ACC-819D-F5EEA88E75BD}"/>
              </a:ext>
            </a:extLst>
          </p:cNvPr>
          <p:cNvGrpSpPr/>
          <p:nvPr userDrawn="1"/>
        </p:nvGrpSpPr>
        <p:grpSpPr>
          <a:xfrm>
            <a:off x="4244760" y="160388"/>
            <a:ext cx="7546589" cy="6013468"/>
            <a:chOff x="1053702" y="274320"/>
            <a:chExt cx="7546589" cy="6013468"/>
          </a:xfrm>
        </p:grpSpPr>
        <p:cxnSp>
          <p:nvCxnSpPr>
            <p:cNvPr id="8" name="Straight Connector 7">
              <a:extLst>
                <a:ext uri="{FF2B5EF4-FFF2-40B4-BE49-F238E27FC236}">
                  <a16:creationId xmlns:a16="http://schemas.microsoft.com/office/drawing/2014/main" id="{C9D05B4E-5F22-4434-96CE-A36552C42BB1}"/>
                </a:ext>
              </a:extLst>
            </p:cNvPr>
            <p:cNvCxnSpPr/>
            <p:nvPr/>
          </p:nvCxnSpPr>
          <p:spPr>
            <a:xfrm flipV="1">
              <a:off x="5328273" y="685800"/>
              <a:ext cx="1609398" cy="1094803"/>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E55C5A-3492-4C83-998C-2E90DD5201AE}"/>
                </a:ext>
              </a:extLst>
            </p:cNvPr>
            <p:cNvCxnSpPr/>
            <p:nvPr/>
          </p:nvCxnSpPr>
          <p:spPr>
            <a:xfrm flipH="1" flipV="1">
              <a:off x="5328273" y="1780603"/>
              <a:ext cx="1957697" cy="1695068"/>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2A5D0E-E245-4F36-A2A8-FA66F16C0742}"/>
                </a:ext>
              </a:extLst>
            </p:cNvPr>
            <p:cNvCxnSpPr/>
            <p:nvPr/>
          </p:nvCxnSpPr>
          <p:spPr>
            <a:xfrm>
              <a:off x="6047745" y="6036413"/>
              <a:ext cx="2278388"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0DB13F-0DBE-493C-A991-3F12B241ED19}"/>
                </a:ext>
              </a:extLst>
            </p:cNvPr>
            <p:cNvCxnSpPr>
              <a:cxnSpLocks/>
            </p:cNvCxnSpPr>
            <p:nvPr/>
          </p:nvCxnSpPr>
          <p:spPr>
            <a:xfrm flipV="1">
              <a:off x="5997734" y="3712141"/>
              <a:ext cx="1824351" cy="2340909"/>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AA8B6D5-FD25-4C6D-81B9-6B47E733E503}"/>
                </a:ext>
              </a:extLst>
            </p:cNvPr>
            <p:cNvSpPr/>
            <p:nvPr/>
          </p:nvSpPr>
          <p:spPr>
            <a:xfrm>
              <a:off x="6096000" y="274320"/>
              <a:ext cx="1140825" cy="1140825"/>
            </a:xfrm>
            <a:prstGeom prst="ellipse">
              <a:avLst/>
            </a:prstGeom>
            <a:gradFill flip="none" rotWithShape="1">
              <a:gsLst>
                <a:gs pos="0">
                  <a:schemeClr val="bg1"/>
                </a:gs>
                <a:gs pos="100000">
                  <a:schemeClr val="bg1">
                    <a:lumMod val="85000"/>
                  </a:schemeClr>
                </a:gs>
              </a:gsLst>
              <a:path path="shape">
                <a:fillToRect l="50000" t="50000" r="50000" b="50000"/>
              </a:path>
              <a:tileRect/>
            </a:gra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E3ADCCD-34C0-45F8-84FD-4B170ED19521}"/>
                </a:ext>
              </a:extLst>
            </p:cNvPr>
            <p:cNvGrpSpPr>
              <a:grpSpLocks noChangeAspect="1"/>
            </p:cNvGrpSpPr>
            <p:nvPr/>
          </p:nvGrpSpPr>
          <p:grpSpPr>
            <a:xfrm>
              <a:off x="1053702" y="6036410"/>
              <a:ext cx="205029" cy="47124"/>
              <a:chOff x="8487210" y="2674938"/>
              <a:chExt cx="393700" cy="90488"/>
            </a:xfrm>
          </p:grpSpPr>
          <p:sp>
            <p:nvSpPr>
              <p:cNvPr id="26" name="Freeform 12">
                <a:extLst>
                  <a:ext uri="{FF2B5EF4-FFF2-40B4-BE49-F238E27FC236}">
                    <a16:creationId xmlns:a16="http://schemas.microsoft.com/office/drawing/2014/main" id="{9888646B-78C0-4AF9-ADC9-D1A0E8AFACE4}"/>
                  </a:ext>
                </a:extLst>
              </p:cNvPr>
              <p:cNvSpPr>
                <a:spLocks/>
              </p:cNvSpPr>
              <p:nvPr/>
            </p:nvSpPr>
            <p:spPr bwMode="auto">
              <a:xfrm>
                <a:off x="8877735" y="2674938"/>
                <a:ext cx="3175" cy="11113"/>
              </a:xfrm>
              <a:custGeom>
                <a:avLst/>
                <a:gdLst>
                  <a:gd name="T0" fmla="*/ 1 w 1"/>
                  <a:gd name="T1" fmla="*/ 3 h 3"/>
                  <a:gd name="T2" fmla="*/ 0 w 1"/>
                  <a:gd name="T3" fmla="*/ 0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2"/>
                      <a:pt x="0" y="1"/>
                      <a:pt x="0" y="0"/>
                    </a:cubicBezTo>
                    <a:cubicBezTo>
                      <a:pt x="0" y="0"/>
                      <a:pt x="0" y="0"/>
                      <a:pt x="0" y="0"/>
                    </a:cubicBezTo>
                    <a:cubicBezTo>
                      <a:pt x="0" y="1"/>
                      <a:pt x="1" y="2"/>
                      <a:pt x="1" y="3"/>
                    </a:cubicBezTo>
                    <a:close/>
                  </a:path>
                </a:pathLst>
              </a:custGeom>
              <a:solidFill>
                <a:schemeClr val="tx1">
                  <a:lumMod val="65000"/>
                  <a:lumOff val="3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3">
                <a:extLst>
                  <a:ext uri="{FF2B5EF4-FFF2-40B4-BE49-F238E27FC236}">
                    <a16:creationId xmlns:a16="http://schemas.microsoft.com/office/drawing/2014/main" id="{8B941FD1-015E-401A-A7D0-2D2C2FC33C6B}"/>
                  </a:ext>
                </a:extLst>
              </p:cNvPr>
              <p:cNvSpPr>
                <a:spLocks/>
              </p:cNvSpPr>
              <p:nvPr/>
            </p:nvSpPr>
            <p:spPr bwMode="auto">
              <a:xfrm>
                <a:off x="8487210" y="2738438"/>
                <a:ext cx="26988" cy="26988"/>
              </a:xfrm>
              <a:custGeom>
                <a:avLst/>
                <a:gdLst>
                  <a:gd name="T0" fmla="*/ 7 w 7"/>
                  <a:gd name="T1" fmla="*/ 0 h 7"/>
                  <a:gd name="T2" fmla="*/ 0 w 7"/>
                  <a:gd name="T3" fmla="*/ 7 h 7"/>
                  <a:gd name="T4" fmla="*/ 0 w 7"/>
                  <a:gd name="T5" fmla="*/ 7 h 7"/>
                  <a:gd name="T6" fmla="*/ 7 w 7"/>
                  <a:gd name="T7" fmla="*/ 0 h 7"/>
                </a:gdLst>
                <a:ahLst/>
                <a:cxnLst>
                  <a:cxn ang="0">
                    <a:pos x="T0" y="T1"/>
                  </a:cxn>
                  <a:cxn ang="0">
                    <a:pos x="T2" y="T3"/>
                  </a:cxn>
                  <a:cxn ang="0">
                    <a:pos x="T4" y="T5"/>
                  </a:cxn>
                  <a:cxn ang="0">
                    <a:pos x="T6" y="T7"/>
                  </a:cxn>
                </a:cxnLst>
                <a:rect l="0" t="0" r="r" b="b"/>
                <a:pathLst>
                  <a:path w="7" h="7">
                    <a:moveTo>
                      <a:pt x="7" y="0"/>
                    </a:moveTo>
                    <a:cubicBezTo>
                      <a:pt x="4" y="3"/>
                      <a:pt x="0" y="6"/>
                      <a:pt x="0" y="7"/>
                    </a:cubicBezTo>
                    <a:cubicBezTo>
                      <a:pt x="0" y="7"/>
                      <a:pt x="0" y="7"/>
                      <a:pt x="0" y="7"/>
                    </a:cubicBezTo>
                    <a:cubicBezTo>
                      <a:pt x="3" y="6"/>
                      <a:pt x="5" y="3"/>
                      <a:pt x="7" y="0"/>
                    </a:cubicBezTo>
                    <a:close/>
                  </a:path>
                </a:pathLst>
              </a:custGeom>
              <a:solidFill>
                <a:schemeClr val="tx1">
                  <a:lumMod val="65000"/>
                  <a:lumOff val="3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Oval 21">
              <a:extLst>
                <a:ext uri="{FF2B5EF4-FFF2-40B4-BE49-F238E27FC236}">
                  <a16:creationId xmlns:a16="http://schemas.microsoft.com/office/drawing/2014/main" id="{E9EB12B5-CCD1-47D8-91A7-3DE891701CFD}"/>
                </a:ext>
              </a:extLst>
            </p:cNvPr>
            <p:cNvSpPr/>
            <p:nvPr/>
          </p:nvSpPr>
          <p:spPr>
            <a:xfrm>
              <a:off x="8051975" y="5739472"/>
              <a:ext cx="548316" cy="548316"/>
            </a:xfrm>
            <a:prstGeom prst="ellipse">
              <a:avLst/>
            </a:prstGeom>
            <a:gradFill flip="none" rotWithShape="1">
              <a:gsLst>
                <a:gs pos="0">
                  <a:schemeClr val="bg1"/>
                </a:gs>
                <a:gs pos="100000">
                  <a:schemeClr val="bg1">
                    <a:lumMod val="85000"/>
                  </a:schemeClr>
                </a:gs>
              </a:gsLst>
              <a:path path="shape">
                <a:fillToRect l="50000" t="50000" r="50000" b="50000"/>
              </a:path>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lumMod val="65000"/>
                    <a:lumOff val="35000"/>
                  </a:schemeClr>
                </a:solidFill>
                <a:latin typeface="Segoe UI" pitchFamily="34" charset="0"/>
                <a:cs typeface="Segoe UI" pitchFamily="34" charset="0"/>
              </a:endParaRPr>
            </a:p>
          </p:txBody>
        </p:sp>
      </p:grpSp>
      <p:pic>
        <p:nvPicPr>
          <p:cNvPr id="45" name="Picture 44" descr="Icon&#10;&#10;Description automatically generated">
            <a:extLst>
              <a:ext uri="{FF2B5EF4-FFF2-40B4-BE49-F238E27FC236}">
                <a16:creationId xmlns:a16="http://schemas.microsoft.com/office/drawing/2014/main" id="{306D46EC-A5B5-4218-BD81-FD4626A86E14}"/>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1181345" y="5577813"/>
            <a:ext cx="636190" cy="596043"/>
          </a:xfrm>
          <a:prstGeom prst="flowChartConnector">
            <a:avLst/>
          </a:prstGeom>
        </p:spPr>
      </p:pic>
      <p:pic>
        <p:nvPicPr>
          <p:cNvPr id="46" name="Picture 45" descr="Icon&#10;&#10;Description automatically generated">
            <a:extLst>
              <a:ext uri="{FF2B5EF4-FFF2-40B4-BE49-F238E27FC236}">
                <a16:creationId xmlns:a16="http://schemas.microsoft.com/office/drawing/2014/main" id="{2707D529-402A-4AF9-8245-FA373B58CCA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261495" y="162386"/>
            <a:ext cx="1215533" cy="1138827"/>
          </a:xfrm>
          <a:prstGeom prst="flowChartConnector">
            <a:avLst/>
          </a:prstGeom>
        </p:spPr>
      </p:pic>
      <p:pic>
        <p:nvPicPr>
          <p:cNvPr id="19" name="Picture 18" descr="A picture containing text, clock&#10;&#10;Description automatically generated">
            <a:extLst>
              <a:ext uri="{FF2B5EF4-FFF2-40B4-BE49-F238E27FC236}">
                <a16:creationId xmlns:a16="http://schemas.microsoft.com/office/drawing/2014/main" id="{8198534B-907D-46AF-B293-D9B44F7DA0F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333" t="15001" r="22236" b="4722"/>
          <a:stretch/>
        </p:blipFill>
        <p:spPr>
          <a:xfrm>
            <a:off x="9224490" y="2216362"/>
            <a:ext cx="2505075" cy="2496995"/>
          </a:xfrm>
          <a:prstGeom prst="ellipse">
            <a:avLst/>
          </a:prstGeom>
        </p:spPr>
      </p:pic>
    </p:spTree>
    <p:extLst>
      <p:ext uri="{BB962C8B-B14F-4D97-AF65-F5344CB8AC3E}">
        <p14:creationId xmlns:p14="http://schemas.microsoft.com/office/powerpoint/2010/main" val="284450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hasCustomPrompt="1"/>
          </p:nvPr>
        </p:nvSpPr>
        <p:spPr>
          <a:xfrm>
            <a:off x="798941" y="1722005"/>
            <a:ext cx="4802910" cy="4350541"/>
          </a:xfrm>
          <a:solidFill>
            <a:srgbClr val="0070C0"/>
          </a:solidFill>
        </p:spPr>
        <p:txBody>
          <a:bodyPr/>
          <a:lstStyle>
            <a:lvl1pPr marL="0" indent="0">
              <a:buFontTx/>
              <a:buNone/>
              <a:defRPr>
                <a:solidFill>
                  <a:schemeClr val="bg1"/>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8DCB044-CCDA-4893-8592-1C1EB49D40EF}"/>
              </a:ext>
            </a:extLst>
          </p:cNvPr>
          <p:cNvCxnSpPr>
            <a:cxnSpLocks/>
          </p:cNvCxnSpPr>
          <p:nvPr userDrawn="1"/>
        </p:nvCxnSpPr>
        <p:spPr>
          <a:xfrm>
            <a:off x="785085" y="6093039"/>
            <a:ext cx="483062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A6B158B8-8A83-4A07-8D52-97D9C079C396}"/>
              </a:ext>
            </a:extLst>
          </p:cNvPr>
          <p:cNvSpPr>
            <a:spLocks noGrp="1"/>
          </p:cNvSpPr>
          <p:nvPr>
            <p:ph idx="13" hasCustomPrompt="1"/>
          </p:nvPr>
        </p:nvSpPr>
        <p:spPr>
          <a:xfrm>
            <a:off x="6550890" y="1672000"/>
            <a:ext cx="4802910" cy="4350541"/>
          </a:xfrm>
          <a:solidFill>
            <a:srgbClr val="0070C0"/>
          </a:solidFill>
        </p:spPr>
        <p:txBody>
          <a:bodyPr/>
          <a:lstStyle>
            <a:lvl1pPr marL="0" indent="0">
              <a:buFontTx/>
              <a:buNone/>
              <a:defRPr>
                <a:solidFill>
                  <a:schemeClr val="bg1"/>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cxnSp>
        <p:nvCxnSpPr>
          <p:cNvPr id="14" name="Straight Connector 13">
            <a:extLst>
              <a:ext uri="{FF2B5EF4-FFF2-40B4-BE49-F238E27FC236}">
                <a16:creationId xmlns:a16="http://schemas.microsoft.com/office/drawing/2014/main" id="{43F9FBEB-47D2-4AC0-9CA8-C9230F330152}"/>
              </a:ext>
            </a:extLst>
          </p:cNvPr>
          <p:cNvCxnSpPr>
            <a:cxnSpLocks/>
          </p:cNvCxnSpPr>
          <p:nvPr userDrawn="1"/>
        </p:nvCxnSpPr>
        <p:spPr>
          <a:xfrm>
            <a:off x="6532414" y="6080410"/>
            <a:ext cx="483062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text, clock&#10;&#10;Description automatically generated">
            <a:extLst>
              <a:ext uri="{FF2B5EF4-FFF2-40B4-BE49-F238E27FC236}">
                <a16:creationId xmlns:a16="http://schemas.microsoft.com/office/drawing/2014/main" id="{10277A5C-7AFC-497B-91D6-3410D57EF6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566443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07BD-828F-48FE-8C05-BCBD4FE91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5CB61-3ADB-4E5E-BD2E-55187CB2BB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23AC05-B212-4DB6-97DD-F83B75C3A3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3150C-BCE0-44DC-A7A2-564B35EA1343}"/>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6" name="Footer Placeholder 5">
            <a:extLst>
              <a:ext uri="{FF2B5EF4-FFF2-40B4-BE49-F238E27FC236}">
                <a16:creationId xmlns:a16="http://schemas.microsoft.com/office/drawing/2014/main" id="{BE8168DB-7A2F-417F-AC10-91FDB18B2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79114-B270-4D0B-8161-DFDCC0E8001C}"/>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00327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449F-A305-4439-AAC8-3282C891B1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6A90D-0641-4729-B7B5-C12CA2785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36300-D10F-4D97-81A3-393F9CBC8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F8F044-2DEE-48B1-A88B-A87B02C78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D3780-67C8-4500-90FB-19CDB38DB0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6FB8FB-4E91-4C3E-B075-D410331E28A4}"/>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8" name="Footer Placeholder 7">
            <a:extLst>
              <a:ext uri="{FF2B5EF4-FFF2-40B4-BE49-F238E27FC236}">
                <a16:creationId xmlns:a16="http://schemas.microsoft.com/office/drawing/2014/main" id="{B44884C3-E2F3-4D81-80E1-EABF25ED0D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0BC6B4-A1EB-4DB6-88EA-129B5FFA8570}"/>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46403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76F1-3E5A-472A-A2E3-08E736F3DB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A5A078-1033-4645-9931-27B44A65D226}"/>
              </a:ext>
            </a:extLst>
          </p:cNvPr>
          <p:cNvSpPr>
            <a:spLocks noGrp="1"/>
          </p:cNvSpPr>
          <p:nvPr>
            <p:ph type="dt" sz="half" idx="10"/>
          </p:nvPr>
        </p:nvSpPr>
        <p:spPr/>
        <p:txBody>
          <a:bodyPr/>
          <a:lstStyle/>
          <a:p>
            <a:fld id="{7938D2AB-6B5A-48D0-B84B-70C3B6C19188}" type="datetimeFigureOut">
              <a:rPr lang="en-US" smtClean="0"/>
              <a:t>9/11/22</a:t>
            </a:fld>
            <a:endParaRPr lang="en-US"/>
          </a:p>
        </p:txBody>
      </p:sp>
      <p:sp>
        <p:nvSpPr>
          <p:cNvPr id="4" name="Footer Placeholder 3">
            <a:extLst>
              <a:ext uri="{FF2B5EF4-FFF2-40B4-BE49-F238E27FC236}">
                <a16:creationId xmlns:a16="http://schemas.microsoft.com/office/drawing/2014/main" id="{DA8E0AA8-34A9-4580-8FE8-99DCE22E8A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A57D40-D23E-42C3-99B7-01EBBF74D804}"/>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48267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5BF4AF-8BD3-475A-AD5A-07FF374CBB1A}"/>
              </a:ext>
            </a:extLst>
          </p:cNvPr>
          <p:cNvSpPr>
            <a:spLocks noGrp="1"/>
          </p:cNvSpPr>
          <p:nvPr>
            <p:ph type="title"/>
          </p:nvPr>
        </p:nvSpPr>
        <p:spPr>
          <a:xfrm>
            <a:off x="413326" y="184871"/>
            <a:ext cx="1094047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C7FED5-772E-4EAC-B00D-EB2903C0BECB}"/>
              </a:ext>
            </a:extLst>
          </p:cNvPr>
          <p:cNvSpPr>
            <a:spLocks noGrp="1"/>
          </p:cNvSpPr>
          <p:nvPr>
            <p:ph type="body" idx="1"/>
          </p:nvPr>
        </p:nvSpPr>
        <p:spPr>
          <a:xfrm>
            <a:off x="535707" y="1727200"/>
            <a:ext cx="10818091" cy="391405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B382F4-9AE8-405D-AB63-60B3D8C03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8D2AB-6B5A-48D0-B84B-70C3B6C19188}" type="datetimeFigureOut">
              <a:rPr lang="en-US" smtClean="0"/>
              <a:t>9/11/22</a:t>
            </a:fld>
            <a:endParaRPr lang="en-US"/>
          </a:p>
        </p:txBody>
      </p:sp>
      <p:sp>
        <p:nvSpPr>
          <p:cNvPr id="5" name="Footer Placeholder 4">
            <a:extLst>
              <a:ext uri="{FF2B5EF4-FFF2-40B4-BE49-F238E27FC236}">
                <a16:creationId xmlns:a16="http://schemas.microsoft.com/office/drawing/2014/main" id="{E8E40461-2BEA-4AAE-858A-4DEE91EEF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1B00FE-8413-4D9B-B370-59FAC4CF48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EAEBA-57A2-42DD-BF0A-88E664E0E084}" type="slidenum">
              <a:rPr lang="en-US" smtClean="0"/>
              <a:t>‹#›</a:t>
            </a:fld>
            <a:endParaRPr lang="en-US"/>
          </a:p>
        </p:txBody>
      </p:sp>
    </p:spTree>
    <p:extLst>
      <p:ext uri="{BB962C8B-B14F-4D97-AF65-F5344CB8AC3E}">
        <p14:creationId xmlns:p14="http://schemas.microsoft.com/office/powerpoint/2010/main" val="55107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1" r:id="rId5"/>
    <p:sldLayoutId id="214748366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cience-training-handbook.github.io/"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nature.com/nathumbehav"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opendefinition.org/od/2.1/en/https:/opendefinition.org/od/2.1/en/" TargetMode="External"/><Relationship Id="rId2" Type="http://schemas.openxmlformats.org/officeDocument/2006/relationships/hyperlink" Target="https://opendefinition.org/okd/" TargetMode="Externa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opendatahandbook.org/glossary/en/terms/open-government/" TargetMode="External"/><Relationship Id="rId2" Type="http://schemas.openxmlformats.org/officeDocument/2006/relationships/hyperlink" Target="http://opendatahandbook.org/glossary/en/terms/open-dat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datacite.org/" TargetMode="Externa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vivli.org/" TargetMode="External"/><Relationship Id="rId2" Type="http://schemas.openxmlformats.org/officeDocument/2006/relationships/hyperlink" Target="https://www.projectdatasphere.org/projectdatasphere/html/home" TargetMode="External"/><Relationship Id="rId1" Type="http://schemas.openxmlformats.org/officeDocument/2006/relationships/slideLayout" Target="../slideLayouts/slideLayout2.xml"/><Relationship Id="rId6" Type="http://schemas.openxmlformats.org/officeDocument/2006/relationships/hyperlink" Target="http://clarino.uib.no/iness/page" TargetMode="External"/><Relationship Id="rId5" Type="http://schemas.openxmlformats.org/officeDocument/2006/relationships/hyperlink" Target="http://clarino.uib.no/korpuskel/page" TargetMode="External"/><Relationship Id="rId4" Type="http://schemas.openxmlformats.org/officeDocument/2006/relationships/hyperlink" Target="http://raird.no/"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ensus.gov/content/dam/Census/programs-surveys/sipp/methodology/SSBdescribe_nontechnical.pdf" TargetMode="External"/><Relationship Id="rId2" Type="http://schemas.openxmlformats.org/officeDocument/2006/relationships/hyperlink" Target="https://www.cessda.eu/Research-Infrastructure/Training/Expert-tour-guide-on-Data-Management/5.-Protect/Ethics-and-data-protec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ugdpr.org/" TargetMode="External"/><Relationship Id="rId2" Type="http://schemas.openxmlformats.org/officeDocument/2006/relationships/hyperlink" Target="https://datatags.org/"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zingtree.com/host.php?style=buttons&amp;tree_id=442670046&amp;persist_names=Restart&amp;persist_node_ids=58#58"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dsc.indiana.edu/" TargetMode="External"/><Relationship Id="rId2" Type="http://schemas.openxmlformats.org/officeDocument/2006/relationships/hyperlink" Target="https://www.addgene.org/"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www.atcc.org/"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www.socialscienceregistry.org/" TargetMode="External"/><Relationship Id="rId7" Type="http://schemas.openxmlformats.org/officeDocument/2006/relationships/hyperlink" Target="https://bio-protocol.org/" TargetMode="External"/><Relationship Id="rId2" Type="http://schemas.openxmlformats.org/officeDocument/2006/relationships/hyperlink" Target="https://clinicaltrials.gov/" TargetMode="External"/><Relationship Id="rId1" Type="http://schemas.openxmlformats.org/officeDocument/2006/relationships/slideLayout" Target="../slideLayouts/slideLayout2.xml"/><Relationship Id="rId6" Type="http://schemas.openxmlformats.org/officeDocument/2006/relationships/hyperlink" Target="https://www.researchprotocols.org/" TargetMode="External"/><Relationship Id="rId5" Type="http://schemas.openxmlformats.org/officeDocument/2006/relationships/hyperlink" Target="https://trialsjournal.biomedcentral.com/" TargetMode="External"/><Relationship Id="rId10" Type="http://schemas.openxmlformats.org/officeDocument/2006/relationships/hyperlink" Target="https://www.protocols.io/" TargetMode="External"/><Relationship Id="rId4" Type="http://schemas.openxmlformats.org/officeDocument/2006/relationships/hyperlink" Target="https://osf.io/" TargetMode="Externa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arxiv.org/abs/1710.03675" TargetMode="External"/><Relationship Id="rId7" Type="http://schemas.openxmlformats.org/officeDocument/2006/relationships/image" Target="../media/image44.png"/><Relationship Id="rId2" Type="http://schemas.openxmlformats.org/officeDocument/2006/relationships/hyperlink" Target="http://mybinder.org/" TargetMode="Externa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open-science-training-handbook.gitbooks.io/book/content/02OpenScienceBasics/03OpenResearchSoftwareAndOpenSource.html" TargetMode="External"/><Relationship Id="rId10" Type="http://schemas.openxmlformats.org/officeDocument/2006/relationships/image" Target="../media/image47.png"/><Relationship Id="rId4" Type="http://schemas.openxmlformats.org/officeDocument/2006/relationships/hyperlink" Target="https://codeocean.com/" TargetMode="External"/><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doi.org/10.25504/FAIRsharing.WWI10U" TargetMode="External"/><Relationship Id="rId13" Type="http://schemas.openxmlformats.org/officeDocument/2006/relationships/hyperlink" Target="https://doi.org/10.1038/sdata.2016.18" TargetMode="External"/><Relationship Id="rId3" Type="http://schemas.openxmlformats.org/officeDocument/2006/relationships/hyperlink" Target="https://doi.org/10.3233/ISU-170824" TargetMode="External"/><Relationship Id="rId7" Type="http://schemas.openxmlformats.org/officeDocument/2006/relationships/hyperlink" Target="https://www.cessda.eu/Research-Infrastructure/Training/Expert-tour-guide-on-Data-Management/6.-Archive-Publish/Publishing-with-CESSDA-archives/Citing-your-data" TargetMode="External"/><Relationship Id="rId12" Type="http://schemas.openxmlformats.org/officeDocument/2006/relationships/hyperlink" Target="https://doi.org/10.7717/peerj.175" TargetMode="External"/><Relationship Id="rId2" Type="http://schemas.openxmlformats.org/officeDocument/2006/relationships/hyperlink" Target="https://github.com/saverkamp/beyond-open-data/blob/master/DataGuide.md" TargetMode="External"/><Relationship Id="rId1" Type="http://schemas.openxmlformats.org/officeDocument/2006/relationships/slideLayout" Target="../slideLayouts/slideLayout2.xml"/><Relationship Id="rId6" Type="http://schemas.openxmlformats.org/officeDocument/2006/relationships/hyperlink" Target="https://www.cessda.eu/Research-Infrastructure/Training/Expert-tour-guide-on-Data-Management" TargetMode="External"/><Relationship Id="rId11" Type="http://schemas.openxmlformats.org/officeDocument/2006/relationships/hyperlink" Target="https://www.nature.com/articles/sdata201539" TargetMode="External"/><Relationship Id="rId5" Type="http://schemas.openxmlformats.org/officeDocument/2006/relationships/hyperlink" Target="https://doi.org/10.1002/asi.23358" TargetMode="External"/><Relationship Id="rId10" Type="http://schemas.openxmlformats.org/officeDocument/2006/relationships/hyperlink" Target="https://doi.org/10.3389/fnins.2013.00009" TargetMode="External"/><Relationship Id="rId4" Type="http://schemas.openxmlformats.org/officeDocument/2006/relationships/hyperlink" Target="https://doi.org/10.3233/ISU-2009-0595" TargetMode="External"/><Relationship Id="rId9" Type="http://schemas.openxmlformats.org/officeDocument/2006/relationships/hyperlink" Target="https://www.force11.org/fairprinciples" TargetMode="External"/><Relationship Id="rId14" Type="http://schemas.openxmlformats.org/officeDocument/2006/relationships/hyperlink" Target="https://doi.org/10.1038/sdata.2018.118" TargetMode="External"/></Relationships>
</file>

<file path=ppt/slides/_rels/slide3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s://twitter.com/trainrdm" TargetMode="External"/><Relationship Id="rId7" Type="http://schemas.openxmlformats.org/officeDocument/2006/relationships/image" Target="../media/image49.png"/><Relationship Id="rId12" Type="http://schemas.openxmlformats.org/officeDocument/2006/relationships/hyperlink" Target="http://www.pngall.com/website-png/download/37693"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linkedin.com/in/rdm-training-hub-a6959521a/" TargetMode="External"/><Relationship Id="rId11" Type="http://schemas.openxmlformats.org/officeDocument/2006/relationships/image" Target="../media/image50.png"/><Relationship Id="rId5" Type="http://schemas.openxmlformats.org/officeDocument/2006/relationships/hyperlink" Target="https://analisisdemedios.blogspot.com/2013/05/twitter-recopilara-informacion-personal.html" TargetMode="External"/><Relationship Id="rId10" Type="http://schemas.openxmlformats.org/officeDocument/2006/relationships/hyperlink" Target="rdmtraininghub.eu" TargetMode="External"/><Relationship Id="rId4" Type="http://schemas.openxmlformats.org/officeDocument/2006/relationships/image" Target="../media/image48.PNG"/><Relationship Id="rId9" Type="http://schemas.openxmlformats.org/officeDocument/2006/relationships/hyperlink" Target="http://mediacause.org/if-you-were-a-social-platform-what-would-you-be"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nature.com/nathumbeha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E1FA-B691-4655-891E-B0464C6D89C1}"/>
              </a:ext>
            </a:extLst>
          </p:cNvPr>
          <p:cNvSpPr>
            <a:spLocks noGrp="1"/>
          </p:cNvSpPr>
          <p:nvPr>
            <p:ph type="ctrTitle"/>
          </p:nvPr>
        </p:nvSpPr>
        <p:spPr>
          <a:xfrm>
            <a:off x="849563" y="518969"/>
            <a:ext cx="7399421" cy="1331631"/>
          </a:xfrm>
        </p:spPr>
        <p:txBody>
          <a:bodyPr>
            <a:normAutofit fontScale="90000"/>
          </a:bodyPr>
          <a:lstStyle/>
          <a:p>
            <a:br>
              <a:rPr lang="en-US" sz="4800" b="1" dirty="0"/>
            </a:br>
            <a:r>
              <a:rPr lang="en-US" sz="4800" b="1" dirty="0"/>
              <a:t>Open Research Data and Materials</a:t>
            </a:r>
            <a:endParaRPr lang="en-US" sz="4800" b="1" dirty="0">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01BEC918-C388-4194-A5A1-6BBBE7CD9F6F}"/>
              </a:ext>
            </a:extLst>
          </p:cNvPr>
          <p:cNvCxnSpPr>
            <a:cxnSpLocks/>
          </p:cNvCxnSpPr>
          <p:nvPr/>
        </p:nvCxnSpPr>
        <p:spPr>
          <a:xfrm>
            <a:off x="849563" y="4971424"/>
            <a:ext cx="348113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clock&#10;&#10;Description automatically generated">
            <a:extLst>
              <a:ext uri="{FF2B5EF4-FFF2-40B4-BE49-F238E27FC236}">
                <a16:creationId xmlns:a16="http://schemas.microsoft.com/office/drawing/2014/main" id="{59511398-046B-4991-BC9F-E60933D01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334" y="673770"/>
            <a:ext cx="3886377" cy="3931920"/>
          </a:xfrm>
          <a:prstGeom prst="rect">
            <a:avLst/>
          </a:prstGeom>
        </p:spPr>
      </p:pic>
      <p:sp>
        <p:nvSpPr>
          <p:cNvPr id="8" name="Title 1">
            <a:extLst>
              <a:ext uri="{FF2B5EF4-FFF2-40B4-BE49-F238E27FC236}">
                <a16:creationId xmlns:a16="http://schemas.microsoft.com/office/drawing/2014/main" id="{E7B91D0E-B726-4F68-F2B3-5AF1805C4122}"/>
              </a:ext>
            </a:extLst>
          </p:cNvPr>
          <p:cNvSpPr txBox="1">
            <a:spLocks/>
          </p:cNvSpPr>
          <p:nvPr/>
        </p:nvSpPr>
        <p:spPr>
          <a:xfrm>
            <a:off x="1578345" y="5185567"/>
            <a:ext cx="7399421" cy="779813"/>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r>
              <a:rPr lang="en-US" sz="2800" b="1" dirty="0"/>
              <a:t>University POLITEHNICA of Bucharest</a:t>
            </a:r>
          </a:p>
          <a:p>
            <a:endParaRPr lang="ro-RO" sz="2800" b="1" dirty="0">
              <a:latin typeface="Times New Roman" panose="02020603050405020304" pitchFamily="18" charset="0"/>
              <a:cs typeface="Times New Roman" panose="02020603050405020304" pitchFamily="18" charset="0"/>
            </a:endParaRPr>
          </a:p>
          <a:p>
            <a:r>
              <a:rPr lang="ro-RO" sz="2800" b="1" dirty="0">
                <a:latin typeface="Times New Roman" panose="02020603050405020304" pitchFamily="18" charset="0"/>
                <a:cs typeface="Times New Roman" panose="02020603050405020304" pitchFamily="18" charset="0"/>
              </a:rPr>
              <a:t>Roma</a:t>
            </a:r>
            <a:r>
              <a:rPr lang="ro-RO" sz="2800" dirty="0">
                <a:latin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cs typeface="Times New Roman" panose="02020603050405020304" pitchFamily="18" charset="0"/>
              </a:rPr>
              <a:t>12 – 16 </a:t>
            </a:r>
            <a:r>
              <a:rPr lang="ro-RO" sz="2800" b="1" dirty="0" err="1">
                <a:latin typeface="Times New Roman" panose="02020603050405020304" pitchFamily="18" charset="0"/>
                <a:cs typeface="Times New Roman" panose="02020603050405020304" pitchFamily="18" charset="0"/>
              </a:rPr>
              <a:t>September</a:t>
            </a:r>
            <a:r>
              <a:rPr lang="ro-RO" sz="2800" b="1" dirty="0">
                <a:latin typeface="Times New Roman" panose="02020603050405020304" pitchFamily="18" charset="0"/>
                <a:cs typeface="Times New Roman" panose="02020603050405020304" pitchFamily="18" charset="0"/>
              </a:rPr>
              <a:t> 2022</a:t>
            </a:r>
            <a:endParaRPr lang="en-US" sz="2800" b="1" dirty="0"/>
          </a:p>
        </p:txBody>
      </p:sp>
      <p:sp>
        <p:nvSpPr>
          <p:cNvPr id="9" name="TextBox 8">
            <a:extLst>
              <a:ext uri="{FF2B5EF4-FFF2-40B4-BE49-F238E27FC236}">
                <a16:creationId xmlns:a16="http://schemas.microsoft.com/office/drawing/2014/main" id="{20210344-01A1-B8F1-75D1-F3BB78F5302B}"/>
              </a:ext>
            </a:extLst>
          </p:cNvPr>
          <p:cNvSpPr txBox="1"/>
          <p:nvPr/>
        </p:nvSpPr>
        <p:spPr>
          <a:xfrm>
            <a:off x="103877" y="5943671"/>
            <a:ext cx="5306068" cy="338554"/>
          </a:xfrm>
          <a:prstGeom prst="rect">
            <a:avLst/>
          </a:prstGeom>
          <a:noFill/>
        </p:spPr>
        <p:txBody>
          <a:bodyPr wrap="none" rtlCol="0">
            <a:spAutoFit/>
          </a:bodyPr>
          <a:lstStyle/>
          <a:p>
            <a:r>
              <a:rPr lang="en-RO" sz="1600" dirty="0">
                <a:solidFill>
                  <a:schemeClr val="bg1"/>
                </a:solidFill>
              </a:rPr>
              <a:t>Based on: </a:t>
            </a:r>
            <a:r>
              <a:rPr lang="en-GB" sz="1600" dirty="0">
                <a:solidFill>
                  <a:schemeClr val="bg1"/>
                </a:solidFill>
                <a:hlinkClick r:id="rId3">
                  <a:extLst>
                    <a:ext uri="{A12FA001-AC4F-418D-AE19-62706E023703}">
                      <ahyp:hlinkClr xmlns:ahyp="http://schemas.microsoft.com/office/drawing/2018/hyperlinkcolor" val="tx"/>
                    </a:ext>
                  </a:extLst>
                </a:hlinkClick>
              </a:rPr>
              <a:t>https://open-science-training-handbook.github.io/</a:t>
            </a:r>
            <a:r>
              <a:rPr lang="en-GB" sz="1600" dirty="0">
                <a:solidFill>
                  <a:schemeClr val="bg1"/>
                </a:solidFill>
              </a:rPr>
              <a:t> </a:t>
            </a:r>
            <a:endParaRPr lang="en-RO" sz="1600" dirty="0">
              <a:solidFill>
                <a:schemeClr val="bg1"/>
              </a:solidFill>
            </a:endParaRPr>
          </a:p>
        </p:txBody>
      </p:sp>
      <p:sp>
        <p:nvSpPr>
          <p:cNvPr id="10" name="TextBox 9">
            <a:extLst>
              <a:ext uri="{FF2B5EF4-FFF2-40B4-BE49-F238E27FC236}">
                <a16:creationId xmlns:a16="http://schemas.microsoft.com/office/drawing/2014/main" id="{D9288B1D-4E72-389B-FF54-25F6B9BA1A2C}"/>
              </a:ext>
            </a:extLst>
          </p:cNvPr>
          <p:cNvSpPr txBox="1"/>
          <p:nvPr/>
        </p:nvSpPr>
        <p:spPr>
          <a:xfrm>
            <a:off x="103877" y="6219190"/>
            <a:ext cx="7515071" cy="584775"/>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This work is licensed under the Creative Commons Attribution 4.0 International License</a:t>
            </a:r>
            <a:r>
              <a:rPr lang="ro-RO" sz="1600" dirty="0">
                <a:solidFill>
                  <a:schemeClr val="bg1"/>
                </a:solidFill>
                <a:latin typeface="Calibri" panose="020F0502020204030204" pitchFamily="34" charset="0"/>
                <a:cs typeface="Calibri" panose="020F0502020204030204" pitchFamily="34" charset="0"/>
              </a:rPr>
              <a:t>.</a:t>
            </a:r>
            <a:br>
              <a:rPr lang="ro-RO" sz="1600" dirty="0">
                <a:solidFill>
                  <a:schemeClr val="bg1"/>
                </a:solidFill>
                <a:latin typeface="Calibri" panose="020F0502020204030204" pitchFamily="34" charset="0"/>
                <a:cs typeface="Calibri" panose="020F0502020204030204" pitchFamily="34" charset="0"/>
              </a:rPr>
            </a:br>
            <a:r>
              <a:rPr lang="en-US" sz="1600" dirty="0">
                <a:solidFill>
                  <a:schemeClr val="bg1"/>
                </a:solidFill>
                <a:latin typeface="Calibri" panose="020F0502020204030204" pitchFamily="34" charset="0"/>
                <a:cs typeface="Calibri" panose="020F0502020204030204" pitchFamily="34" charset="0"/>
              </a:rPr>
              <a:t>All images are public domain unless otherwise noted.</a:t>
            </a:r>
            <a:endParaRPr lang="en-RO" sz="160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D8C8FFA-DA35-D176-573B-FB2C4B3691E1}"/>
              </a:ext>
            </a:extLst>
          </p:cNvPr>
          <p:cNvSpPr txBox="1"/>
          <p:nvPr/>
        </p:nvSpPr>
        <p:spPr>
          <a:xfrm>
            <a:off x="849563" y="2390603"/>
            <a:ext cx="5956352" cy="923330"/>
          </a:xfrm>
          <a:prstGeom prst="rect">
            <a:avLst/>
          </a:prstGeom>
          <a:noFill/>
        </p:spPr>
        <p:txBody>
          <a:bodyPr wrap="square">
            <a:spAutoFit/>
          </a:bodyPr>
          <a:lstStyle/>
          <a:p>
            <a:pPr algn="just"/>
            <a:r>
              <a:rPr lang="en-US" sz="1800" b="1" dirty="0">
                <a:solidFill>
                  <a:schemeClr val="bg1"/>
                </a:solidFill>
                <a:latin typeface="Times New Roman" panose="02020603050405020304" pitchFamily="18" charset="0"/>
                <a:cs typeface="Times New Roman" panose="02020603050405020304" pitchFamily="18" charset="0"/>
              </a:rPr>
              <a:t>This </a:t>
            </a:r>
            <a:r>
              <a:rPr lang="ro-RO" sz="1800" b="1" dirty="0">
                <a:solidFill>
                  <a:schemeClr val="bg1"/>
                </a:solidFill>
                <a:latin typeface="Times New Roman" panose="02020603050405020304" pitchFamily="18" charset="0"/>
                <a:cs typeface="Times New Roman" panose="02020603050405020304" pitchFamily="18" charset="0"/>
              </a:rPr>
              <a:t>module</a:t>
            </a:r>
            <a:r>
              <a:rPr lang="en-US" sz="1800" b="1" dirty="0">
                <a:solidFill>
                  <a:schemeClr val="bg1"/>
                </a:solidFill>
                <a:latin typeface="Times New Roman" panose="02020603050405020304" pitchFamily="18" charset="0"/>
                <a:cs typeface="Times New Roman" panose="02020603050405020304" pitchFamily="18" charset="0"/>
              </a:rPr>
              <a:t> is part of</a:t>
            </a:r>
            <a:r>
              <a:rPr lang="ro-RO" sz="1800" b="1" dirty="0">
                <a:solidFill>
                  <a:schemeClr val="bg1"/>
                </a:solidFill>
                <a:latin typeface="Times New Roman" panose="02020603050405020304" pitchFamily="18" charset="0"/>
                <a:cs typeface="Times New Roman" panose="02020603050405020304" pitchFamily="18" charset="0"/>
              </a:rPr>
              <a:t> </a:t>
            </a:r>
          </a:p>
          <a:p>
            <a:pPr algn="just"/>
            <a:r>
              <a:rPr lang="ro-RO" sz="1800" b="1" dirty="0">
                <a:solidFill>
                  <a:schemeClr val="bg1"/>
                </a:solidFill>
                <a:latin typeface="Times New Roman" panose="02020603050405020304" pitchFamily="18" charset="0"/>
                <a:cs typeface="Times New Roman" panose="02020603050405020304" pitchFamily="18" charset="0"/>
              </a:rPr>
              <a:t>„</a:t>
            </a:r>
            <a:r>
              <a:rPr lang="en-GB" sz="1800" b="1" dirty="0">
                <a:solidFill>
                  <a:schemeClr val="bg1"/>
                </a:solidFill>
                <a:latin typeface="Times New Roman" panose="02020603050405020304" pitchFamily="18" charset="0"/>
                <a:cs typeface="Times New Roman" panose="02020603050405020304" pitchFamily="18" charset="0"/>
              </a:rPr>
              <a:t>Early Stage Researchers' Training Week </a:t>
            </a:r>
            <a:r>
              <a:rPr lang="ro-RO" sz="1800" b="1" dirty="0">
                <a:solidFill>
                  <a:schemeClr val="bg1"/>
                </a:solidFill>
                <a:latin typeface="Times New Roman" panose="02020603050405020304" pitchFamily="18" charset="0"/>
                <a:cs typeface="Times New Roman" panose="02020603050405020304" pitchFamily="18" charset="0"/>
              </a:rPr>
              <a:t>” </a:t>
            </a:r>
          </a:p>
          <a:p>
            <a:pPr algn="just"/>
            <a:r>
              <a:rPr lang="ro-RO" sz="1800" b="1" dirty="0" err="1">
                <a:solidFill>
                  <a:schemeClr val="bg1"/>
                </a:solidFill>
                <a:latin typeface="Times New Roman" panose="02020603050405020304" pitchFamily="18" charset="0"/>
                <a:cs typeface="Times New Roman" panose="02020603050405020304" pitchFamily="18" charset="0"/>
              </a:rPr>
              <a:t>within</a:t>
            </a:r>
            <a:r>
              <a:rPr lang="ro-RO" sz="1800" b="1" dirty="0">
                <a:solidFill>
                  <a:schemeClr val="bg1"/>
                </a:solidFill>
                <a:latin typeface="Times New Roman" panose="02020603050405020304" pitchFamily="18" charset="0"/>
                <a:cs typeface="Times New Roman" panose="02020603050405020304" pitchFamily="18" charset="0"/>
              </a:rPr>
              <a:t> </a:t>
            </a:r>
            <a:r>
              <a:rPr lang="ro-RO" sz="1800" b="1" dirty="0" err="1">
                <a:solidFill>
                  <a:schemeClr val="bg1"/>
                </a:solidFill>
                <a:latin typeface="Times New Roman" panose="02020603050405020304" pitchFamily="18" charset="0"/>
                <a:cs typeface="Times New Roman" panose="02020603050405020304" pitchFamily="18" charset="0"/>
              </a:rPr>
              <a:t>the</a:t>
            </a:r>
            <a:r>
              <a:rPr lang="ro-RO" sz="1800" b="1" dirty="0">
                <a:solidFill>
                  <a:schemeClr val="bg1"/>
                </a:solidFill>
                <a:latin typeface="Times New Roman" panose="02020603050405020304" pitchFamily="18" charset="0"/>
                <a:cs typeface="Times New Roman" panose="02020603050405020304" pitchFamily="18" charset="0"/>
              </a:rPr>
              <a:t> </a:t>
            </a:r>
            <a:r>
              <a:rPr lang="ro-RO" sz="1800" b="1" dirty="0" err="1">
                <a:solidFill>
                  <a:schemeClr val="bg1"/>
                </a:solidFill>
                <a:latin typeface="Times New Roman" panose="02020603050405020304" pitchFamily="18" charset="0"/>
                <a:cs typeface="Times New Roman" panose="02020603050405020304" pitchFamily="18" charset="0"/>
              </a:rPr>
              <a:t>project</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TrainRDM</a:t>
            </a:r>
            <a:endParaRPr lang="en-US"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27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ga490dac00e_0_198" descr="figure1"/>
          <p:cNvPicPr preferRelativeResize="0"/>
          <p:nvPr/>
        </p:nvPicPr>
        <p:blipFill rotWithShape="1">
          <a:blip r:embed="rId3">
            <a:alphaModFix/>
          </a:blip>
          <a:srcRect r="18580" b="50748"/>
          <a:stretch/>
        </p:blipFill>
        <p:spPr>
          <a:xfrm>
            <a:off x="197237" y="0"/>
            <a:ext cx="4575363" cy="5196176"/>
          </a:xfrm>
          <a:prstGeom prst="rect">
            <a:avLst/>
          </a:prstGeom>
          <a:noFill/>
          <a:ln>
            <a:noFill/>
          </a:ln>
        </p:spPr>
      </p:pic>
      <p:pic>
        <p:nvPicPr>
          <p:cNvPr id="324" name="Google Shape;324;ga490dac00e_0_198" descr="figure1"/>
          <p:cNvPicPr preferRelativeResize="0"/>
          <p:nvPr/>
        </p:nvPicPr>
        <p:blipFill rotWithShape="1">
          <a:blip r:embed="rId3">
            <a:alphaModFix/>
          </a:blip>
          <a:srcRect t="50074"/>
          <a:stretch/>
        </p:blipFill>
        <p:spPr>
          <a:xfrm>
            <a:off x="6152026" y="172776"/>
            <a:ext cx="5833249" cy="5467500"/>
          </a:xfrm>
          <a:prstGeom prst="rect">
            <a:avLst/>
          </a:prstGeom>
          <a:noFill/>
          <a:ln>
            <a:noFill/>
          </a:ln>
        </p:spPr>
      </p:pic>
      <p:pic>
        <p:nvPicPr>
          <p:cNvPr id="325" name="Google Shape;325;ga490dac00e_0_198"/>
          <p:cNvPicPr preferRelativeResize="0"/>
          <p:nvPr/>
        </p:nvPicPr>
        <p:blipFill rotWithShape="1">
          <a:blip r:embed="rId4">
            <a:alphaModFix/>
          </a:blip>
          <a:srcRect/>
          <a:stretch/>
        </p:blipFill>
        <p:spPr>
          <a:xfrm>
            <a:off x="4871166" y="1241404"/>
            <a:ext cx="1078070" cy="1462498"/>
          </a:xfrm>
          <a:prstGeom prst="rect">
            <a:avLst/>
          </a:prstGeom>
          <a:noFill/>
          <a:ln>
            <a:noFill/>
          </a:ln>
        </p:spPr>
      </p:pic>
      <p:pic>
        <p:nvPicPr>
          <p:cNvPr id="326" name="Google Shape;326;ga490dac00e_0_198"/>
          <p:cNvPicPr preferRelativeResize="0"/>
          <p:nvPr/>
        </p:nvPicPr>
        <p:blipFill rotWithShape="1">
          <a:blip r:embed="rId5">
            <a:alphaModFix/>
          </a:blip>
          <a:srcRect/>
          <a:stretch/>
        </p:blipFill>
        <p:spPr>
          <a:xfrm>
            <a:off x="536425" y="5196163"/>
            <a:ext cx="5163241" cy="1160525"/>
          </a:xfrm>
          <a:prstGeom prst="rect">
            <a:avLst/>
          </a:prstGeom>
          <a:noFill/>
          <a:ln>
            <a:noFill/>
          </a:ln>
        </p:spPr>
      </p:pic>
      <p:sp>
        <p:nvSpPr>
          <p:cNvPr id="327" name="Google Shape;327;ga490dac00e_0_198"/>
          <p:cNvSpPr txBox="1"/>
          <p:nvPr/>
        </p:nvSpPr>
        <p:spPr>
          <a:xfrm>
            <a:off x="6443675" y="6356700"/>
            <a:ext cx="5541600" cy="39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1" u="sng" strike="noStrike" cap="none">
                <a:solidFill>
                  <a:srgbClr val="FFFFFF"/>
                </a:solidFill>
                <a:latin typeface="Arial"/>
                <a:ea typeface="Arial"/>
                <a:cs typeface="Arial"/>
                <a:sym typeface="Arial"/>
                <a:hlinkClick r:id="rId6">
                  <a:extLst>
                    <a:ext uri="{A12FA001-AC4F-418D-AE19-62706E023703}">
                      <ahyp:hlinkClr xmlns:ahyp="http://schemas.microsoft.com/office/drawing/2018/hyperlinkcolor" val="tx"/>
                    </a:ext>
                  </a:extLst>
                </a:hlinkClick>
              </a:rPr>
              <a:t>Nature Human Behaviour</a:t>
            </a:r>
            <a:r>
              <a:rPr lang="en-GB" sz="1600" b="0" i="0" u="none" strike="noStrike" cap="none">
                <a:solidFill>
                  <a:srgbClr val="FFFFFF"/>
                </a:solidFill>
                <a:latin typeface="Arial"/>
                <a:ea typeface="Arial"/>
                <a:cs typeface="Arial"/>
                <a:sym typeface="Arial"/>
              </a:rPr>
              <a:t>, </a:t>
            </a:r>
            <a:r>
              <a:rPr lang="en-GB" sz="1600" b="1" i="0" u="none" strike="noStrike" cap="none">
                <a:solidFill>
                  <a:srgbClr val="FFFFFF"/>
                </a:solidFill>
                <a:latin typeface="Arial"/>
                <a:ea typeface="Arial"/>
                <a:cs typeface="Arial"/>
                <a:sym typeface="Arial"/>
              </a:rPr>
              <a:t>volume 4</a:t>
            </a:r>
            <a:r>
              <a:rPr lang="en-GB" sz="1600" b="0" i="0" u="none" strike="noStrike" cap="none">
                <a:solidFill>
                  <a:srgbClr val="FFFFFF"/>
                </a:solidFill>
                <a:latin typeface="Arial"/>
                <a:ea typeface="Arial"/>
                <a:cs typeface="Arial"/>
                <a:sym typeface="Arial"/>
              </a:rPr>
              <a:t>, pp. 666–669(2020)</a:t>
            </a:r>
            <a:endParaRPr sz="1600" b="0" i="0" u="none" strike="noStrike" cap="non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5ED1A-5103-A401-D56C-F10D851FDB72}"/>
              </a:ext>
            </a:extLst>
          </p:cNvPr>
          <p:cNvSpPr>
            <a:spLocks noGrp="1"/>
          </p:cNvSpPr>
          <p:nvPr>
            <p:ph type="title"/>
          </p:nvPr>
        </p:nvSpPr>
        <p:spPr/>
        <p:txBody>
          <a:bodyPr/>
          <a:lstStyle/>
          <a:p>
            <a:r>
              <a:rPr lang="fr-CH" b="1" spc="-1" dirty="0">
                <a:uFill>
                  <a:solidFill>
                    <a:srgbClr val="FFFFFF"/>
                  </a:solidFill>
                </a:uFill>
                <a:latin typeface="Calibri"/>
              </a:rPr>
              <a:t>Open </a:t>
            </a:r>
            <a:r>
              <a:rPr lang="fr-CH" b="1" spc="-1" dirty="0" err="1">
                <a:uFill>
                  <a:solidFill>
                    <a:srgbClr val="FFFFFF"/>
                  </a:solidFill>
                </a:uFill>
                <a:latin typeface="Calibri"/>
              </a:rPr>
              <a:t>Research</a:t>
            </a:r>
            <a:r>
              <a:rPr lang="fr-CH" b="1" spc="-1" dirty="0">
                <a:uFill>
                  <a:solidFill>
                    <a:srgbClr val="FFFFFF"/>
                  </a:solidFill>
                </a:uFill>
                <a:latin typeface="Calibri"/>
              </a:rPr>
              <a:t> Data</a:t>
            </a:r>
            <a:endParaRPr lang="en-GB" dirty="0"/>
          </a:p>
        </p:txBody>
      </p:sp>
      <p:sp>
        <p:nvSpPr>
          <p:cNvPr id="5" name="Text Placeholder 4">
            <a:extLst>
              <a:ext uri="{FF2B5EF4-FFF2-40B4-BE49-F238E27FC236}">
                <a16:creationId xmlns:a16="http://schemas.microsoft.com/office/drawing/2014/main" id="{E53AEFCD-9788-033A-C96F-DA4E8B84C9E2}"/>
              </a:ext>
            </a:extLst>
          </p:cNvPr>
          <p:cNvSpPr>
            <a:spLocks noGrp="1"/>
          </p:cNvSpPr>
          <p:nvPr>
            <p:ph type="body" idx="1"/>
          </p:nvPr>
        </p:nvSpPr>
        <p:spPr/>
        <p:txBody>
          <a:bodyPr/>
          <a:lstStyle/>
          <a:p>
            <a:r>
              <a:rPr lang="en-GB" dirty="0"/>
              <a:t>Understanding Open Research Data</a:t>
            </a:r>
          </a:p>
        </p:txBody>
      </p:sp>
    </p:spTree>
    <p:extLst>
      <p:ext uri="{BB962C8B-B14F-4D97-AF65-F5344CB8AC3E}">
        <p14:creationId xmlns:p14="http://schemas.microsoft.com/office/powerpoint/2010/main" val="56567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4301C2-E37F-0D43-D4E3-4C3EF60AEF90}"/>
              </a:ext>
            </a:extLst>
          </p:cNvPr>
          <p:cNvSpPr>
            <a:spLocks noGrp="1"/>
          </p:cNvSpPr>
          <p:nvPr>
            <p:ph idx="1"/>
          </p:nvPr>
        </p:nvSpPr>
        <p:spPr>
          <a:xfrm>
            <a:off x="397164" y="1530849"/>
            <a:ext cx="11561955" cy="4592549"/>
          </a:xfrm>
        </p:spPr>
        <p:txBody>
          <a:bodyPr>
            <a:normAutofit fontScale="77500" lnSpcReduction="20000"/>
          </a:bodyPr>
          <a:lstStyle/>
          <a:p>
            <a:pPr>
              <a:lnSpc>
                <a:spcPct val="160000"/>
              </a:lnSpc>
            </a:pPr>
            <a:r>
              <a:rPr lang="en-RO" dirty="0"/>
              <a:t> </a:t>
            </a:r>
            <a:r>
              <a:rPr lang="en-RO" sz="2200" dirty="0"/>
              <a:t>Definition by </a:t>
            </a:r>
            <a:r>
              <a:rPr lang="en-GB" sz="2200" dirty="0">
                <a:hlinkClick r:id="rId2"/>
              </a:rPr>
              <a:t>Open Definition</a:t>
            </a:r>
            <a:r>
              <a:rPr lang="en-GB" sz="2200" dirty="0"/>
              <a:t> </a:t>
            </a:r>
            <a:r>
              <a:rPr lang="en-RO" sz="2200" dirty="0"/>
              <a:t>: “</a:t>
            </a:r>
            <a:r>
              <a:rPr lang="en-GB" sz="2200" b="1" i="1" dirty="0"/>
              <a:t>Open data is data that can be freely used, re-used and redistributed by anyone - subject only, at most, to the requirement to attribute and share alike</a:t>
            </a:r>
            <a:r>
              <a:rPr lang="en-GB" sz="2200" i="1" dirty="0"/>
              <a:t>”. </a:t>
            </a:r>
          </a:p>
          <a:p>
            <a:pPr>
              <a:lnSpc>
                <a:spcPct val="160000"/>
              </a:lnSpc>
            </a:pPr>
            <a:r>
              <a:rPr lang="en-GB" sz="2200" dirty="0"/>
              <a:t>The full definition </a:t>
            </a:r>
            <a:r>
              <a:rPr lang="en-GB" sz="2200" dirty="0">
                <a:hlinkClick r:id="rId3"/>
              </a:rPr>
              <a:t>here</a:t>
            </a:r>
            <a:r>
              <a:rPr lang="en-GB" sz="2200" dirty="0"/>
              <a:t> </a:t>
            </a:r>
          </a:p>
          <a:p>
            <a:pPr>
              <a:lnSpc>
                <a:spcPct val="160000"/>
              </a:lnSpc>
            </a:pPr>
            <a:r>
              <a:rPr lang="en-GB" sz="2200" dirty="0"/>
              <a:t>Most important characteristics:</a:t>
            </a:r>
          </a:p>
          <a:p>
            <a:pPr lvl="1">
              <a:lnSpc>
                <a:spcPct val="160000"/>
              </a:lnSpc>
            </a:pPr>
            <a:r>
              <a:rPr lang="en-GB" sz="1900" b="1" dirty="0"/>
              <a:t>Availability and Access</a:t>
            </a:r>
            <a:r>
              <a:rPr lang="en-GB" sz="1900" dirty="0"/>
              <a:t>: the data must be available as a whole and at no more than a reasonable reproduction cost, preferably by downloading over the internet. The data must also be available in a convenient and modifiable form.</a:t>
            </a:r>
          </a:p>
          <a:p>
            <a:pPr lvl="1">
              <a:lnSpc>
                <a:spcPct val="160000"/>
              </a:lnSpc>
            </a:pPr>
            <a:r>
              <a:rPr lang="en-GB" sz="1900" b="1" dirty="0"/>
              <a:t>Re-use and Redistribution</a:t>
            </a:r>
            <a:r>
              <a:rPr lang="en-GB" sz="1900" dirty="0"/>
              <a:t>: the data must be provided under terms that permit re-use and redistribution including the intermixing with other datasets.</a:t>
            </a:r>
          </a:p>
          <a:p>
            <a:pPr lvl="1">
              <a:lnSpc>
                <a:spcPct val="160000"/>
              </a:lnSpc>
            </a:pPr>
            <a:r>
              <a:rPr lang="en-GB" sz="1900" b="1" dirty="0"/>
              <a:t>Universal Participation</a:t>
            </a:r>
            <a:r>
              <a:rPr lang="en-GB" sz="1900" dirty="0"/>
              <a:t>: everyone must be able to use, re-use and redistribute - there should be no discrimination against fields of endeavour or against persons or groups. For example, ‘non-commercial’ restrictions that would prevent ‘commercial’ use, or restrictions of use for certain purposes (e.g. only in education), are not allowed.</a:t>
            </a:r>
          </a:p>
          <a:p>
            <a:pPr lvl="1"/>
            <a:endParaRPr lang="en-RO" dirty="0"/>
          </a:p>
        </p:txBody>
      </p:sp>
      <p:sp>
        <p:nvSpPr>
          <p:cNvPr id="3" name="Title 2">
            <a:extLst>
              <a:ext uri="{FF2B5EF4-FFF2-40B4-BE49-F238E27FC236}">
                <a16:creationId xmlns:a16="http://schemas.microsoft.com/office/drawing/2014/main" id="{473FFF6B-DAA6-F850-2ADB-DBDC06E147B8}"/>
              </a:ext>
            </a:extLst>
          </p:cNvPr>
          <p:cNvSpPr>
            <a:spLocks noGrp="1"/>
          </p:cNvSpPr>
          <p:nvPr>
            <p:ph type="title"/>
          </p:nvPr>
        </p:nvSpPr>
        <p:spPr/>
        <p:txBody>
          <a:bodyPr/>
          <a:lstStyle/>
          <a:p>
            <a:r>
              <a:rPr lang="en-RO" dirty="0"/>
              <a:t>What is open data</a:t>
            </a:r>
          </a:p>
        </p:txBody>
      </p:sp>
      <p:pic>
        <p:nvPicPr>
          <p:cNvPr id="5" name="Graphic 4" descr="Postit Notes with solid fill">
            <a:extLst>
              <a:ext uri="{FF2B5EF4-FFF2-40B4-BE49-F238E27FC236}">
                <a16:creationId xmlns:a16="http://schemas.microsoft.com/office/drawing/2014/main" id="{691D02B8-0AE9-35C8-9949-227563807C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94064" y="2252472"/>
            <a:ext cx="914400" cy="914400"/>
          </a:xfrm>
          <a:prstGeom prst="rect">
            <a:avLst/>
          </a:prstGeom>
        </p:spPr>
      </p:pic>
    </p:spTree>
    <p:extLst>
      <p:ext uri="{BB962C8B-B14F-4D97-AF65-F5344CB8AC3E}">
        <p14:creationId xmlns:p14="http://schemas.microsoft.com/office/powerpoint/2010/main" val="55498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54314B-4515-60F8-61C0-6E7CF984D366}"/>
              </a:ext>
            </a:extLst>
          </p:cNvPr>
          <p:cNvSpPr>
            <a:spLocks noGrp="1"/>
          </p:cNvSpPr>
          <p:nvPr>
            <p:ph idx="1"/>
          </p:nvPr>
        </p:nvSpPr>
        <p:spPr>
          <a:xfrm>
            <a:off x="418641" y="1305068"/>
            <a:ext cx="11677879" cy="5029631"/>
          </a:xfrm>
        </p:spPr>
        <p:txBody>
          <a:bodyPr>
            <a:normAutofit fontScale="62500" lnSpcReduction="20000"/>
          </a:bodyPr>
          <a:lstStyle/>
          <a:p>
            <a:pPr>
              <a:lnSpc>
                <a:spcPct val="170000"/>
              </a:lnSpc>
            </a:pPr>
            <a:r>
              <a:rPr lang="en-RO" dirty="0"/>
              <a:t> </a:t>
            </a:r>
            <a:r>
              <a:rPr lang="en-GB" dirty="0">
                <a:hlinkClick r:id="rId2"/>
              </a:rPr>
              <a:t>Open data</a:t>
            </a:r>
            <a:r>
              <a:rPr lang="en-GB" dirty="0"/>
              <a:t>, especially </a:t>
            </a:r>
            <a:r>
              <a:rPr lang="en-GB" dirty="0">
                <a:hlinkClick r:id="rId3"/>
              </a:rPr>
              <a:t>open government</a:t>
            </a:r>
            <a:r>
              <a:rPr lang="en-GB" dirty="0"/>
              <a:t> data, is a tremendous resource that is as yet largely untapped. </a:t>
            </a:r>
          </a:p>
          <a:p>
            <a:pPr>
              <a:lnSpc>
                <a:spcPct val="170000"/>
              </a:lnSpc>
            </a:pPr>
            <a:r>
              <a:rPr lang="en-GB" dirty="0"/>
              <a:t>Many individuals and organisations collect a broad range of different types of data in order to perform their tasks. </a:t>
            </a:r>
          </a:p>
          <a:p>
            <a:pPr>
              <a:lnSpc>
                <a:spcPct val="170000"/>
              </a:lnSpc>
            </a:pPr>
            <a:r>
              <a:rPr lang="en-GB" dirty="0"/>
              <a:t>Government is particularly significant in this respect, both because of the quantity and centrality of the data it collects, but also because most of that government data is public data by law, and therefore could be made open and made available for others to use.</a:t>
            </a:r>
          </a:p>
          <a:p>
            <a:pPr>
              <a:lnSpc>
                <a:spcPct val="170000"/>
              </a:lnSpc>
            </a:pPr>
            <a:r>
              <a:rPr lang="en-GB" dirty="0"/>
              <a:t>Why is that of interest?</a:t>
            </a:r>
          </a:p>
          <a:p>
            <a:pPr lvl="1">
              <a:lnSpc>
                <a:spcPct val="170000"/>
              </a:lnSpc>
            </a:pPr>
            <a:r>
              <a:rPr lang="en-GB" b="1" dirty="0"/>
              <a:t>The key point is that when opening up data, the focus is on non-personal data, that is, data which does not contain information about specific individuals.</a:t>
            </a:r>
          </a:p>
          <a:p>
            <a:pPr lvl="1">
              <a:lnSpc>
                <a:spcPct val="170000"/>
              </a:lnSpc>
            </a:pPr>
            <a:r>
              <a:rPr lang="en-GB" dirty="0"/>
              <a:t>Similarly, for some kinds of government data, national security restrictions may apply.</a:t>
            </a:r>
            <a:endParaRPr lang="en-RO" b="1" dirty="0"/>
          </a:p>
        </p:txBody>
      </p:sp>
      <p:sp>
        <p:nvSpPr>
          <p:cNvPr id="3" name="Title 2">
            <a:extLst>
              <a:ext uri="{FF2B5EF4-FFF2-40B4-BE49-F238E27FC236}">
                <a16:creationId xmlns:a16="http://schemas.microsoft.com/office/drawing/2014/main" id="{5D47597E-F625-9F54-5AD7-01D605842EDC}"/>
              </a:ext>
            </a:extLst>
          </p:cNvPr>
          <p:cNvSpPr>
            <a:spLocks noGrp="1"/>
          </p:cNvSpPr>
          <p:nvPr>
            <p:ph type="title"/>
          </p:nvPr>
        </p:nvSpPr>
        <p:spPr/>
        <p:txBody>
          <a:bodyPr/>
          <a:lstStyle/>
          <a:p>
            <a:r>
              <a:rPr lang="en-GB" dirty="0"/>
              <a:t>What is it? - Understanding Open Data</a:t>
            </a:r>
            <a:endParaRPr lang="en-RO" dirty="0"/>
          </a:p>
        </p:txBody>
      </p:sp>
    </p:spTree>
    <p:extLst>
      <p:ext uri="{BB962C8B-B14F-4D97-AF65-F5344CB8AC3E}">
        <p14:creationId xmlns:p14="http://schemas.microsoft.com/office/powerpoint/2010/main" val="104230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DFD5FA2D-FA99-EF42-C89C-721DBB630C7A}"/>
              </a:ext>
            </a:extLst>
          </p:cNvPr>
          <p:cNvSpPr/>
          <p:nvPr/>
        </p:nvSpPr>
        <p:spPr>
          <a:xfrm>
            <a:off x="811657" y="5034212"/>
            <a:ext cx="10972800" cy="110960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The best practice recommendation for research data is to be as open and FAIR as possible, while accounting for ethical, commercial and privacy constraints with sensitive data or proprietary data</a:t>
            </a:r>
            <a:r>
              <a:rPr lang="en-GB" dirty="0"/>
              <a:t>.</a:t>
            </a:r>
            <a:endParaRPr lang="en-RO" dirty="0"/>
          </a:p>
        </p:txBody>
      </p:sp>
      <p:sp>
        <p:nvSpPr>
          <p:cNvPr id="2" name="Content Placeholder 1">
            <a:extLst>
              <a:ext uri="{FF2B5EF4-FFF2-40B4-BE49-F238E27FC236}">
                <a16:creationId xmlns:a16="http://schemas.microsoft.com/office/drawing/2014/main" id="{D613EB86-5C32-959F-9B63-6682F2712FF1}"/>
              </a:ext>
            </a:extLst>
          </p:cNvPr>
          <p:cNvSpPr>
            <a:spLocks noGrp="1"/>
          </p:cNvSpPr>
          <p:nvPr>
            <p:ph idx="1"/>
          </p:nvPr>
        </p:nvSpPr>
        <p:spPr>
          <a:xfrm>
            <a:off x="361284" y="1407809"/>
            <a:ext cx="11685245" cy="4941619"/>
          </a:xfrm>
        </p:spPr>
        <p:txBody>
          <a:bodyPr>
            <a:normAutofit/>
          </a:bodyPr>
          <a:lstStyle/>
          <a:p>
            <a:pPr>
              <a:lnSpc>
                <a:spcPct val="150000"/>
              </a:lnSpc>
            </a:pPr>
            <a:r>
              <a:rPr lang="en-GB" sz="2400" dirty="0"/>
              <a:t>Research data are:</a:t>
            </a:r>
          </a:p>
          <a:p>
            <a:pPr lvl="1">
              <a:lnSpc>
                <a:spcPct val="150000"/>
              </a:lnSpc>
            </a:pPr>
            <a:r>
              <a:rPr lang="en-GB" sz="2000" dirty="0"/>
              <a:t> often the most valuable output of many research projects, </a:t>
            </a:r>
          </a:p>
          <a:p>
            <a:pPr lvl="1">
              <a:lnSpc>
                <a:spcPct val="150000"/>
              </a:lnSpc>
            </a:pPr>
            <a:r>
              <a:rPr lang="en-GB" sz="2000" dirty="0"/>
              <a:t> used as primary sources that underpin scientific research and enable derivation of theoretical or applied findings. </a:t>
            </a:r>
          </a:p>
          <a:p>
            <a:pPr lvl="1">
              <a:lnSpc>
                <a:spcPct val="150000"/>
              </a:lnSpc>
            </a:pPr>
            <a:r>
              <a:rPr lang="en-GB" sz="2000" dirty="0"/>
              <a:t>used to make findings/studies replicable, or at least reproducible or reusable (reference to Reproducible Research and Data Analysis) in any other way,</a:t>
            </a:r>
          </a:p>
          <a:p>
            <a:pPr marL="457200" lvl="1" indent="0" algn="ctr">
              <a:lnSpc>
                <a:spcPct val="150000"/>
              </a:lnSpc>
              <a:buNone/>
            </a:pPr>
            <a:r>
              <a:rPr lang="en-GB" sz="2000" b="1" dirty="0"/>
              <a:t> </a:t>
            </a:r>
            <a:endParaRPr lang="en-RO" sz="2000" b="1" dirty="0"/>
          </a:p>
        </p:txBody>
      </p:sp>
      <p:sp>
        <p:nvSpPr>
          <p:cNvPr id="3" name="Title 2">
            <a:extLst>
              <a:ext uri="{FF2B5EF4-FFF2-40B4-BE49-F238E27FC236}">
                <a16:creationId xmlns:a16="http://schemas.microsoft.com/office/drawing/2014/main" id="{5A78A38B-1127-7562-A869-C82301872821}"/>
              </a:ext>
            </a:extLst>
          </p:cNvPr>
          <p:cNvSpPr>
            <a:spLocks noGrp="1"/>
          </p:cNvSpPr>
          <p:nvPr>
            <p:ph type="title"/>
          </p:nvPr>
        </p:nvSpPr>
        <p:spPr/>
        <p:txBody>
          <a:bodyPr/>
          <a:lstStyle/>
          <a:p>
            <a:r>
              <a:rPr lang="en-RO" dirty="0"/>
              <a:t>Rationale</a:t>
            </a:r>
          </a:p>
        </p:txBody>
      </p:sp>
      <p:pic>
        <p:nvPicPr>
          <p:cNvPr id="5" name="Graphic 4" descr="Gears with solid fill">
            <a:extLst>
              <a:ext uri="{FF2B5EF4-FFF2-40B4-BE49-F238E27FC236}">
                <a16:creationId xmlns:a16="http://schemas.microsoft.com/office/drawing/2014/main" id="{7D019063-7579-049A-4595-18AA8714A9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944" y="4331558"/>
            <a:ext cx="1199828" cy="1199828"/>
          </a:xfrm>
          <a:prstGeom prst="rect">
            <a:avLst/>
          </a:prstGeom>
        </p:spPr>
      </p:pic>
    </p:spTree>
    <p:extLst>
      <p:ext uri="{BB962C8B-B14F-4D97-AF65-F5344CB8AC3E}">
        <p14:creationId xmlns:p14="http://schemas.microsoft.com/office/powerpoint/2010/main" val="373213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7F2B3-E175-D4A3-2E3B-D2098666FB55}"/>
              </a:ext>
            </a:extLst>
          </p:cNvPr>
          <p:cNvSpPr>
            <a:spLocks noGrp="1"/>
          </p:cNvSpPr>
          <p:nvPr>
            <p:ph idx="1"/>
          </p:nvPr>
        </p:nvSpPr>
        <p:spPr>
          <a:xfrm>
            <a:off x="397164" y="1531345"/>
            <a:ext cx="11654423" cy="4807809"/>
          </a:xfrm>
        </p:spPr>
        <p:txBody>
          <a:bodyPr>
            <a:normAutofit fontScale="55000" lnSpcReduction="20000"/>
          </a:bodyPr>
          <a:lstStyle/>
          <a:p>
            <a:pPr>
              <a:lnSpc>
                <a:spcPct val="170000"/>
              </a:lnSpc>
            </a:pPr>
            <a:r>
              <a:rPr lang="en-GB" b="1" dirty="0"/>
              <a:t>Gain an understanding </a:t>
            </a:r>
            <a:r>
              <a:rPr lang="en-GB" dirty="0"/>
              <a:t>of the basic characteristics and principles of open and FAIR research data, including appropriate packaging and documentation, to enable others to understand, reproduce, and re-use in alternative ways.</a:t>
            </a:r>
          </a:p>
          <a:p>
            <a:pPr>
              <a:lnSpc>
                <a:spcPct val="170000"/>
              </a:lnSpc>
            </a:pPr>
            <a:r>
              <a:rPr lang="en-GB" b="1" dirty="0"/>
              <a:t>Familiarity </a:t>
            </a:r>
            <a:r>
              <a:rPr lang="en-GB" dirty="0"/>
              <a:t>with the sorts of data that might be considered sensitive, and the restrictions or constraints on openly sharing them.</a:t>
            </a:r>
          </a:p>
          <a:p>
            <a:pPr>
              <a:lnSpc>
                <a:spcPct val="170000"/>
              </a:lnSpc>
            </a:pPr>
            <a:r>
              <a:rPr lang="en-GB" b="1" dirty="0"/>
              <a:t>Be able to:</a:t>
            </a:r>
          </a:p>
          <a:p>
            <a:pPr lvl="1">
              <a:lnSpc>
                <a:spcPct val="170000"/>
              </a:lnSpc>
            </a:pPr>
            <a:r>
              <a:rPr lang="en-GB" b="1" dirty="0"/>
              <a:t>convert </a:t>
            </a:r>
            <a:r>
              <a:rPr lang="en-GB" dirty="0"/>
              <a:t>a ‘closed’ dataset into one which is ‘open’ by implementing the necessary measures in a data management plan, with appropriate data stewardship and metadata.</a:t>
            </a:r>
          </a:p>
          <a:p>
            <a:pPr lvl="1">
              <a:lnSpc>
                <a:spcPct val="170000"/>
              </a:lnSpc>
            </a:pPr>
            <a:r>
              <a:rPr lang="en-GB" b="1" dirty="0"/>
              <a:t> to use research data management plan </a:t>
            </a:r>
            <a:r>
              <a:rPr lang="en-GB" dirty="0"/>
              <a:t>and to make your research results findable and accessible, even if it contains sensitive data.</a:t>
            </a:r>
          </a:p>
          <a:p>
            <a:pPr>
              <a:lnSpc>
                <a:spcPct val="170000"/>
              </a:lnSpc>
            </a:pPr>
            <a:r>
              <a:rPr lang="en-GB" b="1" dirty="0"/>
              <a:t>Understand</a:t>
            </a:r>
            <a:r>
              <a:rPr lang="en-GB" dirty="0"/>
              <a:t>:</a:t>
            </a:r>
          </a:p>
          <a:p>
            <a:pPr lvl="1">
              <a:lnSpc>
                <a:spcPct val="170000"/>
              </a:lnSpc>
            </a:pPr>
            <a:r>
              <a:rPr lang="en-GB" dirty="0"/>
              <a:t> the pros and cons of openly sharing different types of data (e.g., privacy, sensitivity, de-identification, mediated access).</a:t>
            </a:r>
          </a:p>
          <a:p>
            <a:pPr lvl="1">
              <a:lnSpc>
                <a:spcPct val="170000"/>
              </a:lnSpc>
            </a:pPr>
            <a:r>
              <a:rPr lang="en-GB" dirty="0"/>
              <a:t> the importance of appropriate metadata for sustainable archiving of research data.</a:t>
            </a:r>
          </a:p>
          <a:p>
            <a:pPr lvl="1">
              <a:lnSpc>
                <a:spcPct val="170000"/>
              </a:lnSpc>
            </a:pPr>
            <a:r>
              <a:rPr lang="en-GB" dirty="0"/>
              <a:t>the basic workflows and tools for sharing research data.</a:t>
            </a:r>
          </a:p>
        </p:txBody>
      </p:sp>
      <p:sp>
        <p:nvSpPr>
          <p:cNvPr id="3" name="Title 2">
            <a:extLst>
              <a:ext uri="{FF2B5EF4-FFF2-40B4-BE49-F238E27FC236}">
                <a16:creationId xmlns:a16="http://schemas.microsoft.com/office/drawing/2014/main" id="{1EB2605D-9D76-7F5F-8006-02EC7450DDCA}"/>
              </a:ext>
            </a:extLst>
          </p:cNvPr>
          <p:cNvSpPr>
            <a:spLocks noGrp="1"/>
          </p:cNvSpPr>
          <p:nvPr>
            <p:ph type="title"/>
          </p:nvPr>
        </p:nvSpPr>
        <p:spPr/>
        <p:txBody>
          <a:bodyPr/>
          <a:lstStyle/>
          <a:p>
            <a:r>
              <a:rPr lang="en-US" dirty="0"/>
              <a:t>Learning objectives</a:t>
            </a:r>
            <a:endParaRPr lang="en-RO" dirty="0"/>
          </a:p>
        </p:txBody>
      </p:sp>
      <p:pic>
        <p:nvPicPr>
          <p:cNvPr id="5" name="Graphic 4" descr="Badge Tick with solid fill">
            <a:extLst>
              <a:ext uri="{FF2B5EF4-FFF2-40B4-BE49-F238E27FC236}">
                <a16:creationId xmlns:a16="http://schemas.microsoft.com/office/drawing/2014/main" id="{5EB20C7F-BC64-DC1A-5A28-0C0EC7C01B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90048" y="4437202"/>
            <a:ext cx="1901953" cy="1901953"/>
          </a:xfrm>
          <a:prstGeom prst="rect">
            <a:avLst/>
          </a:prstGeom>
        </p:spPr>
      </p:pic>
    </p:spTree>
    <p:extLst>
      <p:ext uri="{BB962C8B-B14F-4D97-AF65-F5344CB8AC3E}">
        <p14:creationId xmlns:p14="http://schemas.microsoft.com/office/powerpoint/2010/main" val="2948986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B8EAD-D040-013F-4621-7ABC49626F5F}"/>
              </a:ext>
            </a:extLst>
          </p:cNvPr>
          <p:cNvSpPr>
            <a:spLocks noGrp="1"/>
          </p:cNvSpPr>
          <p:nvPr>
            <p:ph idx="1"/>
          </p:nvPr>
        </p:nvSpPr>
        <p:spPr/>
        <p:txBody>
          <a:bodyPr/>
          <a:lstStyle/>
          <a:p>
            <a:r>
              <a:rPr lang="en-RO" dirty="0"/>
              <a:t> </a:t>
            </a:r>
            <a:r>
              <a:rPr lang="en-GB" dirty="0"/>
              <a:t>Knowledge &amp; Skills</a:t>
            </a:r>
          </a:p>
          <a:p>
            <a:r>
              <a:rPr lang="en-GB" dirty="0"/>
              <a:t>Questions, obstacles, and common misconceptions</a:t>
            </a:r>
          </a:p>
          <a:p>
            <a:r>
              <a:rPr lang="en-GB" dirty="0"/>
              <a:t>Learning outcomes</a:t>
            </a:r>
          </a:p>
          <a:p>
            <a:r>
              <a:rPr lang="en-GB" dirty="0"/>
              <a:t>Further reading</a:t>
            </a:r>
            <a:endParaRPr lang="en-RO" dirty="0"/>
          </a:p>
        </p:txBody>
      </p:sp>
      <p:sp>
        <p:nvSpPr>
          <p:cNvPr id="3" name="Title 2">
            <a:extLst>
              <a:ext uri="{FF2B5EF4-FFF2-40B4-BE49-F238E27FC236}">
                <a16:creationId xmlns:a16="http://schemas.microsoft.com/office/drawing/2014/main" id="{2CAB0026-D747-6E9C-1855-1D7A9D8D9687}"/>
              </a:ext>
            </a:extLst>
          </p:cNvPr>
          <p:cNvSpPr>
            <a:spLocks noGrp="1"/>
          </p:cNvSpPr>
          <p:nvPr>
            <p:ph type="title"/>
          </p:nvPr>
        </p:nvSpPr>
        <p:spPr/>
        <p:txBody>
          <a:bodyPr/>
          <a:lstStyle/>
          <a:p>
            <a:r>
              <a:rPr lang="en-GB"/>
              <a:t>Key components</a:t>
            </a:r>
            <a:endParaRPr lang="en-RO" dirty="0"/>
          </a:p>
        </p:txBody>
      </p:sp>
      <p:pic>
        <p:nvPicPr>
          <p:cNvPr id="7" name="Graphic 6" descr="Lightbulb and gear with solid fill">
            <a:extLst>
              <a:ext uri="{FF2B5EF4-FFF2-40B4-BE49-F238E27FC236}">
                <a16:creationId xmlns:a16="http://schemas.microsoft.com/office/drawing/2014/main" id="{83E43896-98F3-9DEC-B0DB-C568E21C90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41280" y="4447362"/>
            <a:ext cx="1858356" cy="1858356"/>
          </a:xfrm>
          <a:prstGeom prst="rect">
            <a:avLst/>
          </a:prstGeom>
        </p:spPr>
      </p:pic>
    </p:spTree>
    <p:extLst>
      <p:ext uri="{BB962C8B-B14F-4D97-AF65-F5344CB8AC3E}">
        <p14:creationId xmlns:p14="http://schemas.microsoft.com/office/powerpoint/2010/main" val="200811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E85A5D-F1B1-5B43-B6CC-2EAA4D1A27AC}"/>
              </a:ext>
            </a:extLst>
          </p:cNvPr>
          <p:cNvSpPr>
            <a:spLocks noGrp="1"/>
          </p:cNvSpPr>
          <p:nvPr>
            <p:ph idx="1"/>
          </p:nvPr>
        </p:nvSpPr>
        <p:spPr>
          <a:xfrm>
            <a:off x="397164" y="1510301"/>
            <a:ext cx="11259127" cy="4654193"/>
          </a:xfrm>
        </p:spPr>
        <p:txBody>
          <a:bodyPr>
            <a:normAutofit fontScale="70000" lnSpcReduction="20000"/>
          </a:bodyPr>
          <a:lstStyle/>
          <a:p>
            <a:r>
              <a:rPr lang="en-GB" dirty="0"/>
              <a:t> FAIR principles</a:t>
            </a:r>
          </a:p>
          <a:p>
            <a:r>
              <a:rPr lang="en-GB" dirty="0"/>
              <a:t> Data publishing</a:t>
            </a:r>
          </a:p>
          <a:p>
            <a:r>
              <a:rPr lang="en-GB" dirty="0"/>
              <a:t> Data citation</a:t>
            </a:r>
          </a:p>
          <a:p>
            <a:r>
              <a:rPr lang="en-GB" dirty="0"/>
              <a:t> Data packaging</a:t>
            </a:r>
          </a:p>
          <a:p>
            <a:r>
              <a:rPr lang="en-GB" dirty="0"/>
              <a:t> Sharing sensitive and proprietary data</a:t>
            </a:r>
          </a:p>
          <a:p>
            <a:r>
              <a:rPr lang="en-GB" dirty="0"/>
              <a:t> Data brokers</a:t>
            </a:r>
          </a:p>
          <a:p>
            <a:r>
              <a:rPr lang="en-GB" dirty="0"/>
              <a:t> Analysis portals</a:t>
            </a:r>
          </a:p>
          <a:p>
            <a:r>
              <a:rPr lang="en-GB" dirty="0"/>
              <a:t> De-identified and synthetic data</a:t>
            </a:r>
          </a:p>
          <a:p>
            <a:r>
              <a:rPr lang="en-GB" dirty="0"/>
              <a:t> </a:t>
            </a:r>
            <a:r>
              <a:rPr lang="en-GB" dirty="0" err="1"/>
              <a:t>DataTags</a:t>
            </a:r>
            <a:endParaRPr lang="en-GB" dirty="0"/>
          </a:p>
          <a:p>
            <a:r>
              <a:rPr lang="en-GB" dirty="0"/>
              <a:t> Open Materials</a:t>
            </a:r>
          </a:p>
          <a:p>
            <a:r>
              <a:rPr lang="en-GB" dirty="0"/>
              <a:t> Reagents</a:t>
            </a:r>
          </a:p>
          <a:p>
            <a:r>
              <a:rPr lang="en-GB" dirty="0"/>
              <a:t> Protocols</a:t>
            </a:r>
          </a:p>
          <a:p>
            <a:r>
              <a:rPr lang="en-GB" dirty="0"/>
              <a:t> Notebooks, containers, software, and hardware</a:t>
            </a:r>
          </a:p>
          <a:p>
            <a:endParaRPr lang="en-RO" dirty="0"/>
          </a:p>
        </p:txBody>
      </p:sp>
      <p:sp>
        <p:nvSpPr>
          <p:cNvPr id="3" name="Title 2">
            <a:extLst>
              <a:ext uri="{FF2B5EF4-FFF2-40B4-BE49-F238E27FC236}">
                <a16:creationId xmlns:a16="http://schemas.microsoft.com/office/drawing/2014/main" id="{5DE6839D-7C38-20A4-B6AE-F5500482B1BD}"/>
              </a:ext>
            </a:extLst>
          </p:cNvPr>
          <p:cNvSpPr>
            <a:spLocks noGrp="1"/>
          </p:cNvSpPr>
          <p:nvPr>
            <p:ph type="title"/>
          </p:nvPr>
        </p:nvSpPr>
        <p:spPr/>
        <p:txBody>
          <a:bodyPr/>
          <a:lstStyle/>
          <a:p>
            <a:r>
              <a:rPr lang="en-GB" dirty="0"/>
              <a:t>Knowledge &amp; Skills</a:t>
            </a:r>
            <a:endParaRPr lang="en-RO" dirty="0"/>
          </a:p>
        </p:txBody>
      </p:sp>
      <p:pic>
        <p:nvPicPr>
          <p:cNvPr id="5" name="Graphic 4" descr="Aspiration with solid fill">
            <a:extLst>
              <a:ext uri="{FF2B5EF4-FFF2-40B4-BE49-F238E27FC236}">
                <a16:creationId xmlns:a16="http://schemas.microsoft.com/office/drawing/2014/main" id="{3BC6E280-C6B8-A4BB-19D2-FB73CB77D0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12097" y="4191949"/>
            <a:ext cx="2177778" cy="2177778"/>
          </a:xfrm>
          <a:prstGeom prst="rect">
            <a:avLst/>
          </a:prstGeom>
        </p:spPr>
      </p:pic>
    </p:spTree>
    <p:extLst>
      <p:ext uri="{BB962C8B-B14F-4D97-AF65-F5344CB8AC3E}">
        <p14:creationId xmlns:p14="http://schemas.microsoft.com/office/powerpoint/2010/main" val="397311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5C2F22-0E15-E4F3-FE47-9E16FFACDFB0}"/>
              </a:ext>
            </a:extLst>
          </p:cNvPr>
          <p:cNvSpPr>
            <a:spLocks noGrp="1"/>
          </p:cNvSpPr>
          <p:nvPr>
            <p:ph idx="1"/>
          </p:nvPr>
        </p:nvSpPr>
        <p:spPr>
          <a:xfrm>
            <a:off x="0" y="1305069"/>
            <a:ext cx="12277344" cy="5107923"/>
          </a:xfrm>
        </p:spPr>
        <p:txBody>
          <a:bodyPr>
            <a:normAutofit fontScale="77500" lnSpcReduction="20000"/>
          </a:bodyPr>
          <a:lstStyle/>
          <a:p>
            <a:pPr>
              <a:lnSpc>
                <a:spcPct val="150000"/>
              </a:lnSpc>
            </a:pPr>
            <a:r>
              <a:rPr lang="en-RO" dirty="0"/>
              <a:t> </a:t>
            </a:r>
            <a:r>
              <a:rPr lang="en-GB" dirty="0"/>
              <a:t>A core set of principles to optimize the reusability of research data or any digital object:</a:t>
            </a:r>
            <a:endParaRPr lang="en-RO" dirty="0"/>
          </a:p>
          <a:p>
            <a:pPr lvl="1">
              <a:lnSpc>
                <a:spcPct val="150000"/>
              </a:lnSpc>
            </a:pPr>
            <a:r>
              <a:rPr lang="en-GB" b="1" dirty="0"/>
              <a:t> F</a:t>
            </a:r>
            <a:r>
              <a:rPr lang="en-GB" dirty="0"/>
              <a:t>indable - It should be easy to find the data and the metadata for both humans and computers. Depends on machine-readable persistent identifiers (PIDs) and metadata.</a:t>
            </a:r>
          </a:p>
          <a:p>
            <a:pPr lvl="1">
              <a:lnSpc>
                <a:spcPct val="150000"/>
              </a:lnSpc>
            </a:pPr>
            <a:r>
              <a:rPr lang="en-GB" dirty="0"/>
              <a:t> </a:t>
            </a:r>
            <a:r>
              <a:rPr lang="en-GB" b="1" dirty="0"/>
              <a:t>A</a:t>
            </a:r>
            <a:r>
              <a:rPr lang="en-GB" dirty="0"/>
              <a:t>ccessible - The (meta)data should be retrievable by their identifier using a standardized and open communications protocol, possibly including authentication and authorisation. Also, metadata should be available even when the data are no longer available.</a:t>
            </a:r>
          </a:p>
          <a:p>
            <a:pPr lvl="1">
              <a:lnSpc>
                <a:spcPct val="150000"/>
              </a:lnSpc>
            </a:pPr>
            <a:r>
              <a:rPr lang="en-GB" dirty="0"/>
              <a:t> </a:t>
            </a:r>
            <a:r>
              <a:rPr lang="en-GB" b="1" dirty="0"/>
              <a:t>I</a:t>
            </a:r>
            <a:r>
              <a:rPr lang="en-GB" dirty="0"/>
              <a:t>nteroperable - The data should be able to be combined with and used with other data or tools. The format of the data should therefore be open and interpretable for various tools, including other data records. </a:t>
            </a:r>
          </a:p>
          <a:p>
            <a:pPr lvl="1">
              <a:lnSpc>
                <a:spcPct val="150000"/>
              </a:lnSpc>
            </a:pPr>
            <a:r>
              <a:rPr lang="en-GB" b="1" dirty="0"/>
              <a:t> R</a:t>
            </a:r>
            <a:r>
              <a:rPr lang="en-GB" dirty="0"/>
              <a:t>e-usable - To achieve this, metadata and data should be well-described so that they can be replicated and/or combined in different settings. Also, the reuse of the (meta)data should be stated with (a) clear and accessible license(s).</a:t>
            </a:r>
            <a:endParaRPr lang="en-RO" dirty="0"/>
          </a:p>
        </p:txBody>
      </p:sp>
      <p:sp>
        <p:nvSpPr>
          <p:cNvPr id="3" name="Title 2">
            <a:extLst>
              <a:ext uri="{FF2B5EF4-FFF2-40B4-BE49-F238E27FC236}">
                <a16:creationId xmlns:a16="http://schemas.microsoft.com/office/drawing/2014/main" id="{459A2ED9-7DE6-F43B-2A2F-0652CE23733F}"/>
              </a:ext>
            </a:extLst>
          </p:cNvPr>
          <p:cNvSpPr>
            <a:spLocks noGrp="1"/>
          </p:cNvSpPr>
          <p:nvPr>
            <p:ph type="title"/>
          </p:nvPr>
        </p:nvSpPr>
        <p:spPr/>
        <p:txBody>
          <a:bodyPr/>
          <a:lstStyle/>
          <a:p>
            <a:r>
              <a:rPr lang="en-GB" dirty="0"/>
              <a:t>FAIR principles</a:t>
            </a:r>
            <a:endParaRPr lang="en-RO" dirty="0"/>
          </a:p>
        </p:txBody>
      </p:sp>
      <p:pic>
        <p:nvPicPr>
          <p:cNvPr id="7" name="Graphic 6" descr="Clipboard Ticked outline">
            <a:extLst>
              <a:ext uri="{FF2B5EF4-FFF2-40B4-BE49-F238E27FC236}">
                <a16:creationId xmlns:a16="http://schemas.microsoft.com/office/drawing/2014/main" id="{8E2886C9-6667-D673-09BA-F654D846DF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76944" y="5309616"/>
            <a:ext cx="1400400" cy="1400400"/>
          </a:xfrm>
          <a:prstGeom prst="rect">
            <a:avLst/>
          </a:prstGeom>
        </p:spPr>
      </p:pic>
    </p:spTree>
    <p:extLst>
      <p:ext uri="{BB962C8B-B14F-4D97-AF65-F5344CB8AC3E}">
        <p14:creationId xmlns:p14="http://schemas.microsoft.com/office/powerpoint/2010/main" val="90759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556FB5-51ED-FD98-C36C-8C08A4235BED}"/>
              </a:ext>
            </a:extLst>
          </p:cNvPr>
          <p:cNvSpPr>
            <a:spLocks noGrp="1"/>
          </p:cNvSpPr>
          <p:nvPr>
            <p:ph idx="1"/>
          </p:nvPr>
        </p:nvSpPr>
        <p:spPr>
          <a:xfrm>
            <a:off x="0" y="1410208"/>
            <a:ext cx="12192000" cy="4966208"/>
          </a:xfrm>
        </p:spPr>
        <p:txBody>
          <a:bodyPr>
            <a:normAutofit fontScale="85000" lnSpcReduction="20000"/>
          </a:bodyPr>
          <a:lstStyle/>
          <a:p>
            <a:pPr>
              <a:lnSpc>
                <a:spcPct val="150000"/>
              </a:lnSpc>
            </a:pPr>
            <a:r>
              <a:rPr lang="en-GB" dirty="0"/>
              <a:t> There are several distinct ways to make research data accessible:</a:t>
            </a:r>
          </a:p>
          <a:p>
            <a:pPr lvl="1">
              <a:lnSpc>
                <a:spcPct val="150000"/>
              </a:lnSpc>
            </a:pPr>
            <a:r>
              <a:rPr lang="en-GB" dirty="0"/>
              <a:t> </a:t>
            </a:r>
            <a:r>
              <a:rPr lang="en-GB" b="1" dirty="0"/>
              <a:t>Publishing data as supplemental material</a:t>
            </a:r>
            <a:r>
              <a:rPr lang="en-GB" dirty="0"/>
              <a:t> associated with a research article, typically with the data files hosted by the publisher of the article.</a:t>
            </a:r>
          </a:p>
          <a:p>
            <a:pPr lvl="1">
              <a:lnSpc>
                <a:spcPct val="150000"/>
              </a:lnSpc>
            </a:pPr>
            <a:r>
              <a:rPr lang="en-GB" dirty="0"/>
              <a:t> </a:t>
            </a:r>
            <a:r>
              <a:rPr lang="en-GB" b="1" dirty="0"/>
              <a:t>Hosting data on a publicly-available website</a:t>
            </a:r>
            <a:r>
              <a:rPr lang="en-GB" dirty="0"/>
              <a:t>, with files available for download.</a:t>
            </a:r>
          </a:p>
          <a:p>
            <a:pPr lvl="1">
              <a:lnSpc>
                <a:spcPct val="150000"/>
              </a:lnSpc>
            </a:pPr>
            <a:r>
              <a:rPr lang="en-GB" dirty="0"/>
              <a:t> </a:t>
            </a:r>
            <a:r>
              <a:rPr lang="en-GB" b="1" dirty="0"/>
              <a:t>Depositing data in a repository </a:t>
            </a:r>
            <a:r>
              <a:rPr lang="en-GB" dirty="0"/>
              <a:t>that has been developed to support data publication, e.g., </a:t>
            </a:r>
            <a:r>
              <a:rPr lang="en-GB" dirty="0" err="1"/>
              <a:t>Dataverse</a:t>
            </a:r>
            <a:r>
              <a:rPr lang="en-GB" dirty="0"/>
              <a:t>, [Dryad] (https://</a:t>
            </a:r>
            <a:r>
              <a:rPr lang="en-GB" dirty="0" err="1"/>
              <a:t>en.wikipedia.org</a:t>
            </a:r>
            <a:r>
              <a:rPr lang="en-GB" dirty="0"/>
              <a:t>/wiki/Dryad_(repository)), </a:t>
            </a:r>
            <a:r>
              <a:rPr lang="en-GB" dirty="0" err="1"/>
              <a:t>figshare</a:t>
            </a:r>
            <a:r>
              <a:rPr lang="en-GB" dirty="0"/>
              <a:t>, </a:t>
            </a:r>
            <a:r>
              <a:rPr lang="en-GB" dirty="0" err="1"/>
              <a:t>Zenodo</a:t>
            </a:r>
            <a:r>
              <a:rPr lang="en-GB" dirty="0"/>
              <a:t>.</a:t>
            </a:r>
          </a:p>
          <a:p>
            <a:pPr lvl="2">
              <a:lnSpc>
                <a:spcPct val="150000"/>
              </a:lnSpc>
            </a:pPr>
            <a:r>
              <a:rPr lang="en-GB" dirty="0"/>
              <a:t>A large number of general and domain or subject specific data repositories exist which can provide additional support to researchers when depositing their data.</a:t>
            </a:r>
          </a:p>
          <a:p>
            <a:pPr lvl="1">
              <a:lnSpc>
                <a:spcPct val="150000"/>
              </a:lnSpc>
            </a:pPr>
            <a:r>
              <a:rPr lang="en-GB" dirty="0"/>
              <a:t> </a:t>
            </a:r>
            <a:r>
              <a:rPr lang="en-GB" b="1" dirty="0"/>
              <a:t>Publishing a data paper about the dataset</a:t>
            </a:r>
            <a:r>
              <a:rPr lang="en-GB" dirty="0"/>
              <a:t>, which may be published as a preprint, in a journal, or in a data journal that is dedicated to supporting data papers. The data may be hosted by the journal or hosted separately in a data repository.</a:t>
            </a:r>
          </a:p>
          <a:p>
            <a:pPr lvl="1"/>
            <a:endParaRPr lang="en-RO" dirty="0"/>
          </a:p>
        </p:txBody>
      </p:sp>
      <p:sp>
        <p:nvSpPr>
          <p:cNvPr id="3" name="Title 2">
            <a:extLst>
              <a:ext uri="{FF2B5EF4-FFF2-40B4-BE49-F238E27FC236}">
                <a16:creationId xmlns:a16="http://schemas.microsoft.com/office/drawing/2014/main" id="{0219BE6E-3584-2887-B31F-594646004954}"/>
              </a:ext>
            </a:extLst>
          </p:cNvPr>
          <p:cNvSpPr>
            <a:spLocks noGrp="1"/>
          </p:cNvSpPr>
          <p:nvPr>
            <p:ph type="title"/>
          </p:nvPr>
        </p:nvSpPr>
        <p:spPr/>
        <p:txBody>
          <a:bodyPr/>
          <a:lstStyle/>
          <a:p>
            <a:r>
              <a:rPr lang="en-GB" dirty="0"/>
              <a:t>Data publishing</a:t>
            </a:r>
            <a:endParaRPr lang="en-RO" dirty="0"/>
          </a:p>
        </p:txBody>
      </p:sp>
      <p:pic>
        <p:nvPicPr>
          <p:cNvPr id="5" name="Graphic 4" descr="Disk outline">
            <a:extLst>
              <a:ext uri="{FF2B5EF4-FFF2-40B4-BE49-F238E27FC236}">
                <a16:creationId xmlns:a16="http://schemas.microsoft.com/office/drawing/2014/main" id="{E9D7E11C-371D-0F27-C3AF-0652BCCEA4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7636" y="5618389"/>
            <a:ext cx="914400" cy="914400"/>
          </a:xfrm>
          <a:prstGeom prst="rect">
            <a:avLst/>
          </a:prstGeom>
        </p:spPr>
      </p:pic>
    </p:spTree>
    <p:extLst>
      <p:ext uri="{BB962C8B-B14F-4D97-AF65-F5344CB8AC3E}">
        <p14:creationId xmlns:p14="http://schemas.microsoft.com/office/powerpoint/2010/main" val="369304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1941-42E1-4034-9189-77C8E19E4616}"/>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F7911308-E3F3-4B21-8A52-E3B63511BD13}"/>
              </a:ext>
            </a:extLst>
          </p:cNvPr>
          <p:cNvSpPr>
            <a:spLocks noGrp="1"/>
          </p:cNvSpPr>
          <p:nvPr>
            <p:ph idx="1"/>
          </p:nvPr>
        </p:nvSpPr>
        <p:spPr>
          <a:xfrm>
            <a:off x="145471" y="1426464"/>
            <a:ext cx="11888033" cy="4840224"/>
          </a:xfrm>
        </p:spPr>
        <p:txBody>
          <a:bodyPr>
            <a:normAutofit lnSpcReduction="10000"/>
          </a:bodyPr>
          <a:lstStyle/>
          <a:p>
            <a:r>
              <a:rPr lang="en-US" dirty="0"/>
              <a:t> Research Data</a:t>
            </a:r>
          </a:p>
          <a:p>
            <a:pPr lvl="1"/>
            <a:r>
              <a:rPr lang="en-US" dirty="0"/>
              <a:t> Types of research data </a:t>
            </a:r>
          </a:p>
          <a:p>
            <a:pPr lvl="1"/>
            <a:r>
              <a:rPr lang="en-US" dirty="0"/>
              <a:t> Definition</a:t>
            </a:r>
          </a:p>
          <a:p>
            <a:pPr lvl="1"/>
            <a:r>
              <a:rPr lang="en-US" dirty="0"/>
              <a:t> Research data types</a:t>
            </a:r>
          </a:p>
          <a:p>
            <a:pPr lvl="1"/>
            <a:r>
              <a:rPr lang="en-US" dirty="0"/>
              <a:t> Research data COVID-19 challenge</a:t>
            </a:r>
          </a:p>
          <a:p>
            <a:r>
              <a:rPr lang="en-US" dirty="0"/>
              <a:t> Open Research Data</a:t>
            </a:r>
          </a:p>
          <a:p>
            <a:pPr lvl="1"/>
            <a:r>
              <a:rPr lang="en-GB" dirty="0"/>
              <a:t> What is it? - Understanding Open Data</a:t>
            </a:r>
            <a:endParaRPr lang="en-US" dirty="0"/>
          </a:p>
          <a:p>
            <a:pPr lvl="1"/>
            <a:r>
              <a:rPr lang="en-US" dirty="0"/>
              <a:t> </a:t>
            </a:r>
            <a:r>
              <a:rPr lang="en-GB" dirty="0"/>
              <a:t>Rationale</a:t>
            </a:r>
            <a:endParaRPr lang="en-US" dirty="0"/>
          </a:p>
          <a:p>
            <a:pPr lvl="1"/>
            <a:r>
              <a:rPr lang="en-US" dirty="0"/>
              <a:t> Learning objectives</a:t>
            </a:r>
          </a:p>
          <a:p>
            <a:pPr lvl="1"/>
            <a:r>
              <a:rPr lang="en-GB" dirty="0"/>
              <a:t> Key components</a:t>
            </a:r>
          </a:p>
          <a:p>
            <a:pPr lvl="1"/>
            <a:r>
              <a:rPr lang="en-US" dirty="0"/>
              <a:t> Questions, obstacles, and common misconceptions</a:t>
            </a:r>
          </a:p>
          <a:p>
            <a:pPr lvl="1"/>
            <a:r>
              <a:rPr lang="en-US" dirty="0"/>
              <a:t> Further reading</a:t>
            </a:r>
          </a:p>
        </p:txBody>
      </p:sp>
    </p:spTree>
    <p:extLst>
      <p:ext uri="{BB962C8B-B14F-4D97-AF65-F5344CB8AC3E}">
        <p14:creationId xmlns:p14="http://schemas.microsoft.com/office/powerpoint/2010/main" val="3095410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673883-C65D-842E-B828-8C7B6E04C1E8}"/>
              </a:ext>
            </a:extLst>
          </p:cNvPr>
          <p:cNvSpPr>
            <a:spLocks noGrp="1"/>
          </p:cNvSpPr>
          <p:nvPr>
            <p:ph idx="1"/>
          </p:nvPr>
        </p:nvSpPr>
        <p:spPr>
          <a:xfrm>
            <a:off x="0" y="1305070"/>
            <a:ext cx="12192000" cy="5083538"/>
          </a:xfrm>
        </p:spPr>
        <p:txBody>
          <a:bodyPr>
            <a:normAutofit fontScale="62500" lnSpcReduction="20000"/>
          </a:bodyPr>
          <a:lstStyle/>
          <a:p>
            <a:pPr>
              <a:lnSpc>
                <a:spcPct val="160000"/>
              </a:lnSpc>
            </a:pPr>
            <a:r>
              <a:rPr lang="en-GB" dirty="0"/>
              <a:t>Data citation services help research communities discover, identify, and cite research data (and often other research objects) with confidence. </a:t>
            </a:r>
          </a:p>
          <a:p>
            <a:pPr>
              <a:lnSpc>
                <a:spcPct val="160000"/>
              </a:lnSpc>
            </a:pPr>
            <a:r>
              <a:rPr lang="en-GB" dirty="0"/>
              <a:t>This typically involves the creation and allocation of </a:t>
            </a:r>
            <a:r>
              <a:rPr lang="en-GB" b="1" dirty="0"/>
              <a:t>Digital Object Identifiers (DOIs) </a:t>
            </a:r>
            <a:r>
              <a:rPr lang="en-GB" dirty="0"/>
              <a:t>and accompanying metadata through services such as</a:t>
            </a:r>
          </a:p>
          <a:p>
            <a:pPr lvl="1">
              <a:lnSpc>
                <a:spcPct val="160000"/>
              </a:lnSpc>
            </a:pPr>
            <a:r>
              <a:rPr lang="en-GB" dirty="0"/>
              <a:t> </a:t>
            </a:r>
            <a:r>
              <a:rPr lang="en-GB" dirty="0" err="1"/>
              <a:t>DataCite</a:t>
            </a:r>
            <a:r>
              <a:rPr lang="en-GB" dirty="0"/>
              <a:t> (</a:t>
            </a:r>
            <a:r>
              <a:rPr lang="en-GB" dirty="0">
                <a:hlinkClick r:id="rId2"/>
              </a:rPr>
              <a:t>https://www.datacite.org</a:t>
            </a:r>
            <a:r>
              <a:rPr lang="en-GB" dirty="0"/>
              <a:t>), and can be integrated with research workflows and standards. </a:t>
            </a:r>
          </a:p>
          <a:p>
            <a:pPr>
              <a:lnSpc>
                <a:spcPct val="160000"/>
              </a:lnSpc>
            </a:pPr>
            <a:r>
              <a:rPr lang="en-GB" dirty="0"/>
              <a:t>This is an emerging field, and involves aspects such as conveying to journal publishers the importance of appropriate data citation in articles, as well as enabling research articles themselves to be linked to any underlying data. </a:t>
            </a:r>
          </a:p>
          <a:p>
            <a:pPr>
              <a:lnSpc>
                <a:spcPct val="160000"/>
              </a:lnSpc>
            </a:pPr>
            <a:r>
              <a:rPr lang="en-GB" dirty="0"/>
              <a:t>Through this, citable data become legitimate contributions to the process of scholarly communication, and can help pave the way for new metrics and publication models that recognize and reward data sharing.</a:t>
            </a:r>
            <a:endParaRPr lang="en-RO" dirty="0"/>
          </a:p>
        </p:txBody>
      </p:sp>
      <p:sp>
        <p:nvSpPr>
          <p:cNvPr id="3" name="Title 2">
            <a:extLst>
              <a:ext uri="{FF2B5EF4-FFF2-40B4-BE49-F238E27FC236}">
                <a16:creationId xmlns:a16="http://schemas.microsoft.com/office/drawing/2014/main" id="{41F855B1-CC72-2611-E0C4-D984C227C527}"/>
              </a:ext>
            </a:extLst>
          </p:cNvPr>
          <p:cNvSpPr>
            <a:spLocks noGrp="1"/>
          </p:cNvSpPr>
          <p:nvPr>
            <p:ph type="title"/>
          </p:nvPr>
        </p:nvSpPr>
        <p:spPr/>
        <p:txBody>
          <a:bodyPr/>
          <a:lstStyle/>
          <a:p>
            <a:r>
              <a:rPr lang="en-GB" dirty="0"/>
              <a:t>Data citation</a:t>
            </a:r>
            <a:endParaRPr lang="en-RO" dirty="0"/>
          </a:p>
        </p:txBody>
      </p:sp>
      <p:pic>
        <p:nvPicPr>
          <p:cNvPr id="5" name="Graphic 4" descr="Document with solid fill">
            <a:extLst>
              <a:ext uri="{FF2B5EF4-FFF2-40B4-BE49-F238E27FC236}">
                <a16:creationId xmlns:a16="http://schemas.microsoft.com/office/drawing/2014/main" id="{587F5779-D398-3050-22D7-05ACD01960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4146" y="5205984"/>
            <a:ext cx="1317854" cy="1317854"/>
          </a:xfrm>
          <a:prstGeom prst="rect">
            <a:avLst/>
          </a:prstGeom>
        </p:spPr>
      </p:pic>
    </p:spTree>
    <p:extLst>
      <p:ext uri="{BB962C8B-B14F-4D97-AF65-F5344CB8AC3E}">
        <p14:creationId xmlns:p14="http://schemas.microsoft.com/office/powerpoint/2010/main" val="354526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8B2F5-2E50-B0F7-D0AE-E1BD5204CEC4}"/>
              </a:ext>
            </a:extLst>
          </p:cNvPr>
          <p:cNvSpPr>
            <a:spLocks noGrp="1"/>
          </p:cNvSpPr>
          <p:nvPr>
            <p:ph idx="1"/>
          </p:nvPr>
        </p:nvSpPr>
        <p:spPr>
          <a:xfrm>
            <a:off x="0" y="1305070"/>
            <a:ext cx="12192000" cy="4876274"/>
          </a:xfrm>
        </p:spPr>
        <p:txBody>
          <a:bodyPr>
            <a:normAutofit fontScale="40000" lnSpcReduction="20000"/>
          </a:bodyPr>
          <a:lstStyle/>
          <a:p>
            <a:pPr>
              <a:lnSpc>
                <a:spcPct val="160000"/>
              </a:lnSpc>
            </a:pPr>
            <a:r>
              <a:rPr lang="en-RO" sz="4500" dirty="0"/>
              <a:t> </a:t>
            </a:r>
            <a:r>
              <a:rPr lang="en-GB" sz="4500" dirty="0"/>
              <a:t>Data packages are </a:t>
            </a:r>
            <a:r>
              <a:rPr lang="en-GB" sz="4500" b="1" dirty="0"/>
              <a:t>containers</a:t>
            </a:r>
            <a:r>
              <a:rPr lang="en-GB" sz="4500" dirty="0"/>
              <a:t> for describing and sharing accompanying data files, and typically comprise a metadata file describing the features and context of a dataset. </a:t>
            </a:r>
          </a:p>
          <a:p>
            <a:pPr>
              <a:lnSpc>
                <a:spcPct val="160000"/>
              </a:lnSpc>
            </a:pPr>
            <a:r>
              <a:rPr lang="en-GB" sz="4500" dirty="0"/>
              <a:t>Include aspects such as: creation information, provenance, size, format type, field definitions, as well as any relevant contextual files, such as data creation scripts or textual documentation.</a:t>
            </a:r>
          </a:p>
          <a:p>
            <a:pPr lvl="1">
              <a:lnSpc>
                <a:spcPct val="160000"/>
              </a:lnSpc>
            </a:pPr>
            <a:r>
              <a:rPr lang="en-GB" sz="4000" dirty="0"/>
              <a:t> </a:t>
            </a:r>
            <a:r>
              <a:rPr lang="en-GB" sz="4000" b="1" dirty="0"/>
              <a:t>Data are forever</a:t>
            </a:r>
            <a:r>
              <a:rPr lang="en-GB" sz="4000" dirty="0"/>
              <a:t>: Datasets outlive their original purpose. Limitations of data may be obvious within their original context, such as a library </a:t>
            </a:r>
            <a:r>
              <a:rPr lang="en-GB" sz="4000" dirty="0" err="1"/>
              <a:t>catalog</a:t>
            </a:r>
            <a:r>
              <a:rPr lang="en-GB" sz="4000" dirty="0"/>
              <a:t>, but may not be evident once data is divorced from the application it was created for.</a:t>
            </a:r>
          </a:p>
          <a:p>
            <a:pPr lvl="1">
              <a:lnSpc>
                <a:spcPct val="160000"/>
              </a:lnSpc>
            </a:pPr>
            <a:r>
              <a:rPr lang="en-GB" sz="4000" dirty="0"/>
              <a:t> </a:t>
            </a:r>
            <a:r>
              <a:rPr lang="en-GB" sz="4000" b="1" dirty="0"/>
              <a:t>Data cannot stand alone</a:t>
            </a:r>
            <a:r>
              <a:rPr lang="en-GB" sz="4000" dirty="0"/>
              <a:t>: Information about the context and provenance of the data--how and why it was created, what real-world objects and concepts it represents, the constraints on values--is necessary to helping consumers interpret it responsibly.</a:t>
            </a:r>
          </a:p>
          <a:p>
            <a:pPr lvl="1">
              <a:lnSpc>
                <a:spcPct val="160000"/>
              </a:lnSpc>
            </a:pPr>
            <a:r>
              <a:rPr lang="en-GB" sz="4000" dirty="0"/>
              <a:t> Structuring metadata about datasets in a standard, machine-readable way encourages the promotion, shareability, and reuse of data.</a:t>
            </a:r>
          </a:p>
          <a:p>
            <a:endParaRPr lang="en-RO" dirty="0"/>
          </a:p>
        </p:txBody>
      </p:sp>
      <p:sp>
        <p:nvSpPr>
          <p:cNvPr id="3" name="Title 2">
            <a:extLst>
              <a:ext uri="{FF2B5EF4-FFF2-40B4-BE49-F238E27FC236}">
                <a16:creationId xmlns:a16="http://schemas.microsoft.com/office/drawing/2014/main" id="{3F45D160-A2F4-495C-2791-1EE5455C7E3E}"/>
              </a:ext>
            </a:extLst>
          </p:cNvPr>
          <p:cNvSpPr>
            <a:spLocks noGrp="1"/>
          </p:cNvSpPr>
          <p:nvPr>
            <p:ph type="title"/>
          </p:nvPr>
        </p:nvSpPr>
        <p:spPr/>
        <p:txBody>
          <a:bodyPr/>
          <a:lstStyle/>
          <a:p>
            <a:r>
              <a:rPr lang="en-GB" dirty="0"/>
              <a:t>Data packaging</a:t>
            </a:r>
            <a:endParaRPr lang="en-RO" dirty="0"/>
          </a:p>
        </p:txBody>
      </p:sp>
      <p:pic>
        <p:nvPicPr>
          <p:cNvPr id="5" name="Graphic 4" descr="Packing Box Open outline">
            <a:extLst>
              <a:ext uri="{FF2B5EF4-FFF2-40B4-BE49-F238E27FC236}">
                <a16:creationId xmlns:a16="http://schemas.microsoft.com/office/drawing/2014/main" id="{5AE078D8-DB87-F85F-F084-AA606229C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24032" y="5226700"/>
            <a:ext cx="1112888" cy="1112888"/>
          </a:xfrm>
          <a:prstGeom prst="rect">
            <a:avLst/>
          </a:prstGeom>
        </p:spPr>
      </p:pic>
    </p:spTree>
    <p:extLst>
      <p:ext uri="{BB962C8B-B14F-4D97-AF65-F5344CB8AC3E}">
        <p14:creationId xmlns:p14="http://schemas.microsoft.com/office/powerpoint/2010/main" val="2991001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9575A9-F0A2-3954-D79A-502C670421A8}"/>
              </a:ext>
            </a:extLst>
          </p:cNvPr>
          <p:cNvSpPr>
            <a:spLocks noGrp="1"/>
          </p:cNvSpPr>
          <p:nvPr>
            <p:ph idx="1"/>
          </p:nvPr>
        </p:nvSpPr>
        <p:spPr>
          <a:xfrm>
            <a:off x="0" y="1414272"/>
            <a:ext cx="12192000" cy="3215640"/>
          </a:xfrm>
        </p:spPr>
        <p:txBody>
          <a:bodyPr/>
          <a:lstStyle/>
          <a:p>
            <a:r>
              <a:rPr lang="en-RO" dirty="0"/>
              <a:t> </a:t>
            </a:r>
            <a:r>
              <a:rPr lang="en-GB" dirty="0"/>
              <a:t>With appropriate data management planning much sensitive and proprietary data can be shared, reused, and FAIR. </a:t>
            </a:r>
          </a:p>
          <a:p>
            <a:r>
              <a:rPr lang="en-GB" dirty="0"/>
              <a:t>The metadata can almost always be shared. </a:t>
            </a:r>
          </a:p>
          <a:p>
            <a:r>
              <a:rPr lang="en-GB" dirty="0"/>
              <a:t>Guidance and best practices for sharing sensitive data are necessarily region-specific because of differing regulations </a:t>
            </a:r>
          </a:p>
          <a:p>
            <a:endParaRPr lang="en-RO" dirty="0"/>
          </a:p>
        </p:txBody>
      </p:sp>
      <p:sp>
        <p:nvSpPr>
          <p:cNvPr id="3" name="Title 2">
            <a:extLst>
              <a:ext uri="{FF2B5EF4-FFF2-40B4-BE49-F238E27FC236}">
                <a16:creationId xmlns:a16="http://schemas.microsoft.com/office/drawing/2014/main" id="{F16AF6CD-8C6A-2C93-97E5-3105716834F7}"/>
              </a:ext>
            </a:extLst>
          </p:cNvPr>
          <p:cNvSpPr>
            <a:spLocks noGrp="1"/>
          </p:cNvSpPr>
          <p:nvPr>
            <p:ph type="title"/>
          </p:nvPr>
        </p:nvSpPr>
        <p:spPr/>
        <p:txBody>
          <a:bodyPr>
            <a:normAutofit/>
          </a:bodyPr>
          <a:lstStyle/>
          <a:p>
            <a:r>
              <a:rPr lang="en-GB" dirty="0"/>
              <a:t>Sharing sensitive and proprietary data</a:t>
            </a:r>
            <a:endParaRPr lang="en-RO" dirty="0"/>
          </a:p>
        </p:txBody>
      </p:sp>
      <p:grpSp>
        <p:nvGrpSpPr>
          <p:cNvPr id="12" name="Group 11">
            <a:extLst>
              <a:ext uri="{FF2B5EF4-FFF2-40B4-BE49-F238E27FC236}">
                <a16:creationId xmlns:a16="http://schemas.microsoft.com/office/drawing/2014/main" id="{68B8F402-2F22-B625-B158-8DE9464B038E}"/>
              </a:ext>
            </a:extLst>
          </p:cNvPr>
          <p:cNvGrpSpPr/>
          <p:nvPr/>
        </p:nvGrpSpPr>
        <p:grpSpPr>
          <a:xfrm>
            <a:off x="3198484" y="4739115"/>
            <a:ext cx="5795032" cy="914400"/>
            <a:chOff x="1923080" y="4520184"/>
            <a:chExt cx="5795032" cy="914400"/>
          </a:xfrm>
        </p:grpSpPr>
        <p:pic>
          <p:nvPicPr>
            <p:cNvPr id="5" name="Graphic 4" descr="Business Growth with solid fill">
              <a:extLst>
                <a:ext uri="{FF2B5EF4-FFF2-40B4-BE49-F238E27FC236}">
                  <a16:creationId xmlns:a16="http://schemas.microsoft.com/office/drawing/2014/main" id="{8E4C4419-C728-A473-E721-FF1C6CBF66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3080" y="4520184"/>
              <a:ext cx="914400" cy="914400"/>
            </a:xfrm>
            <a:prstGeom prst="rect">
              <a:avLst/>
            </a:prstGeom>
          </p:spPr>
        </p:pic>
        <p:pic>
          <p:nvPicPr>
            <p:cNvPr id="7" name="Graphic 6" descr="Filter with solid fill">
              <a:extLst>
                <a:ext uri="{FF2B5EF4-FFF2-40B4-BE49-F238E27FC236}">
                  <a16:creationId xmlns:a16="http://schemas.microsoft.com/office/drawing/2014/main" id="{87EAAF17-22D0-8A0D-7FDF-5723D47ABA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63396" y="4520184"/>
              <a:ext cx="914400" cy="914400"/>
            </a:xfrm>
            <a:prstGeom prst="rect">
              <a:avLst/>
            </a:prstGeom>
          </p:spPr>
        </p:pic>
        <p:pic>
          <p:nvPicPr>
            <p:cNvPr id="9" name="Graphic 8" descr="Business Growth outline">
              <a:extLst>
                <a:ext uri="{FF2B5EF4-FFF2-40B4-BE49-F238E27FC236}">
                  <a16:creationId xmlns:a16="http://schemas.microsoft.com/office/drawing/2014/main" id="{D1AD2ABE-42DC-E5ED-6197-44F2BCD568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03712" y="4520184"/>
              <a:ext cx="914400" cy="914400"/>
            </a:xfrm>
            <a:prstGeom prst="rect">
              <a:avLst/>
            </a:prstGeom>
          </p:spPr>
        </p:pic>
        <p:sp>
          <p:nvSpPr>
            <p:cNvPr id="10" name="Right Arrow 9">
              <a:extLst>
                <a:ext uri="{FF2B5EF4-FFF2-40B4-BE49-F238E27FC236}">
                  <a16:creationId xmlns:a16="http://schemas.microsoft.com/office/drawing/2014/main" id="{CAB8D02B-DB6C-72F1-E8F4-D5AF48F41112}"/>
                </a:ext>
              </a:extLst>
            </p:cNvPr>
            <p:cNvSpPr/>
            <p:nvPr/>
          </p:nvSpPr>
          <p:spPr>
            <a:xfrm>
              <a:off x="3206496" y="4831080"/>
              <a:ext cx="963168" cy="292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Right Arrow 10">
              <a:extLst>
                <a:ext uri="{FF2B5EF4-FFF2-40B4-BE49-F238E27FC236}">
                  <a16:creationId xmlns:a16="http://schemas.microsoft.com/office/drawing/2014/main" id="{AA0E98F7-8242-1118-B346-E031F05D68C2}"/>
                </a:ext>
              </a:extLst>
            </p:cNvPr>
            <p:cNvSpPr/>
            <p:nvPr/>
          </p:nvSpPr>
          <p:spPr>
            <a:xfrm>
              <a:off x="5495912" y="4831080"/>
              <a:ext cx="963168" cy="292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pSp>
    </p:spTree>
    <p:extLst>
      <p:ext uri="{BB962C8B-B14F-4D97-AF65-F5344CB8AC3E}">
        <p14:creationId xmlns:p14="http://schemas.microsoft.com/office/powerpoint/2010/main" val="176718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90E48B-36C9-8649-DCB1-A1482CA17061}"/>
              </a:ext>
            </a:extLst>
          </p:cNvPr>
          <p:cNvSpPr>
            <a:spLocks noGrp="1"/>
          </p:cNvSpPr>
          <p:nvPr>
            <p:ph idx="1"/>
          </p:nvPr>
        </p:nvSpPr>
        <p:spPr>
          <a:xfrm>
            <a:off x="0" y="1305069"/>
            <a:ext cx="12192000" cy="4859425"/>
          </a:xfrm>
        </p:spPr>
        <p:txBody>
          <a:bodyPr>
            <a:normAutofit fontScale="92500" lnSpcReduction="10000"/>
          </a:bodyPr>
          <a:lstStyle/>
          <a:p>
            <a:pPr>
              <a:lnSpc>
                <a:spcPct val="150000"/>
              </a:lnSpc>
            </a:pPr>
            <a:r>
              <a:rPr lang="en-RO" dirty="0"/>
              <a:t> </a:t>
            </a:r>
            <a:r>
              <a:rPr lang="en-GB" dirty="0"/>
              <a:t>Data brokers are knowledgeable, independent parties who act as data stewards for sensitive data.</a:t>
            </a:r>
          </a:p>
          <a:p>
            <a:pPr>
              <a:lnSpc>
                <a:spcPct val="150000"/>
              </a:lnSpc>
            </a:pPr>
            <a:r>
              <a:rPr lang="en-GB" dirty="0"/>
              <a:t> Researchers can transfer their sensitive data and jurisdiction over access to that data to the broker. </a:t>
            </a:r>
          </a:p>
          <a:p>
            <a:pPr>
              <a:lnSpc>
                <a:spcPct val="150000"/>
              </a:lnSpc>
            </a:pPr>
            <a:r>
              <a:rPr lang="en-GB" dirty="0"/>
              <a:t> This is especially common with patient-level data from clinical studies. </a:t>
            </a:r>
          </a:p>
          <a:p>
            <a:pPr>
              <a:lnSpc>
                <a:spcPct val="150000"/>
              </a:lnSpc>
            </a:pPr>
            <a:r>
              <a:rPr lang="en-GB" dirty="0"/>
              <a:t>Brokers provide a level of independence in the evaluation of whose data requests are scientifically valid and will not violate the privacy of research participants. </a:t>
            </a:r>
            <a:endParaRPr lang="en-RO" dirty="0"/>
          </a:p>
        </p:txBody>
      </p:sp>
      <p:sp>
        <p:nvSpPr>
          <p:cNvPr id="3" name="Title 2">
            <a:extLst>
              <a:ext uri="{FF2B5EF4-FFF2-40B4-BE49-F238E27FC236}">
                <a16:creationId xmlns:a16="http://schemas.microsoft.com/office/drawing/2014/main" id="{A83DBC96-A070-7EDC-BB9B-B5F9FC645E45}"/>
              </a:ext>
            </a:extLst>
          </p:cNvPr>
          <p:cNvSpPr>
            <a:spLocks noGrp="1"/>
          </p:cNvSpPr>
          <p:nvPr>
            <p:ph type="title"/>
          </p:nvPr>
        </p:nvSpPr>
        <p:spPr/>
        <p:txBody>
          <a:bodyPr/>
          <a:lstStyle/>
          <a:p>
            <a:r>
              <a:rPr lang="en-GB" dirty="0"/>
              <a:t>Data brokers</a:t>
            </a:r>
            <a:endParaRPr lang="en-RO" dirty="0"/>
          </a:p>
        </p:txBody>
      </p:sp>
      <p:pic>
        <p:nvPicPr>
          <p:cNvPr id="5" name="Graphic 4" descr="Bank check with solid fill">
            <a:extLst>
              <a:ext uri="{FF2B5EF4-FFF2-40B4-BE49-F238E27FC236}">
                <a16:creationId xmlns:a16="http://schemas.microsoft.com/office/drawing/2014/main" id="{FD5D21C9-1281-E0D9-9175-FB6A2D56C1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1632" y="5239304"/>
            <a:ext cx="1420368" cy="1420368"/>
          </a:xfrm>
          <a:prstGeom prst="rect">
            <a:avLst/>
          </a:prstGeom>
        </p:spPr>
      </p:pic>
    </p:spTree>
    <p:extLst>
      <p:ext uri="{BB962C8B-B14F-4D97-AF65-F5344CB8AC3E}">
        <p14:creationId xmlns:p14="http://schemas.microsoft.com/office/powerpoint/2010/main" val="1500532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D04554-1B83-62F5-DEAA-40BF64968D8F}"/>
              </a:ext>
            </a:extLst>
          </p:cNvPr>
          <p:cNvSpPr>
            <a:spLocks noGrp="1"/>
          </p:cNvSpPr>
          <p:nvPr>
            <p:ph idx="1"/>
          </p:nvPr>
        </p:nvSpPr>
        <p:spPr>
          <a:xfrm>
            <a:off x="0" y="1305069"/>
            <a:ext cx="12192000" cy="4931344"/>
          </a:xfrm>
        </p:spPr>
        <p:txBody>
          <a:bodyPr>
            <a:normAutofit fontScale="62500" lnSpcReduction="20000"/>
          </a:bodyPr>
          <a:lstStyle/>
          <a:p>
            <a:pPr>
              <a:lnSpc>
                <a:spcPct val="170000"/>
              </a:lnSpc>
            </a:pPr>
            <a:r>
              <a:rPr lang="en-RO" dirty="0"/>
              <a:t> </a:t>
            </a:r>
            <a:r>
              <a:rPr lang="en-GB" dirty="0"/>
              <a:t>Analysis portals are platforms that allow approved analysis of data without allowing full access (viewing or downloading) or controlling where and who gets access. </a:t>
            </a:r>
          </a:p>
          <a:p>
            <a:pPr>
              <a:lnSpc>
                <a:spcPct val="170000"/>
              </a:lnSpc>
            </a:pPr>
            <a:r>
              <a:rPr lang="en-GB" dirty="0"/>
              <a:t> Some data brokers also use analysis portals. Analysis portals control what additional datasets can be pooled with the sensitive data as well as what analyses can be run to ensure that personal information is not revealed during reanalysis. </a:t>
            </a:r>
          </a:p>
          <a:p>
            <a:pPr>
              <a:lnSpc>
                <a:spcPct val="170000"/>
              </a:lnSpc>
            </a:pPr>
            <a:r>
              <a:rPr lang="en-GB" dirty="0"/>
              <a:t> Examples of virtual analysis portals include </a:t>
            </a:r>
            <a:r>
              <a:rPr lang="en-GB" dirty="0">
                <a:hlinkClick r:id="rId2"/>
              </a:rPr>
              <a:t>Project Data Sphere</a:t>
            </a:r>
            <a:r>
              <a:rPr lang="en-GB" dirty="0"/>
              <a:t>, </a:t>
            </a:r>
            <a:r>
              <a:rPr lang="en-GB" dirty="0">
                <a:hlinkClick r:id="rId3"/>
              </a:rPr>
              <a:t>Vivli</a:t>
            </a:r>
            <a:r>
              <a:rPr lang="en-GB" dirty="0"/>
              <a:t>, </a:t>
            </a:r>
            <a:r>
              <a:rPr lang="en-GB" dirty="0">
                <a:hlinkClick r:id="rId4"/>
              </a:rPr>
              <a:t>RAIRD</a:t>
            </a:r>
            <a:r>
              <a:rPr lang="en-GB" dirty="0"/>
              <a:t>, </a:t>
            </a:r>
            <a:r>
              <a:rPr lang="en-GB" dirty="0">
                <a:hlinkClick r:id="rId5"/>
              </a:rPr>
              <a:t>Corpuscle</a:t>
            </a:r>
            <a:r>
              <a:rPr lang="en-GB" dirty="0"/>
              <a:t>, and </a:t>
            </a:r>
            <a:r>
              <a:rPr lang="en-GB" dirty="0">
                <a:hlinkClick r:id="rId6"/>
              </a:rPr>
              <a:t>INESS</a:t>
            </a:r>
            <a:r>
              <a:rPr lang="en-GB" dirty="0"/>
              <a:t>.</a:t>
            </a:r>
          </a:p>
          <a:p>
            <a:pPr>
              <a:lnSpc>
                <a:spcPct val="170000"/>
              </a:lnSpc>
            </a:pPr>
            <a:r>
              <a:rPr lang="en-RO" dirty="0"/>
              <a:t> </a:t>
            </a:r>
            <a:r>
              <a:rPr lang="en-GB" dirty="0"/>
              <a:t>Social science and other researchers with sensitive data use a single-site analysis portal that can be accessed only under controlled regime. </a:t>
            </a:r>
          </a:p>
          <a:p>
            <a:pPr>
              <a:lnSpc>
                <a:spcPct val="170000"/>
              </a:lnSpc>
            </a:pPr>
            <a:r>
              <a:rPr lang="en-GB" dirty="0"/>
              <a:t>Approved researchers can access the data on-site, in a safe room, for scientific purposes. However, the metadata describing the data should be openly available and adhering to the FAIR principles.</a:t>
            </a:r>
            <a:endParaRPr lang="en-RO" dirty="0"/>
          </a:p>
        </p:txBody>
      </p:sp>
      <p:sp>
        <p:nvSpPr>
          <p:cNvPr id="3" name="Title 2">
            <a:extLst>
              <a:ext uri="{FF2B5EF4-FFF2-40B4-BE49-F238E27FC236}">
                <a16:creationId xmlns:a16="http://schemas.microsoft.com/office/drawing/2014/main" id="{DD02DC9F-13E5-3751-1AC1-803BCA60869A}"/>
              </a:ext>
            </a:extLst>
          </p:cNvPr>
          <p:cNvSpPr>
            <a:spLocks noGrp="1"/>
          </p:cNvSpPr>
          <p:nvPr>
            <p:ph type="title"/>
          </p:nvPr>
        </p:nvSpPr>
        <p:spPr/>
        <p:txBody>
          <a:bodyPr/>
          <a:lstStyle/>
          <a:p>
            <a:r>
              <a:rPr lang="en-GB" dirty="0"/>
              <a:t>Analysis portals</a:t>
            </a:r>
            <a:endParaRPr lang="en-RO" dirty="0"/>
          </a:p>
        </p:txBody>
      </p:sp>
    </p:spTree>
    <p:extLst>
      <p:ext uri="{BB962C8B-B14F-4D97-AF65-F5344CB8AC3E}">
        <p14:creationId xmlns:p14="http://schemas.microsoft.com/office/powerpoint/2010/main" val="3802376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8F6AA1-D033-83CC-1546-79166353C1A6}"/>
              </a:ext>
            </a:extLst>
          </p:cNvPr>
          <p:cNvSpPr>
            <a:spLocks noGrp="1"/>
          </p:cNvSpPr>
          <p:nvPr>
            <p:ph idx="1"/>
          </p:nvPr>
        </p:nvSpPr>
        <p:spPr>
          <a:xfrm>
            <a:off x="145472" y="1387011"/>
            <a:ext cx="12046528" cy="4982967"/>
          </a:xfrm>
        </p:spPr>
        <p:txBody>
          <a:bodyPr>
            <a:normAutofit fontScale="62500" lnSpcReduction="20000"/>
          </a:bodyPr>
          <a:lstStyle/>
          <a:p>
            <a:pPr>
              <a:lnSpc>
                <a:spcPct val="170000"/>
              </a:lnSpc>
            </a:pPr>
            <a:r>
              <a:rPr lang="en-RO" dirty="0"/>
              <a:t> </a:t>
            </a:r>
            <a:r>
              <a:rPr lang="en-GB" dirty="0"/>
              <a:t>Many datasets containing participant-level private information can be shared once the dataset has been de-identified (</a:t>
            </a:r>
            <a:r>
              <a:rPr lang="en-GB" b="1" dirty="0"/>
              <a:t>Safe </a:t>
            </a:r>
            <a:r>
              <a:rPr lang="en-GB" b="1" dirty="0" err="1"/>
              <a:t>Harbor</a:t>
            </a:r>
            <a:r>
              <a:rPr lang="en-GB" b="1" dirty="0"/>
              <a:t> method</a:t>
            </a:r>
            <a:r>
              <a:rPr lang="en-GB" dirty="0"/>
              <a:t>) or a expert has determined that the dataset is not individually identifiable (</a:t>
            </a:r>
            <a:r>
              <a:rPr lang="en-GB" b="1" dirty="0"/>
              <a:t>Expert Determination method</a:t>
            </a:r>
            <a:r>
              <a:rPr lang="en-GB" dirty="0"/>
              <a:t>). </a:t>
            </a:r>
          </a:p>
          <a:p>
            <a:pPr>
              <a:lnSpc>
                <a:spcPct val="170000"/>
              </a:lnSpc>
            </a:pPr>
            <a:r>
              <a:rPr lang="en-GB" dirty="0"/>
              <a:t>Consult with your Research Ethics Board / Institutional Review Board to learn how to do this with your data. We also recommend </a:t>
            </a:r>
            <a:r>
              <a:rPr lang="en-GB" dirty="0">
                <a:hlinkClick r:id="rId2"/>
              </a:rPr>
              <a:t>the CESSDA Expert Tour Guide on Data Management</a:t>
            </a:r>
            <a:r>
              <a:rPr lang="en-GB" dirty="0"/>
              <a:t>, which provides information and practical examples on how to share personal data. However, </a:t>
            </a:r>
            <a:r>
              <a:rPr lang="en-GB" b="1" dirty="0"/>
              <a:t>some datasets cannot be safely de-identified and shared</a:t>
            </a:r>
            <a:r>
              <a:rPr lang="en-GB" dirty="0"/>
              <a:t>. </a:t>
            </a:r>
          </a:p>
          <a:p>
            <a:pPr>
              <a:lnSpc>
                <a:spcPct val="170000"/>
              </a:lnSpc>
            </a:pPr>
            <a:r>
              <a:rPr lang="en-GB" dirty="0"/>
              <a:t>Researchers can still improve the </a:t>
            </a:r>
            <a:r>
              <a:rPr lang="en-GB" b="1" dirty="0"/>
              <a:t>openness</a:t>
            </a:r>
            <a:r>
              <a:rPr lang="en-GB" dirty="0"/>
              <a:t> of research on such data by </a:t>
            </a:r>
            <a:r>
              <a:rPr lang="en-GB" b="1" dirty="0"/>
              <a:t>creating and sharing synthetic data</a:t>
            </a:r>
            <a:r>
              <a:rPr lang="en-GB" dirty="0"/>
              <a:t>.</a:t>
            </a:r>
          </a:p>
          <a:p>
            <a:pPr lvl="1">
              <a:lnSpc>
                <a:spcPct val="170000"/>
              </a:lnSpc>
            </a:pPr>
            <a:r>
              <a:rPr lang="en-GB" dirty="0"/>
              <a:t>Synthetic data is similar in structure, content, and distribution to the real data and aims to attain "analytic validity": statistical analysis will return the same results for the synthetic data as the real data. </a:t>
            </a:r>
          </a:p>
          <a:p>
            <a:pPr>
              <a:lnSpc>
                <a:spcPct val="170000"/>
              </a:lnSpc>
            </a:pPr>
            <a:r>
              <a:rPr lang="en-GB" dirty="0"/>
              <a:t>The United States Census Bureau, for example, uses </a:t>
            </a:r>
            <a:r>
              <a:rPr lang="en-GB" dirty="0">
                <a:hlinkClick r:id="rId3"/>
              </a:rPr>
              <a:t>synthetic data and analysis portals</a:t>
            </a:r>
            <a:r>
              <a:rPr lang="en-GB" dirty="0"/>
              <a:t> in combination to allow reuse of highly sensitive data.</a:t>
            </a:r>
            <a:endParaRPr lang="en-RO" dirty="0"/>
          </a:p>
        </p:txBody>
      </p:sp>
      <p:sp>
        <p:nvSpPr>
          <p:cNvPr id="3" name="Title 2">
            <a:extLst>
              <a:ext uri="{FF2B5EF4-FFF2-40B4-BE49-F238E27FC236}">
                <a16:creationId xmlns:a16="http://schemas.microsoft.com/office/drawing/2014/main" id="{76E12633-6A49-1B55-6654-9D2A2D7A1575}"/>
              </a:ext>
            </a:extLst>
          </p:cNvPr>
          <p:cNvSpPr>
            <a:spLocks noGrp="1"/>
          </p:cNvSpPr>
          <p:nvPr>
            <p:ph type="title"/>
          </p:nvPr>
        </p:nvSpPr>
        <p:spPr/>
        <p:txBody>
          <a:bodyPr/>
          <a:lstStyle/>
          <a:p>
            <a:r>
              <a:rPr lang="en-GB" dirty="0"/>
              <a:t>De-identified and synthetic data</a:t>
            </a:r>
            <a:endParaRPr lang="en-RO" dirty="0"/>
          </a:p>
        </p:txBody>
      </p:sp>
    </p:spTree>
    <p:extLst>
      <p:ext uri="{BB962C8B-B14F-4D97-AF65-F5344CB8AC3E}">
        <p14:creationId xmlns:p14="http://schemas.microsoft.com/office/powerpoint/2010/main" val="2313288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DECED4-EE61-6A09-717A-1FFC083CCD7F}"/>
              </a:ext>
            </a:extLst>
          </p:cNvPr>
          <p:cNvSpPr>
            <a:spLocks noGrp="1"/>
          </p:cNvSpPr>
          <p:nvPr>
            <p:ph idx="1"/>
          </p:nvPr>
        </p:nvSpPr>
        <p:spPr>
          <a:xfrm>
            <a:off x="145472" y="1458930"/>
            <a:ext cx="11926664" cy="4808306"/>
          </a:xfrm>
        </p:spPr>
        <p:txBody>
          <a:bodyPr>
            <a:normAutofit fontScale="70000" lnSpcReduction="20000"/>
          </a:bodyPr>
          <a:lstStyle/>
          <a:p>
            <a:pPr>
              <a:lnSpc>
                <a:spcPct val="170000"/>
              </a:lnSpc>
            </a:pPr>
            <a:r>
              <a:rPr lang="en-RO" dirty="0"/>
              <a:t> </a:t>
            </a:r>
            <a:r>
              <a:rPr lang="en-GB" dirty="0">
                <a:hlinkClick r:id="rId2"/>
              </a:rPr>
              <a:t>DataTags</a:t>
            </a:r>
            <a:r>
              <a:rPr lang="en-GB" dirty="0"/>
              <a:t> is a framework designed to enable computer-assisted assessments of the legal, contractual, and policy restrictions that govern data sharing decisions. </a:t>
            </a:r>
          </a:p>
          <a:p>
            <a:pPr lvl="1">
              <a:lnSpc>
                <a:spcPct val="170000"/>
              </a:lnSpc>
            </a:pPr>
            <a:r>
              <a:rPr lang="en-GB" dirty="0"/>
              <a:t>The system asks a user a series of questions to elicit the key properties of a given dataset and applies inference rules to determine which laws, contracts, and best practices are applicable. </a:t>
            </a:r>
          </a:p>
          <a:p>
            <a:pPr lvl="1">
              <a:lnSpc>
                <a:spcPct val="170000"/>
              </a:lnSpc>
            </a:pPr>
            <a:r>
              <a:rPr lang="en-GB" dirty="0"/>
              <a:t>The output is a set of recommended </a:t>
            </a:r>
            <a:r>
              <a:rPr lang="en-GB" dirty="0" err="1"/>
              <a:t>DataTags</a:t>
            </a:r>
            <a:r>
              <a:rPr lang="en-GB" dirty="0"/>
              <a:t>, or simple, iconic labels that represent a human-readable and machine-actionable data policy, and a license agreement that is tailored to the individual dataset. </a:t>
            </a:r>
          </a:p>
          <a:p>
            <a:pPr lvl="1">
              <a:lnSpc>
                <a:spcPct val="170000"/>
              </a:lnSpc>
            </a:pPr>
            <a:r>
              <a:rPr lang="en-GB" dirty="0"/>
              <a:t>It is being designed to integrate with data repository software, and it will also operate as a standalone tool. </a:t>
            </a:r>
          </a:p>
          <a:p>
            <a:pPr lvl="1">
              <a:lnSpc>
                <a:spcPct val="170000"/>
              </a:lnSpc>
            </a:pPr>
            <a:r>
              <a:rPr lang="en-GB" dirty="0"/>
              <a:t>Developed at Harvard University. In Europe, DANS is working on adjusting </a:t>
            </a:r>
            <a:r>
              <a:rPr lang="en-GB" dirty="0" err="1"/>
              <a:t>DataTags</a:t>
            </a:r>
            <a:r>
              <a:rPr lang="en-GB" dirty="0"/>
              <a:t> to European legislation / General Data Protection Regulation (</a:t>
            </a:r>
            <a:r>
              <a:rPr lang="en-GB" dirty="0">
                <a:hlinkClick r:id="rId3"/>
              </a:rPr>
              <a:t>GDPR</a:t>
            </a:r>
            <a:r>
              <a:rPr lang="en-GB" dirty="0"/>
              <a:t>) (cf. </a:t>
            </a:r>
            <a:r>
              <a:rPr lang="en-GB" dirty="0">
                <a:hlinkClick r:id="rId4"/>
              </a:rPr>
              <a:t>DANS GDPR DataTags</a:t>
            </a:r>
            <a:r>
              <a:rPr lang="en-GB" dirty="0"/>
              <a:t>). </a:t>
            </a:r>
            <a:endParaRPr lang="en-RO" dirty="0"/>
          </a:p>
        </p:txBody>
      </p:sp>
      <p:sp>
        <p:nvSpPr>
          <p:cNvPr id="3" name="Title 2">
            <a:extLst>
              <a:ext uri="{FF2B5EF4-FFF2-40B4-BE49-F238E27FC236}">
                <a16:creationId xmlns:a16="http://schemas.microsoft.com/office/drawing/2014/main" id="{121CA0AB-8A51-BC72-9327-5CA3C5D191BA}"/>
              </a:ext>
            </a:extLst>
          </p:cNvPr>
          <p:cNvSpPr>
            <a:spLocks noGrp="1"/>
          </p:cNvSpPr>
          <p:nvPr>
            <p:ph type="title"/>
          </p:nvPr>
        </p:nvSpPr>
        <p:spPr/>
        <p:txBody>
          <a:bodyPr/>
          <a:lstStyle/>
          <a:p>
            <a:r>
              <a:rPr lang="en-GB" dirty="0" err="1"/>
              <a:t>DataTags</a:t>
            </a:r>
            <a:endParaRPr lang="en-RO" dirty="0"/>
          </a:p>
        </p:txBody>
      </p:sp>
      <p:pic>
        <p:nvPicPr>
          <p:cNvPr id="5" name="Picture 4" descr="Graphical user interface, text, application&#10;&#10;Description automatically generated">
            <a:extLst>
              <a:ext uri="{FF2B5EF4-FFF2-40B4-BE49-F238E27FC236}">
                <a16:creationId xmlns:a16="http://schemas.microsoft.com/office/drawing/2014/main" id="{1E60B7E6-F791-52A7-74FB-5F03C063A3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6752" y="4948032"/>
            <a:ext cx="2036896" cy="1909968"/>
          </a:xfrm>
          <a:prstGeom prst="rect">
            <a:avLst/>
          </a:prstGeom>
        </p:spPr>
      </p:pic>
    </p:spTree>
    <p:extLst>
      <p:ext uri="{BB962C8B-B14F-4D97-AF65-F5344CB8AC3E}">
        <p14:creationId xmlns:p14="http://schemas.microsoft.com/office/powerpoint/2010/main" val="4036811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79506-0038-FD38-A940-D6E03173B0AB}"/>
              </a:ext>
            </a:extLst>
          </p:cNvPr>
          <p:cNvSpPr>
            <a:spLocks noGrp="1"/>
          </p:cNvSpPr>
          <p:nvPr>
            <p:ph idx="1"/>
          </p:nvPr>
        </p:nvSpPr>
        <p:spPr>
          <a:xfrm>
            <a:off x="145471" y="1475232"/>
            <a:ext cx="11912417" cy="4771456"/>
          </a:xfrm>
        </p:spPr>
        <p:txBody>
          <a:bodyPr>
            <a:normAutofit fontScale="77500" lnSpcReduction="20000"/>
          </a:bodyPr>
          <a:lstStyle/>
          <a:p>
            <a:pPr>
              <a:lnSpc>
                <a:spcPct val="150000"/>
              </a:lnSpc>
            </a:pPr>
            <a:r>
              <a:rPr lang="en-RO" dirty="0"/>
              <a:t> </a:t>
            </a:r>
            <a:r>
              <a:rPr lang="en-GB" dirty="0"/>
              <a:t>In addition to data sharing, the openness of research relies on sharing of materials. What materials researchers use is discipline-specific and sometimes unique to a lab. </a:t>
            </a:r>
          </a:p>
          <a:p>
            <a:pPr>
              <a:lnSpc>
                <a:spcPct val="150000"/>
              </a:lnSpc>
            </a:pPr>
            <a:r>
              <a:rPr lang="en-GB" dirty="0"/>
              <a:t>Below are examples of materials you can share, although always confer with peers in your discipline to identify which repositories are used: </a:t>
            </a:r>
          </a:p>
          <a:p>
            <a:pPr lvl="1">
              <a:lnSpc>
                <a:spcPct val="150000"/>
              </a:lnSpc>
            </a:pPr>
            <a:r>
              <a:rPr lang="en-GB" dirty="0"/>
              <a:t>Reagents</a:t>
            </a:r>
          </a:p>
          <a:p>
            <a:pPr lvl="1">
              <a:lnSpc>
                <a:spcPct val="150000"/>
              </a:lnSpc>
            </a:pPr>
            <a:r>
              <a:rPr lang="en-GB" dirty="0"/>
              <a:t>Protocols</a:t>
            </a:r>
          </a:p>
          <a:p>
            <a:pPr lvl="1">
              <a:lnSpc>
                <a:spcPct val="150000"/>
              </a:lnSpc>
            </a:pPr>
            <a:r>
              <a:rPr lang="en-GB" dirty="0"/>
              <a:t>Notebooks, containers, software, and hardware</a:t>
            </a:r>
          </a:p>
          <a:p>
            <a:pPr>
              <a:lnSpc>
                <a:spcPct val="150000"/>
              </a:lnSpc>
            </a:pPr>
            <a:r>
              <a:rPr lang="en-GB" dirty="0"/>
              <a:t>When you have materials, data, and publications from the same research project shared in different repositories, cross-reference them with a link and a unique identifier so they can be easily located.</a:t>
            </a:r>
            <a:endParaRPr lang="en-RO" dirty="0"/>
          </a:p>
        </p:txBody>
      </p:sp>
      <p:sp>
        <p:nvSpPr>
          <p:cNvPr id="3" name="Title 2">
            <a:extLst>
              <a:ext uri="{FF2B5EF4-FFF2-40B4-BE49-F238E27FC236}">
                <a16:creationId xmlns:a16="http://schemas.microsoft.com/office/drawing/2014/main" id="{605B9940-76C5-573C-825F-E3354DC2A316}"/>
              </a:ext>
            </a:extLst>
          </p:cNvPr>
          <p:cNvSpPr>
            <a:spLocks noGrp="1"/>
          </p:cNvSpPr>
          <p:nvPr>
            <p:ph type="title"/>
          </p:nvPr>
        </p:nvSpPr>
        <p:spPr/>
        <p:txBody>
          <a:bodyPr/>
          <a:lstStyle/>
          <a:p>
            <a:r>
              <a:rPr lang="en-GB" dirty="0"/>
              <a:t>Open Materials</a:t>
            </a:r>
            <a:endParaRPr lang="en-RO" dirty="0"/>
          </a:p>
        </p:txBody>
      </p:sp>
    </p:spTree>
    <p:extLst>
      <p:ext uri="{BB962C8B-B14F-4D97-AF65-F5344CB8AC3E}">
        <p14:creationId xmlns:p14="http://schemas.microsoft.com/office/powerpoint/2010/main" val="2456320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706B9D-0C5B-AFD8-2EA5-F638260903F3}"/>
              </a:ext>
            </a:extLst>
          </p:cNvPr>
          <p:cNvSpPr>
            <a:spLocks noGrp="1"/>
          </p:cNvSpPr>
          <p:nvPr>
            <p:ph idx="1"/>
          </p:nvPr>
        </p:nvSpPr>
        <p:spPr>
          <a:xfrm>
            <a:off x="0" y="1305070"/>
            <a:ext cx="12192000" cy="5034770"/>
          </a:xfrm>
        </p:spPr>
        <p:txBody>
          <a:bodyPr>
            <a:normAutofit/>
          </a:bodyPr>
          <a:lstStyle/>
          <a:p>
            <a:pPr>
              <a:lnSpc>
                <a:spcPct val="150000"/>
              </a:lnSpc>
            </a:pPr>
            <a:r>
              <a:rPr lang="en-RO" sz="2000" dirty="0"/>
              <a:t> </a:t>
            </a:r>
            <a:r>
              <a:rPr lang="en-GB" sz="2000" dirty="0"/>
              <a:t>A reagents is a substance, compound or mixture that can be added to a system in order to create a chemical or other reaction. </a:t>
            </a:r>
          </a:p>
          <a:p>
            <a:pPr>
              <a:lnSpc>
                <a:spcPct val="150000"/>
              </a:lnSpc>
            </a:pPr>
            <a:r>
              <a:rPr lang="en-GB" sz="2000" dirty="0"/>
              <a:t>Reagents can be deposited with repositories like </a:t>
            </a:r>
            <a:r>
              <a:rPr lang="en-GB" sz="2000" dirty="0">
                <a:hlinkClick r:id="rId2"/>
              </a:rPr>
              <a:t>Addgene</a:t>
            </a:r>
            <a:r>
              <a:rPr lang="en-GB" sz="2000" dirty="0"/>
              <a:t>, </a:t>
            </a:r>
            <a:r>
              <a:rPr lang="en-GB" sz="2000" dirty="0">
                <a:hlinkClick r:id="rId3"/>
              </a:rPr>
              <a:t>The Bloomington Drosophila Stock Center</a:t>
            </a:r>
            <a:r>
              <a:rPr lang="en-GB" sz="2000" dirty="0"/>
              <a:t>, and </a:t>
            </a:r>
            <a:r>
              <a:rPr lang="en-GB" sz="2000" dirty="0">
                <a:hlinkClick r:id="rId4"/>
              </a:rPr>
              <a:t>ATCC</a:t>
            </a:r>
            <a:r>
              <a:rPr lang="en-GB" sz="2000" dirty="0"/>
              <a:t> to make them easily accessible to other researchers. </a:t>
            </a:r>
          </a:p>
          <a:p>
            <a:pPr>
              <a:lnSpc>
                <a:spcPct val="150000"/>
              </a:lnSpc>
            </a:pPr>
            <a:r>
              <a:rPr lang="en-GB" sz="2000" dirty="0"/>
              <a:t>License your materials so they can be reused by other researchers.</a:t>
            </a:r>
            <a:endParaRPr lang="en-RO" sz="2000" dirty="0"/>
          </a:p>
        </p:txBody>
      </p:sp>
      <p:sp>
        <p:nvSpPr>
          <p:cNvPr id="3" name="Title 2">
            <a:extLst>
              <a:ext uri="{FF2B5EF4-FFF2-40B4-BE49-F238E27FC236}">
                <a16:creationId xmlns:a16="http://schemas.microsoft.com/office/drawing/2014/main" id="{794398C2-F98F-C028-5488-3C1D547563BE}"/>
              </a:ext>
            </a:extLst>
          </p:cNvPr>
          <p:cNvSpPr>
            <a:spLocks noGrp="1"/>
          </p:cNvSpPr>
          <p:nvPr>
            <p:ph type="title"/>
          </p:nvPr>
        </p:nvSpPr>
        <p:spPr/>
        <p:txBody>
          <a:bodyPr/>
          <a:lstStyle/>
          <a:p>
            <a:r>
              <a:rPr lang="en-GB" dirty="0"/>
              <a:t>Reagents</a:t>
            </a:r>
            <a:endParaRPr lang="en-RO" dirty="0"/>
          </a:p>
        </p:txBody>
      </p:sp>
      <p:pic>
        <p:nvPicPr>
          <p:cNvPr id="7" name="Picture 6" descr="A picture containing text&#10;&#10;Description automatically generated">
            <a:extLst>
              <a:ext uri="{FF2B5EF4-FFF2-40B4-BE49-F238E27FC236}">
                <a16:creationId xmlns:a16="http://schemas.microsoft.com/office/drawing/2014/main" id="{1024DBA2-6E76-22B4-3083-719221B120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22455"/>
            <a:ext cx="12192000" cy="2540000"/>
          </a:xfrm>
          <a:prstGeom prst="rect">
            <a:avLst/>
          </a:prstGeom>
        </p:spPr>
      </p:pic>
    </p:spTree>
    <p:extLst>
      <p:ext uri="{BB962C8B-B14F-4D97-AF65-F5344CB8AC3E}">
        <p14:creationId xmlns:p14="http://schemas.microsoft.com/office/powerpoint/2010/main" val="4169916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96AFFB-A88C-C37C-CDDC-F599E9326140}"/>
              </a:ext>
            </a:extLst>
          </p:cNvPr>
          <p:cNvSpPr>
            <a:spLocks noGrp="1"/>
          </p:cNvSpPr>
          <p:nvPr>
            <p:ph idx="1"/>
          </p:nvPr>
        </p:nvSpPr>
        <p:spPr>
          <a:xfrm>
            <a:off x="0" y="2593831"/>
            <a:ext cx="7400544" cy="3564723"/>
          </a:xfrm>
        </p:spPr>
        <p:txBody>
          <a:bodyPr>
            <a:normAutofit/>
          </a:bodyPr>
          <a:lstStyle/>
          <a:p>
            <a:pPr>
              <a:lnSpc>
                <a:spcPct val="170000"/>
              </a:lnSpc>
            </a:pPr>
            <a:r>
              <a:rPr lang="en-GB" sz="2000" dirty="0"/>
              <a:t>Read-only protocols should be deposited in your disciplines registry such as </a:t>
            </a:r>
            <a:r>
              <a:rPr lang="en-GB" sz="2000" dirty="0">
                <a:hlinkClick r:id="rId2"/>
              </a:rPr>
              <a:t>ClinicalTrials.gov</a:t>
            </a:r>
            <a:r>
              <a:rPr lang="en-GB" sz="2000" dirty="0"/>
              <a:t> and </a:t>
            </a:r>
            <a:r>
              <a:rPr lang="en-GB" sz="2000" dirty="0">
                <a:hlinkClick r:id="rId3"/>
              </a:rPr>
              <a:t>SocialScienceRegistry</a:t>
            </a:r>
            <a:r>
              <a:rPr lang="en-GB" sz="2000" dirty="0"/>
              <a:t> or a general registry like </a:t>
            </a:r>
            <a:r>
              <a:rPr lang="en-GB" sz="2000" dirty="0">
                <a:hlinkClick r:id="rId4"/>
              </a:rPr>
              <a:t>Open Science Framework</a:t>
            </a:r>
            <a:r>
              <a:rPr lang="en-GB" sz="2000" dirty="0"/>
              <a:t>.</a:t>
            </a:r>
          </a:p>
          <a:p>
            <a:pPr>
              <a:lnSpc>
                <a:spcPct val="170000"/>
              </a:lnSpc>
            </a:pPr>
            <a:r>
              <a:rPr lang="en-GB" sz="2000" dirty="0"/>
              <a:t> Many journals, such as </a:t>
            </a:r>
            <a:r>
              <a:rPr lang="en-GB" sz="2000" dirty="0">
                <a:hlinkClick r:id="rId5"/>
              </a:rPr>
              <a:t>Trials</a:t>
            </a:r>
            <a:r>
              <a:rPr lang="en-GB" sz="2000" dirty="0"/>
              <a:t>, </a:t>
            </a:r>
            <a:r>
              <a:rPr lang="en-GB" sz="2000" dirty="0">
                <a:hlinkClick r:id="rId6"/>
              </a:rPr>
              <a:t>JMIR Research Protocols</a:t>
            </a:r>
            <a:r>
              <a:rPr lang="en-GB" sz="2000" dirty="0"/>
              <a:t>, or </a:t>
            </a:r>
            <a:r>
              <a:rPr lang="en-GB" sz="2000" dirty="0">
                <a:hlinkClick r:id="rId7"/>
              </a:rPr>
              <a:t>Bio-Protocol</a:t>
            </a:r>
            <a:r>
              <a:rPr lang="en-GB" sz="2000" dirty="0"/>
              <a:t>, will publish your protocol.</a:t>
            </a:r>
            <a:endParaRPr lang="en-RO" sz="2000" dirty="0"/>
          </a:p>
          <a:p>
            <a:endParaRPr lang="en-RO" dirty="0"/>
          </a:p>
        </p:txBody>
      </p:sp>
      <p:sp>
        <p:nvSpPr>
          <p:cNvPr id="3" name="Title 2">
            <a:extLst>
              <a:ext uri="{FF2B5EF4-FFF2-40B4-BE49-F238E27FC236}">
                <a16:creationId xmlns:a16="http://schemas.microsoft.com/office/drawing/2014/main" id="{1FD4E6E9-882C-35F3-08A1-25D06CFB2A80}"/>
              </a:ext>
            </a:extLst>
          </p:cNvPr>
          <p:cNvSpPr>
            <a:spLocks noGrp="1"/>
          </p:cNvSpPr>
          <p:nvPr>
            <p:ph type="title"/>
          </p:nvPr>
        </p:nvSpPr>
        <p:spPr/>
        <p:txBody>
          <a:bodyPr/>
          <a:lstStyle/>
          <a:p>
            <a:r>
              <a:rPr lang="en-GB" dirty="0"/>
              <a:t>Protocols</a:t>
            </a:r>
            <a:endParaRPr lang="en-RO" dirty="0"/>
          </a:p>
        </p:txBody>
      </p:sp>
      <p:pic>
        <p:nvPicPr>
          <p:cNvPr id="5" name="Picture 4" descr="Graphical user interface, website&#10;&#10;Description automatically generated">
            <a:extLst>
              <a:ext uri="{FF2B5EF4-FFF2-40B4-BE49-F238E27FC236}">
                <a16:creationId xmlns:a16="http://schemas.microsoft.com/office/drawing/2014/main" id="{93C5A512-76A5-FF10-6925-97FD0A0789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0544" y="2593831"/>
            <a:ext cx="4657343" cy="3564723"/>
          </a:xfrm>
          <a:prstGeom prst="rect">
            <a:avLst/>
          </a:prstGeom>
        </p:spPr>
      </p:pic>
      <p:sp>
        <p:nvSpPr>
          <p:cNvPr id="6" name="TextBox 5">
            <a:extLst>
              <a:ext uri="{FF2B5EF4-FFF2-40B4-BE49-F238E27FC236}">
                <a16:creationId xmlns:a16="http://schemas.microsoft.com/office/drawing/2014/main" id="{36D00BF3-CE73-04D1-57C4-BF435ECE46E6}"/>
              </a:ext>
            </a:extLst>
          </p:cNvPr>
          <p:cNvSpPr txBox="1"/>
          <p:nvPr/>
        </p:nvSpPr>
        <p:spPr>
          <a:xfrm>
            <a:off x="0" y="1279935"/>
            <a:ext cx="12192000" cy="1415772"/>
          </a:xfrm>
          <a:prstGeom prst="rect">
            <a:avLst/>
          </a:prstGeom>
          <a:noFill/>
        </p:spPr>
        <p:txBody>
          <a:bodyPr wrap="square" rtlCol="0">
            <a:spAutoFit/>
          </a:bodyPr>
          <a:lstStyle/>
          <a:p>
            <a:pPr marL="228600" indent="-228600">
              <a:lnSpc>
                <a:spcPct val="170000"/>
              </a:lnSpc>
              <a:spcBef>
                <a:spcPts val="1000"/>
              </a:spcBef>
              <a:buBlip>
                <a:blip r:embed="rId9"/>
              </a:buBlip>
            </a:pPr>
            <a:r>
              <a:rPr lang="en-RO" sz="2000" dirty="0">
                <a:solidFill>
                  <a:schemeClr val="tx1">
                    <a:lumMod val="75000"/>
                    <a:lumOff val="25000"/>
                  </a:schemeClr>
                </a:solidFill>
                <a:latin typeface="Arial" panose="020B0604020202020204" pitchFamily="34" charset="0"/>
                <a:cs typeface="Arial" panose="020B0604020202020204" pitchFamily="34" charset="0"/>
              </a:rPr>
              <a:t> </a:t>
            </a:r>
            <a:r>
              <a:rPr lang="en-GB" sz="2000" dirty="0">
                <a:solidFill>
                  <a:schemeClr val="tx1">
                    <a:lumMod val="75000"/>
                    <a:lumOff val="25000"/>
                  </a:schemeClr>
                </a:solidFill>
                <a:latin typeface="Arial" panose="020B0604020202020204" pitchFamily="34" charset="0"/>
                <a:cs typeface="Arial" panose="020B0604020202020204" pitchFamily="34" charset="0"/>
              </a:rPr>
              <a:t>A protocol describes a formal or official record of scientific experimental observations in a structured format. Deposit virtual protocols for citation, adaptation, and reuse using </a:t>
            </a:r>
            <a:r>
              <a:rPr lang="en-GB" sz="2000" dirty="0">
                <a:solidFill>
                  <a:schemeClr val="tx1">
                    <a:lumMod val="75000"/>
                    <a:lumOff val="2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Protocols.io</a:t>
            </a:r>
            <a:r>
              <a:rPr lang="en-GB" sz="2000" dirty="0">
                <a:solidFill>
                  <a:schemeClr val="tx1">
                    <a:lumMod val="75000"/>
                    <a:lumOff val="25000"/>
                  </a:schemeClr>
                </a:solidFill>
                <a:latin typeface="Arial" panose="020B0604020202020204" pitchFamily="34" charset="0"/>
                <a:cs typeface="Arial" panose="020B0604020202020204" pitchFamily="34" charset="0"/>
              </a:rPr>
              <a:t>.</a:t>
            </a:r>
          </a:p>
          <a:p>
            <a:endParaRPr lang="en-RO" dirty="0"/>
          </a:p>
        </p:txBody>
      </p:sp>
    </p:spTree>
    <p:extLst>
      <p:ext uri="{BB962C8B-B14F-4D97-AF65-F5344CB8AC3E}">
        <p14:creationId xmlns:p14="http://schemas.microsoft.com/office/powerpoint/2010/main" val="371910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5ED1A-5103-A401-D56C-F10D851FDB72}"/>
              </a:ext>
            </a:extLst>
          </p:cNvPr>
          <p:cNvSpPr>
            <a:spLocks noGrp="1"/>
          </p:cNvSpPr>
          <p:nvPr>
            <p:ph type="title"/>
          </p:nvPr>
        </p:nvSpPr>
        <p:spPr/>
        <p:txBody>
          <a:bodyPr/>
          <a:lstStyle/>
          <a:p>
            <a:r>
              <a:rPr lang="fr-CH" b="1" spc="-1" dirty="0" err="1">
                <a:uFill>
                  <a:solidFill>
                    <a:srgbClr val="FFFFFF"/>
                  </a:solidFill>
                </a:uFill>
                <a:latin typeface="Calibri"/>
              </a:rPr>
              <a:t>Research</a:t>
            </a:r>
            <a:r>
              <a:rPr lang="fr-CH" b="1" spc="-1" dirty="0">
                <a:uFill>
                  <a:solidFill>
                    <a:srgbClr val="FFFFFF"/>
                  </a:solidFill>
                </a:uFill>
                <a:latin typeface="Calibri"/>
              </a:rPr>
              <a:t> data</a:t>
            </a:r>
            <a:endParaRPr lang="en-GB" dirty="0"/>
          </a:p>
        </p:txBody>
      </p:sp>
      <p:sp>
        <p:nvSpPr>
          <p:cNvPr id="5" name="Text Placeholder 4">
            <a:extLst>
              <a:ext uri="{FF2B5EF4-FFF2-40B4-BE49-F238E27FC236}">
                <a16:creationId xmlns:a16="http://schemas.microsoft.com/office/drawing/2014/main" id="{E53AEFCD-9788-033A-C96F-DA4E8B84C9E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95027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33ACD-E7FB-22D6-822C-FC50C4219081}"/>
              </a:ext>
            </a:extLst>
          </p:cNvPr>
          <p:cNvSpPr>
            <a:spLocks noGrp="1"/>
          </p:cNvSpPr>
          <p:nvPr>
            <p:ph idx="1"/>
          </p:nvPr>
        </p:nvSpPr>
        <p:spPr>
          <a:xfrm>
            <a:off x="0" y="1305070"/>
            <a:ext cx="9119616" cy="5034770"/>
          </a:xfrm>
        </p:spPr>
        <p:txBody>
          <a:bodyPr>
            <a:normAutofit fontScale="70000" lnSpcReduction="20000"/>
          </a:bodyPr>
          <a:lstStyle/>
          <a:p>
            <a:pPr>
              <a:lnSpc>
                <a:spcPct val="170000"/>
              </a:lnSpc>
            </a:pPr>
            <a:r>
              <a:rPr lang="en-RO" dirty="0"/>
              <a:t> </a:t>
            </a:r>
            <a:r>
              <a:rPr lang="en-GB" dirty="0"/>
              <a:t>Reproducible analysis is aided by the use of literate programming, container technology, and virtualization. </a:t>
            </a:r>
          </a:p>
          <a:p>
            <a:pPr>
              <a:lnSpc>
                <a:spcPct val="170000"/>
              </a:lnSpc>
            </a:pPr>
            <a:r>
              <a:rPr lang="en-GB" dirty="0"/>
              <a:t>Besides code and data, you can also share</a:t>
            </a:r>
          </a:p>
          <a:p>
            <a:pPr lvl="1">
              <a:lnSpc>
                <a:spcPct val="170000"/>
              </a:lnSpc>
            </a:pPr>
            <a:r>
              <a:rPr lang="en-GB" dirty="0" err="1"/>
              <a:t>Jupyter</a:t>
            </a:r>
            <a:r>
              <a:rPr lang="en-GB" dirty="0"/>
              <a:t> notebooks, Docker images, or other analysis materials or software dependencies. </a:t>
            </a:r>
          </a:p>
          <a:p>
            <a:pPr>
              <a:lnSpc>
                <a:spcPct val="170000"/>
              </a:lnSpc>
            </a:pPr>
            <a:r>
              <a:rPr lang="en-GB" dirty="0"/>
              <a:t>Share notebooks with Open services such as </a:t>
            </a:r>
            <a:r>
              <a:rPr lang="en-GB" dirty="0">
                <a:hlinkClick r:id="rId2"/>
              </a:rPr>
              <a:t>mybinder</a:t>
            </a:r>
            <a:r>
              <a:rPr lang="en-GB" dirty="0"/>
              <a:t> that allow for public viewing and execution of the entire notebook on shared resources. </a:t>
            </a:r>
          </a:p>
          <a:p>
            <a:pPr>
              <a:lnSpc>
                <a:spcPct val="170000"/>
              </a:lnSpc>
            </a:pPr>
            <a:r>
              <a:rPr lang="en-GB" dirty="0"/>
              <a:t>Containers and notebooks can be shared with </a:t>
            </a:r>
            <a:r>
              <a:rPr lang="en-GB" dirty="0">
                <a:hlinkClick r:id="rId3"/>
              </a:rPr>
              <a:t>Rocker</a:t>
            </a:r>
            <a:r>
              <a:rPr lang="en-GB" dirty="0"/>
              <a:t> or </a:t>
            </a:r>
            <a:r>
              <a:rPr lang="en-GB" dirty="0">
                <a:hlinkClick r:id="rId4"/>
              </a:rPr>
              <a:t>Code Ocean</a:t>
            </a:r>
            <a:r>
              <a:rPr lang="en-GB" dirty="0"/>
              <a:t>. </a:t>
            </a:r>
          </a:p>
          <a:p>
            <a:pPr lvl="1">
              <a:lnSpc>
                <a:spcPct val="170000"/>
              </a:lnSpc>
            </a:pPr>
            <a:r>
              <a:rPr lang="en-GB" dirty="0"/>
              <a:t>Software and hardware used in your research should be shared following best practices for documentation as outlined in </a:t>
            </a:r>
            <a:r>
              <a:rPr lang="en-GB" dirty="0">
                <a:hlinkClick r:id="rId5"/>
              </a:rPr>
              <a:t>Section 3</a:t>
            </a:r>
            <a:r>
              <a:rPr lang="en-GB" dirty="0"/>
              <a:t>. </a:t>
            </a:r>
          </a:p>
        </p:txBody>
      </p:sp>
      <p:sp>
        <p:nvSpPr>
          <p:cNvPr id="3" name="Title 2">
            <a:extLst>
              <a:ext uri="{FF2B5EF4-FFF2-40B4-BE49-F238E27FC236}">
                <a16:creationId xmlns:a16="http://schemas.microsoft.com/office/drawing/2014/main" id="{05FF2EBA-1E5F-22C7-C506-5E1559580E87}"/>
              </a:ext>
            </a:extLst>
          </p:cNvPr>
          <p:cNvSpPr>
            <a:spLocks noGrp="1"/>
          </p:cNvSpPr>
          <p:nvPr>
            <p:ph type="title"/>
          </p:nvPr>
        </p:nvSpPr>
        <p:spPr/>
        <p:txBody>
          <a:bodyPr/>
          <a:lstStyle/>
          <a:p>
            <a:r>
              <a:rPr lang="en-GB" dirty="0"/>
              <a:t>Notebooks, containers, software, and hardware</a:t>
            </a:r>
            <a:endParaRPr lang="en-RO" dirty="0"/>
          </a:p>
        </p:txBody>
      </p:sp>
      <p:pic>
        <p:nvPicPr>
          <p:cNvPr id="7" name="Picture 6" descr="Logo&#10;&#10;Description automatically generated">
            <a:extLst>
              <a:ext uri="{FF2B5EF4-FFF2-40B4-BE49-F238E27FC236}">
                <a16:creationId xmlns:a16="http://schemas.microsoft.com/office/drawing/2014/main" id="{40B5C92E-F09E-7DB0-8AD0-DAF39BDF9E1D}"/>
              </a:ext>
            </a:extLst>
          </p:cNvPr>
          <p:cNvPicPr>
            <a:picLocks noChangeAspect="1"/>
          </p:cNvPicPr>
          <p:nvPr/>
        </p:nvPicPr>
        <p:blipFill rotWithShape="1">
          <a:blip r:embed="rId6">
            <a:extLst>
              <a:ext uri="{28A0092B-C50C-407E-A947-70E740481C1C}">
                <a14:useLocalDpi xmlns:a14="http://schemas.microsoft.com/office/drawing/2010/main" val="0"/>
              </a:ext>
            </a:extLst>
          </a:blip>
          <a:srcRect l="6706" t="11285" r="16822" b="32611"/>
          <a:stretch/>
        </p:blipFill>
        <p:spPr>
          <a:xfrm>
            <a:off x="8810386" y="3292886"/>
            <a:ext cx="3311878" cy="801261"/>
          </a:xfrm>
          <a:prstGeom prst="rect">
            <a:avLst/>
          </a:prstGeom>
        </p:spPr>
      </p:pic>
      <p:pic>
        <p:nvPicPr>
          <p:cNvPr id="9" name="Picture 8" descr="Text, application&#10;&#10;Description automatically generated with medium confidence">
            <a:extLst>
              <a:ext uri="{FF2B5EF4-FFF2-40B4-BE49-F238E27FC236}">
                <a16:creationId xmlns:a16="http://schemas.microsoft.com/office/drawing/2014/main" id="{6BFD4284-FBC4-07B9-577A-BCABB037FA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6047" y="1745247"/>
            <a:ext cx="3311877" cy="1318837"/>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51C6441-0F6D-B9E3-DBA7-70E9D2BAA0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7820" y="4094147"/>
            <a:ext cx="2348350" cy="122869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76FD8624-D27B-F6C2-A8BE-77A07240FE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67820" y="5651651"/>
            <a:ext cx="2824180" cy="944893"/>
          </a:xfrm>
          <a:prstGeom prst="rect">
            <a:avLst/>
          </a:prstGeom>
        </p:spPr>
      </p:pic>
      <p:pic>
        <p:nvPicPr>
          <p:cNvPr id="15" name="Picture 14" descr="Logo, company name&#10;&#10;Description automatically generated">
            <a:extLst>
              <a:ext uri="{FF2B5EF4-FFF2-40B4-BE49-F238E27FC236}">
                <a16:creationId xmlns:a16="http://schemas.microsoft.com/office/drawing/2014/main" id="{65F55838-1DBB-23CC-FDA5-50F2F19FF3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81803" y="2047130"/>
            <a:ext cx="2247900" cy="660400"/>
          </a:xfrm>
          <a:prstGeom prst="rect">
            <a:avLst/>
          </a:prstGeom>
        </p:spPr>
      </p:pic>
    </p:spTree>
    <p:extLst>
      <p:ext uri="{BB962C8B-B14F-4D97-AF65-F5344CB8AC3E}">
        <p14:creationId xmlns:p14="http://schemas.microsoft.com/office/powerpoint/2010/main" val="115461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492107-AE8A-826B-2EC6-D22CFFE26FF7}"/>
              </a:ext>
            </a:extLst>
          </p:cNvPr>
          <p:cNvSpPr>
            <a:spLocks noGrp="1"/>
          </p:cNvSpPr>
          <p:nvPr>
            <p:ph idx="1"/>
          </p:nvPr>
        </p:nvSpPr>
        <p:spPr>
          <a:xfrm>
            <a:off x="397163" y="1592495"/>
            <a:ext cx="11716067" cy="4592548"/>
          </a:xfrm>
        </p:spPr>
        <p:txBody>
          <a:bodyPr>
            <a:normAutofit fontScale="92500" lnSpcReduction="10000"/>
          </a:bodyPr>
          <a:lstStyle/>
          <a:p>
            <a:pPr>
              <a:lnSpc>
                <a:spcPct val="150000"/>
              </a:lnSpc>
            </a:pPr>
            <a:r>
              <a:rPr lang="en-RO" dirty="0"/>
              <a:t> </a:t>
            </a:r>
            <a:r>
              <a:rPr lang="en-GB" dirty="0"/>
              <a:t>Is it sufficient to make my data openly available?</a:t>
            </a:r>
          </a:p>
          <a:p>
            <a:pPr>
              <a:lnSpc>
                <a:spcPct val="150000"/>
              </a:lnSpc>
            </a:pPr>
            <a:r>
              <a:rPr lang="en-GB" dirty="0"/>
              <a:t> What do the FAIR principles mean/imply for different stakeholders / audiences?</a:t>
            </a:r>
          </a:p>
          <a:p>
            <a:pPr>
              <a:lnSpc>
                <a:spcPct val="150000"/>
              </a:lnSpc>
            </a:pPr>
            <a:r>
              <a:rPr lang="en-GB" dirty="0"/>
              <a:t> Is making my data FAIR a lot of extra work?</a:t>
            </a:r>
          </a:p>
          <a:p>
            <a:pPr>
              <a:lnSpc>
                <a:spcPct val="150000"/>
              </a:lnSpc>
            </a:pPr>
            <a:r>
              <a:rPr lang="en-RO" dirty="0"/>
              <a:t> </a:t>
            </a:r>
            <a:r>
              <a:rPr lang="en-GB" dirty="0"/>
              <a:t>I want to share my data. How should I license them?</a:t>
            </a:r>
          </a:p>
          <a:p>
            <a:pPr>
              <a:lnSpc>
                <a:spcPct val="150000"/>
              </a:lnSpc>
            </a:pPr>
            <a:r>
              <a:rPr lang="en-GB" dirty="0"/>
              <a:t> I cannot make my data directly available—they are too large to share conveniently / have restrictions related to privacy issues. What should I do? </a:t>
            </a:r>
            <a:endParaRPr lang="en-RO" dirty="0"/>
          </a:p>
        </p:txBody>
      </p:sp>
      <p:sp>
        <p:nvSpPr>
          <p:cNvPr id="3" name="Title 2">
            <a:extLst>
              <a:ext uri="{FF2B5EF4-FFF2-40B4-BE49-F238E27FC236}">
                <a16:creationId xmlns:a16="http://schemas.microsoft.com/office/drawing/2014/main" id="{4A9363F4-804E-9EED-1663-6E1EE381065D}"/>
              </a:ext>
            </a:extLst>
          </p:cNvPr>
          <p:cNvSpPr>
            <a:spLocks noGrp="1"/>
          </p:cNvSpPr>
          <p:nvPr>
            <p:ph type="title"/>
          </p:nvPr>
        </p:nvSpPr>
        <p:spPr/>
        <p:txBody>
          <a:bodyPr>
            <a:normAutofit/>
          </a:bodyPr>
          <a:lstStyle/>
          <a:p>
            <a:r>
              <a:rPr lang="en-GB" dirty="0"/>
              <a:t>Questions, obstacles, and common misconceptions</a:t>
            </a:r>
            <a:endParaRPr lang="en-RO" dirty="0"/>
          </a:p>
        </p:txBody>
      </p:sp>
    </p:spTree>
    <p:extLst>
      <p:ext uri="{BB962C8B-B14F-4D97-AF65-F5344CB8AC3E}">
        <p14:creationId xmlns:p14="http://schemas.microsoft.com/office/powerpoint/2010/main" val="2902309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AF5BF0-3A35-7DE3-96CF-7FA22C2477D8}"/>
              </a:ext>
            </a:extLst>
          </p:cNvPr>
          <p:cNvSpPr>
            <a:spLocks noGrp="1"/>
          </p:cNvSpPr>
          <p:nvPr>
            <p:ph idx="1"/>
          </p:nvPr>
        </p:nvSpPr>
        <p:spPr/>
        <p:txBody>
          <a:bodyPr/>
          <a:lstStyle/>
          <a:p>
            <a:pPr>
              <a:defRPr/>
            </a:pPr>
            <a:r>
              <a:rPr lang="en-GB" dirty="0"/>
              <a:t>Would you consider publishing your research data?</a:t>
            </a:r>
          </a:p>
          <a:p>
            <a:pPr>
              <a:defRPr/>
            </a:pPr>
            <a:endParaRPr lang="en-GB" dirty="0"/>
          </a:p>
          <a:p>
            <a:pPr lvl="1">
              <a:defRPr/>
            </a:pPr>
            <a:r>
              <a:rPr lang="en-GB" dirty="0"/>
              <a:t> after completion of the project for which the data were collected</a:t>
            </a:r>
          </a:p>
          <a:p>
            <a:pPr lvl="1">
              <a:defRPr/>
            </a:pPr>
            <a:endParaRPr lang="en-GB" dirty="0"/>
          </a:p>
          <a:p>
            <a:pPr lvl="1">
              <a:defRPr/>
            </a:pPr>
            <a:r>
              <a:rPr lang="en-GB" dirty="0"/>
              <a:t> After „traditional“ publication of the results</a:t>
            </a:r>
          </a:p>
          <a:p>
            <a:pPr lvl="1">
              <a:defRPr/>
            </a:pPr>
            <a:endParaRPr lang="en-GB" dirty="0"/>
          </a:p>
          <a:p>
            <a:pPr lvl="1">
              <a:defRPr/>
            </a:pPr>
            <a:r>
              <a:rPr lang="en-GB" dirty="0"/>
              <a:t> at a later date</a:t>
            </a:r>
          </a:p>
          <a:p>
            <a:pPr lvl="1">
              <a:defRPr/>
            </a:pPr>
            <a:endParaRPr lang="en-GB" dirty="0"/>
          </a:p>
          <a:p>
            <a:pPr lvl="1">
              <a:defRPr/>
            </a:pPr>
            <a:r>
              <a:rPr lang="en-GB" dirty="0"/>
              <a:t> never</a:t>
            </a:r>
          </a:p>
          <a:p>
            <a:endParaRPr lang="en-GB" dirty="0"/>
          </a:p>
        </p:txBody>
      </p:sp>
      <p:sp>
        <p:nvSpPr>
          <p:cNvPr id="3" name="Title 2">
            <a:extLst>
              <a:ext uri="{FF2B5EF4-FFF2-40B4-BE49-F238E27FC236}">
                <a16:creationId xmlns:a16="http://schemas.microsoft.com/office/drawing/2014/main" id="{3A7FE83D-CB8D-E486-1C7B-249D6C0EAF1F}"/>
              </a:ext>
            </a:extLst>
          </p:cNvPr>
          <p:cNvSpPr>
            <a:spLocks noGrp="1"/>
          </p:cNvSpPr>
          <p:nvPr>
            <p:ph type="title"/>
          </p:nvPr>
        </p:nvSpPr>
        <p:spPr/>
        <p:txBody>
          <a:bodyPr/>
          <a:lstStyle/>
          <a:p>
            <a:r>
              <a:rPr lang="en-GB" dirty="0"/>
              <a:t>Question</a:t>
            </a:r>
          </a:p>
        </p:txBody>
      </p:sp>
    </p:spTree>
    <p:extLst>
      <p:ext uri="{BB962C8B-B14F-4D97-AF65-F5344CB8AC3E}">
        <p14:creationId xmlns:p14="http://schemas.microsoft.com/office/powerpoint/2010/main" val="1204742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F03F3B-FF09-1000-491E-847CCDE154D2}"/>
              </a:ext>
            </a:extLst>
          </p:cNvPr>
          <p:cNvSpPr>
            <a:spLocks noGrp="1"/>
          </p:cNvSpPr>
          <p:nvPr>
            <p:ph idx="1"/>
          </p:nvPr>
        </p:nvSpPr>
        <p:spPr>
          <a:xfrm>
            <a:off x="397164" y="1500027"/>
            <a:ext cx="11259127" cy="4736385"/>
          </a:xfrm>
        </p:spPr>
        <p:txBody>
          <a:bodyPr>
            <a:normAutofit lnSpcReduction="10000"/>
          </a:bodyPr>
          <a:lstStyle/>
          <a:p>
            <a:pPr>
              <a:lnSpc>
                <a:spcPct val="170000"/>
              </a:lnSpc>
            </a:pPr>
            <a:r>
              <a:rPr lang="en-RO" sz="1600" dirty="0"/>
              <a:t> </a:t>
            </a:r>
            <a:r>
              <a:rPr lang="en-GB" sz="1600" dirty="0"/>
              <a:t>Understand the characteristics of open data, and in particular the FAIR principles.</a:t>
            </a:r>
          </a:p>
          <a:p>
            <a:pPr>
              <a:lnSpc>
                <a:spcPct val="170000"/>
              </a:lnSpc>
            </a:pPr>
            <a:r>
              <a:rPr lang="en-GB" sz="1600" dirty="0"/>
              <a:t> Be familiar with some of the arguments for and against open data.</a:t>
            </a:r>
          </a:p>
          <a:p>
            <a:pPr>
              <a:lnSpc>
                <a:spcPct val="170000"/>
              </a:lnSpc>
            </a:pPr>
            <a:r>
              <a:rPr lang="en-GB" sz="1600" dirty="0"/>
              <a:t> Be able to differentiate and address sensitive data and open FAIR data; these two categories are not necessarily incompatible.</a:t>
            </a:r>
          </a:p>
          <a:p>
            <a:pPr>
              <a:lnSpc>
                <a:spcPct val="170000"/>
              </a:lnSpc>
            </a:pPr>
            <a:r>
              <a:rPr lang="en-GB" sz="1600" dirty="0"/>
              <a:t> Be able to transform a dataset into one that is sufficient for open sharing (non-proprietary format), meets the standards of the FAIR principles, and is designed for maximized accessibility, transparency and re-use by providing sufficient metadata.</a:t>
            </a:r>
          </a:p>
          <a:p>
            <a:pPr>
              <a:lnSpc>
                <a:spcPct val="170000"/>
              </a:lnSpc>
            </a:pPr>
            <a:r>
              <a:rPr lang="en-GB" sz="1600" dirty="0"/>
              <a:t>Know the difference between raw and processed (or cleaned) data, and the importance of version labels.</a:t>
            </a:r>
          </a:p>
          <a:p>
            <a:pPr>
              <a:lnSpc>
                <a:spcPct val="170000"/>
              </a:lnSpc>
            </a:pPr>
            <a:r>
              <a:rPr lang="en-GB" sz="1600" dirty="0"/>
              <a:t>Know commonly used file formats and community standards for maximum re-usability.</a:t>
            </a:r>
          </a:p>
          <a:p>
            <a:pPr>
              <a:lnSpc>
                <a:spcPct val="170000"/>
              </a:lnSpc>
            </a:pPr>
            <a:r>
              <a:rPr lang="en-GB" sz="1600" dirty="0"/>
              <a:t> Be able to write a data management plan.</a:t>
            </a:r>
            <a:endParaRPr lang="en-RO" sz="1600" dirty="0"/>
          </a:p>
        </p:txBody>
      </p:sp>
      <p:sp>
        <p:nvSpPr>
          <p:cNvPr id="3" name="Title 2">
            <a:extLst>
              <a:ext uri="{FF2B5EF4-FFF2-40B4-BE49-F238E27FC236}">
                <a16:creationId xmlns:a16="http://schemas.microsoft.com/office/drawing/2014/main" id="{728F8B06-E439-AD84-8256-5A3739E102CD}"/>
              </a:ext>
            </a:extLst>
          </p:cNvPr>
          <p:cNvSpPr>
            <a:spLocks noGrp="1"/>
          </p:cNvSpPr>
          <p:nvPr>
            <p:ph type="title"/>
          </p:nvPr>
        </p:nvSpPr>
        <p:spPr/>
        <p:txBody>
          <a:bodyPr/>
          <a:lstStyle/>
          <a:p>
            <a:r>
              <a:rPr lang="en-GB" dirty="0"/>
              <a:t>Learning outcomes</a:t>
            </a:r>
            <a:endParaRPr lang="en-RO" dirty="0"/>
          </a:p>
        </p:txBody>
      </p:sp>
    </p:spTree>
    <p:extLst>
      <p:ext uri="{BB962C8B-B14F-4D97-AF65-F5344CB8AC3E}">
        <p14:creationId xmlns:p14="http://schemas.microsoft.com/office/powerpoint/2010/main" val="2609597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3BB499-A8E6-7AED-060E-B2AEB8D177D2}"/>
              </a:ext>
            </a:extLst>
          </p:cNvPr>
          <p:cNvSpPr>
            <a:spLocks noGrp="1"/>
          </p:cNvSpPr>
          <p:nvPr>
            <p:ph idx="1"/>
          </p:nvPr>
        </p:nvSpPr>
        <p:spPr>
          <a:xfrm>
            <a:off x="145471" y="1421175"/>
            <a:ext cx="11951049" cy="4935557"/>
          </a:xfrm>
        </p:spPr>
        <p:txBody>
          <a:bodyPr>
            <a:normAutofit fontScale="40000" lnSpcReduction="20000"/>
          </a:bodyPr>
          <a:lstStyle/>
          <a:p>
            <a:pPr>
              <a:lnSpc>
                <a:spcPct val="170000"/>
              </a:lnSpc>
            </a:pPr>
            <a:r>
              <a:rPr lang="en-GB" dirty="0" err="1"/>
              <a:t>Averkamp</a:t>
            </a:r>
            <a:r>
              <a:rPr lang="en-GB" dirty="0"/>
              <a:t> et al. (2018). Data packaging guide. </a:t>
            </a:r>
            <a:r>
              <a:rPr lang="en-GB" dirty="0">
                <a:hlinkClick r:id="rId2"/>
              </a:rPr>
              <a:t>github.com/saverkamp/beyond-open-data/blob/master/DataGuide.md</a:t>
            </a:r>
            <a:r>
              <a:rPr lang="en-GB" dirty="0"/>
              <a:t>.</a:t>
            </a:r>
          </a:p>
          <a:p>
            <a:pPr>
              <a:lnSpc>
                <a:spcPct val="170000"/>
              </a:lnSpc>
            </a:pPr>
            <a:r>
              <a:rPr lang="en-GB" dirty="0"/>
              <a:t>Barend et al. (2017). Cloudy, increasingly FAIR; revisiting the FAIR Data guiding principles for the European Open Science Cloud. </a:t>
            </a:r>
            <a:r>
              <a:rPr lang="en-GB" dirty="0">
                <a:hlinkClick r:id="rId3"/>
              </a:rPr>
              <a:t>doi.org/10.3233/ISU-170824</a:t>
            </a:r>
            <a:endParaRPr lang="en-GB" dirty="0"/>
          </a:p>
          <a:p>
            <a:pPr>
              <a:lnSpc>
                <a:spcPct val="170000"/>
              </a:lnSpc>
            </a:pPr>
            <a:r>
              <a:rPr lang="en-GB" dirty="0" err="1"/>
              <a:t>Brase</a:t>
            </a:r>
            <a:r>
              <a:rPr lang="en-GB" dirty="0"/>
              <a:t> et al. (2009). Approach for a joint global registration agency for research data. </a:t>
            </a:r>
            <a:r>
              <a:rPr lang="en-GB" dirty="0">
                <a:hlinkClick r:id="rId4"/>
              </a:rPr>
              <a:t>doi.org/10.3233/ISU-2009-0595</a:t>
            </a:r>
            <a:endParaRPr lang="en-GB" dirty="0"/>
          </a:p>
          <a:p>
            <a:pPr>
              <a:lnSpc>
                <a:spcPct val="170000"/>
              </a:lnSpc>
            </a:pPr>
            <a:r>
              <a:rPr lang="en-GB" dirty="0"/>
              <a:t>Candela et al. (2015). Data journals: A survey. </a:t>
            </a:r>
            <a:r>
              <a:rPr lang="en-GB" dirty="0">
                <a:hlinkClick r:id="rId5"/>
              </a:rPr>
              <a:t>doi.org/10.1002/asi.23358</a:t>
            </a:r>
            <a:endParaRPr lang="en-GB" dirty="0"/>
          </a:p>
          <a:p>
            <a:pPr>
              <a:lnSpc>
                <a:spcPct val="170000"/>
              </a:lnSpc>
            </a:pPr>
            <a:r>
              <a:rPr lang="en-GB" dirty="0"/>
              <a:t>CESSDA Training Working Group (2017-2018a). CESSDA Data Management Expert Guide. Bergen, Norway: CESSDA ERIC. </a:t>
            </a:r>
            <a:r>
              <a:rPr lang="en-GB" dirty="0">
                <a:hlinkClick r:id="rId6"/>
              </a:rPr>
              <a:t>cessda.eu/DMGuide</a:t>
            </a:r>
            <a:endParaRPr lang="en-GB" dirty="0"/>
          </a:p>
          <a:p>
            <a:pPr>
              <a:lnSpc>
                <a:spcPct val="170000"/>
              </a:lnSpc>
            </a:pPr>
            <a:r>
              <a:rPr lang="en-GB" dirty="0"/>
              <a:t>CESSDA Training Working Group (2017-2018b). CESSDA Data Management Expert Guide: Citing your data. Bergen, Norway: CESSDA </a:t>
            </a:r>
            <a:r>
              <a:rPr lang="en-GB" dirty="0" err="1"/>
              <a:t>ERIC.</a:t>
            </a:r>
            <a:r>
              <a:rPr lang="en-GB" dirty="0" err="1">
                <a:hlinkClick r:id="rId7"/>
              </a:rPr>
              <a:t>cessda.eu</a:t>
            </a:r>
            <a:r>
              <a:rPr lang="en-GB" dirty="0">
                <a:hlinkClick r:id="rId7"/>
              </a:rPr>
              <a:t>/DMGuide/citingdata</a:t>
            </a:r>
            <a:endParaRPr lang="en-GB" dirty="0"/>
          </a:p>
          <a:p>
            <a:pPr>
              <a:lnSpc>
                <a:spcPct val="170000"/>
              </a:lnSpc>
            </a:pPr>
            <a:r>
              <a:rPr lang="en-GB" dirty="0" err="1"/>
              <a:t>FAIRsharing.org</a:t>
            </a:r>
            <a:r>
              <a:rPr lang="en-GB" dirty="0"/>
              <a:t> (2016). FAIR. The FAIR Principles. </a:t>
            </a:r>
            <a:r>
              <a:rPr lang="en-GB" dirty="0">
                <a:hlinkClick r:id="rId8"/>
              </a:rPr>
              <a:t>doi.org/10.25504/FAIRsharing.WWI10U</a:t>
            </a:r>
            <a:endParaRPr lang="en-GB" dirty="0"/>
          </a:p>
          <a:p>
            <a:pPr>
              <a:lnSpc>
                <a:spcPct val="170000"/>
              </a:lnSpc>
            </a:pPr>
            <a:r>
              <a:rPr lang="en-GB" dirty="0"/>
              <a:t>Force 11 (</a:t>
            </a:r>
            <a:r>
              <a:rPr lang="en-GB" dirty="0" err="1"/>
              <a:t>n.y.</a:t>
            </a:r>
            <a:r>
              <a:rPr lang="en-GB" dirty="0"/>
              <a:t>). Guiding principles for Findable, Accessible, Interoperable, and Re-usable data publishing Version B1.0. </a:t>
            </a:r>
            <a:r>
              <a:rPr lang="en-GB" dirty="0">
                <a:hlinkClick r:id="rId9"/>
              </a:rPr>
              <a:t>force11.org/fairprinciples</a:t>
            </a:r>
            <a:endParaRPr lang="en-GB" dirty="0"/>
          </a:p>
          <a:p>
            <a:pPr>
              <a:lnSpc>
                <a:spcPct val="170000"/>
              </a:lnSpc>
            </a:pPr>
            <a:r>
              <a:rPr lang="en-GB" dirty="0" err="1"/>
              <a:t>Gorgolewski</a:t>
            </a:r>
            <a:r>
              <a:rPr lang="en-GB" dirty="0"/>
              <a:t> et al. (2013). Making data sharing count: a publication-based solution. </a:t>
            </a:r>
            <a:r>
              <a:rPr lang="en-GB" dirty="0">
                <a:hlinkClick r:id="rId10"/>
              </a:rPr>
              <a:t>doi.org/10.3389/fnins.2013.00009</a:t>
            </a:r>
            <a:endParaRPr lang="en-GB" dirty="0"/>
          </a:p>
          <a:p>
            <a:pPr>
              <a:lnSpc>
                <a:spcPct val="170000"/>
              </a:lnSpc>
            </a:pPr>
            <a:r>
              <a:rPr lang="en-GB" dirty="0"/>
              <a:t>Kratz and Strasser (2015). Making Data Count. </a:t>
            </a:r>
            <a:r>
              <a:rPr lang="en-GB" dirty="0">
                <a:hlinkClick r:id="rId11"/>
              </a:rPr>
              <a:t>doi.org/10.1038/sdata.2015.39</a:t>
            </a:r>
            <a:endParaRPr lang="en-GB" dirty="0"/>
          </a:p>
          <a:p>
            <a:pPr>
              <a:lnSpc>
                <a:spcPct val="170000"/>
              </a:lnSpc>
            </a:pPr>
            <a:r>
              <a:rPr lang="en-GB" dirty="0"/>
              <a:t>Piwowar and Vision (2013). Data reuse and the open data citation advantage. </a:t>
            </a:r>
            <a:r>
              <a:rPr lang="en-GB" dirty="0">
                <a:hlinkClick r:id="rId12"/>
              </a:rPr>
              <a:t>doi.org/10.7717/peerj.175</a:t>
            </a:r>
            <a:endParaRPr lang="en-GB" dirty="0"/>
          </a:p>
          <a:p>
            <a:pPr>
              <a:lnSpc>
                <a:spcPct val="170000"/>
              </a:lnSpc>
            </a:pPr>
            <a:r>
              <a:rPr lang="en-GB" dirty="0"/>
              <a:t>Wilkinson et al. (2016). The FAIR Guiding Principles for scientific data management and stewardship. </a:t>
            </a:r>
            <a:r>
              <a:rPr lang="en-GB" dirty="0">
                <a:hlinkClick r:id="rId13"/>
              </a:rPr>
              <a:t>doi.org/10.1038/sdata.2016.18</a:t>
            </a:r>
            <a:endParaRPr lang="en-GB" dirty="0"/>
          </a:p>
          <a:p>
            <a:pPr>
              <a:lnSpc>
                <a:spcPct val="170000"/>
              </a:lnSpc>
            </a:pPr>
            <a:r>
              <a:rPr lang="en-GB" dirty="0"/>
              <a:t>Wilkinson et al. (2918). A design framework and exemplar metrics for </a:t>
            </a:r>
            <a:r>
              <a:rPr lang="en-GB" dirty="0" err="1"/>
              <a:t>FAIRness</a:t>
            </a:r>
            <a:r>
              <a:rPr lang="en-GB" dirty="0"/>
              <a:t>. </a:t>
            </a:r>
            <a:r>
              <a:rPr lang="en-GB" dirty="0">
                <a:hlinkClick r:id="rId14"/>
              </a:rPr>
              <a:t>doi.org/10.1038/sdata.2018.118</a:t>
            </a:r>
            <a:endParaRPr lang="en-GB" dirty="0"/>
          </a:p>
        </p:txBody>
      </p:sp>
      <p:sp>
        <p:nvSpPr>
          <p:cNvPr id="3" name="Title 2">
            <a:extLst>
              <a:ext uri="{FF2B5EF4-FFF2-40B4-BE49-F238E27FC236}">
                <a16:creationId xmlns:a16="http://schemas.microsoft.com/office/drawing/2014/main" id="{EED38A73-D98A-B300-8903-F8AF1ED337BE}"/>
              </a:ext>
            </a:extLst>
          </p:cNvPr>
          <p:cNvSpPr>
            <a:spLocks noGrp="1"/>
          </p:cNvSpPr>
          <p:nvPr>
            <p:ph type="title"/>
          </p:nvPr>
        </p:nvSpPr>
        <p:spPr/>
        <p:txBody>
          <a:bodyPr/>
          <a:lstStyle/>
          <a:p>
            <a:r>
              <a:rPr lang="en-US" dirty="0"/>
              <a:t>Further reading</a:t>
            </a:r>
            <a:endParaRPr lang="en-RO" dirty="0"/>
          </a:p>
        </p:txBody>
      </p:sp>
    </p:spTree>
    <p:extLst>
      <p:ext uri="{BB962C8B-B14F-4D97-AF65-F5344CB8AC3E}">
        <p14:creationId xmlns:p14="http://schemas.microsoft.com/office/powerpoint/2010/main" val="433546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E1FA-B691-4655-891E-B0464C6D89C1}"/>
              </a:ext>
            </a:extLst>
          </p:cNvPr>
          <p:cNvSpPr>
            <a:spLocks noGrp="1"/>
          </p:cNvSpPr>
          <p:nvPr>
            <p:ph type="ctrTitle"/>
          </p:nvPr>
        </p:nvSpPr>
        <p:spPr>
          <a:xfrm>
            <a:off x="491289" y="3622781"/>
            <a:ext cx="7399421" cy="868363"/>
          </a:xfrm>
        </p:spPr>
        <p:txBody>
          <a:bodyPr>
            <a:normAutofit/>
          </a:bodyPr>
          <a:lstStyle/>
          <a:p>
            <a:pPr algn="l"/>
            <a:r>
              <a:rPr lang="en-US" sz="4800" b="1" dirty="0">
                <a:solidFill>
                  <a:schemeClr val="bg1"/>
                </a:solidFill>
                <a:latin typeface="Arial" panose="020B0604020202020204" pitchFamily="34" charset="0"/>
                <a:cs typeface="Arial" panose="020B0604020202020204" pitchFamily="34" charset="0"/>
              </a:rPr>
              <a:t>THANK YOU!</a:t>
            </a:r>
          </a:p>
        </p:txBody>
      </p:sp>
      <p:cxnSp>
        <p:nvCxnSpPr>
          <p:cNvPr id="5" name="Straight Connector 4">
            <a:extLst>
              <a:ext uri="{FF2B5EF4-FFF2-40B4-BE49-F238E27FC236}">
                <a16:creationId xmlns:a16="http://schemas.microsoft.com/office/drawing/2014/main" id="{73B95838-9304-4712-A049-9665DC4F6177}"/>
              </a:ext>
            </a:extLst>
          </p:cNvPr>
          <p:cNvCxnSpPr/>
          <p:nvPr/>
        </p:nvCxnSpPr>
        <p:spPr>
          <a:xfrm>
            <a:off x="3873500" y="-13843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BEC918-C388-4194-A5A1-6BBBE7CD9F6F}"/>
              </a:ext>
            </a:extLst>
          </p:cNvPr>
          <p:cNvCxnSpPr>
            <a:cxnSpLocks/>
          </p:cNvCxnSpPr>
          <p:nvPr/>
        </p:nvCxnSpPr>
        <p:spPr>
          <a:xfrm>
            <a:off x="646363" y="4605690"/>
            <a:ext cx="368433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clock&#10;&#10;Description automatically generated">
            <a:extLst>
              <a:ext uri="{FF2B5EF4-FFF2-40B4-BE49-F238E27FC236}">
                <a16:creationId xmlns:a16="http://schemas.microsoft.com/office/drawing/2014/main" id="{59511398-046B-4991-BC9F-E60933D01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334" y="673770"/>
            <a:ext cx="3886377" cy="3931920"/>
          </a:xfrm>
          <a:prstGeom prst="rect">
            <a:avLst/>
          </a:prstGeom>
        </p:spPr>
      </p:pic>
      <p:pic>
        <p:nvPicPr>
          <p:cNvPr id="4" name="Picture 3" descr="A picture containing ax, vector graphics, tool&#10;&#10;Description automatically generated">
            <a:hlinkClick r:id="rId3"/>
            <a:extLst>
              <a:ext uri="{FF2B5EF4-FFF2-40B4-BE49-F238E27FC236}">
                <a16:creationId xmlns:a16="http://schemas.microsoft.com/office/drawing/2014/main" id="{B1EEBA63-BF23-42C5-A61A-78464CA00378}"/>
              </a:ext>
            </a:extLst>
          </p:cNvPr>
          <p:cNvPicPr>
            <a:picLocks noChangeAspect="1"/>
          </p:cNvPicPr>
          <p:nvPr/>
        </p:nvPicPr>
        <p:blipFill>
          <a:blip r:embed="rId4">
            <a:biLevel thresh="2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6363" y="5396422"/>
            <a:ext cx="434292" cy="352591"/>
          </a:xfrm>
          <a:prstGeom prst="rect">
            <a:avLst/>
          </a:prstGeom>
        </p:spPr>
      </p:pic>
      <p:pic>
        <p:nvPicPr>
          <p:cNvPr id="21" name="Picture 20" descr="Icon&#10;&#10;Description automatically generated">
            <a:hlinkClick r:id="rId6"/>
            <a:extLst>
              <a:ext uri="{FF2B5EF4-FFF2-40B4-BE49-F238E27FC236}">
                <a16:creationId xmlns:a16="http://schemas.microsoft.com/office/drawing/2014/main" id="{CA93997B-31DC-43D7-A95D-A0B0AE1986B7}"/>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417983" y="5283908"/>
            <a:ext cx="577618" cy="577618"/>
          </a:xfrm>
          <a:prstGeom prst="rect">
            <a:avLst/>
          </a:prstGeom>
        </p:spPr>
      </p:pic>
      <p:pic>
        <p:nvPicPr>
          <p:cNvPr id="28" name="Picture 27" descr="Icon&#10;&#10;Description automatically generated">
            <a:hlinkClick r:id="rId10" action="ppaction://hlinkfile"/>
            <a:extLst>
              <a:ext uri="{FF2B5EF4-FFF2-40B4-BE49-F238E27FC236}">
                <a16:creationId xmlns:a16="http://schemas.microsoft.com/office/drawing/2014/main" id="{4F6EBF4A-2B7F-4C87-AC9A-8C1F08DE93D4}"/>
              </a:ext>
            </a:extLst>
          </p:cNvPr>
          <p:cNvPicPr>
            <a:picLocks noChangeAspect="1"/>
          </p:cNvPicPr>
          <p:nvPr/>
        </p:nvPicPr>
        <p:blipFill>
          <a:blip r:embed="rId11">
            <a:clrChange>
              <a:clrFrom>
                <a:srgbClr val="4A85FF"/>
              </a:clrFrom>
              <a:clrTo>
                <a:srgbClr val="4A85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2332929" y="5183655"/>
            <a:ext cx="778124" cy="778124"/>
          </a:xfrm>
          <a:prstGeom prst="rect">
            <a:avLst/>
          </a:prstGeom>
        </p:spPr>
      </p:pic>
      <p:sp>
        <p:nvSpPr>
          <p:cNvPr id="36" name="TextBox 35">
            <a:extLst>
              <a:ext uri="{FF2B5EF4-FFF2-40B4-BE49-F238E27FC236}">
                <a16:creationId xmlns:a16="http://schemas.microsoft.com/office/drawing/2014/main" id="{D041DE01-8997-4AB9-9441-FB1CC04EFEF2}"/>
              </a:ext>
            </a:extLst>
          </p:cNvPr>
          <p:cNvSpPr txBox="1"/>
          <p:nvPr/>
        </p:nvSpPr>
        <p:spPr>
          <a:xfrm>
            <a:off x="509831" y="5863581"/>
            <a:ext cx="233333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Follow us</a:t>
            </a:r>
          </a:p>
        </p:txBody>
      </p:sp>
    </p:spTree>
    <p:extLst>
      <p:ext uri="{BB962C8B-B14F-4D97-AF65-F5344CB8AC3E}">
        <p14:creationId xmlns:p14="http://schemas.microsoft.com/office/powerpoint/2010/main" val="121243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19309-1E15-76AA-372F-642C793DB595}"/>
              </a:ext>
            </a:extLst>
          </p:cNvPr>
          <p:cNvSpPr>
            <a:spLocks noGrp="1"/>
          </p:cNvSpPr>
          <p:nvPr>
            <p:ph idx="1"/>
          </p:nvPr>
        </p:nvSpPr>
        <p:spPr>
          <a:xfrm>
            <a:off x="260529" y="1559033"/>
            <a:ext cx="11447995" cy="4744490"/>
          </a:xfrm>
        </p:spPr>
        <p:txBody>
          <a:bodyPr>
            <a:normAutofit lnSpcReduction="10000"/>
          </a:bodyPr>
          <a:lstStyle/>
          <a:p>
            <a:pPr>
              <a:lnSpc>
                <a:spcPct val="120000"/>
              </a:lnSpc>
            </a:pPr>
            <a:r>
              <a:rPr lang="en-GB" dirty="0"/>
              <a:t>Texts</a:t>
            </a:r>
          </a:p>
          <a:p>
            <a:pPr>
              <a:lnSpc>
                <a:spcPct val="120000"/>
              </a:lnSpc>
            </a:pPr>
            <a:r>
              <a:rPr lang="en-GB" dirty="0"/>
              <a:t>Images</a:t>
            </a:r>
          </a:p>
          <a:p>
            <a:pPr>
              <a:lnSpc>
                <a:spcPct val="120000"/>
              </a:lnSpc>
            </a:pPr>
            <a:r>
              <a:rPr lang="en-GB" dirty="0" err="1"/>
              <a:t>Audiovisual</a:t>
            </a:r>
            <a:r>
              <a:rPr lang="en-GB" dirty="0"/>
              <a:t> data</a:t>
            </a:r>
          </a:p>
          <a:p>
            <a:pPr>
              <a:lnSpc>
                <a:spcPct val="120000"/>
              </a:lnSpc>
            </a:pPr>
            <a:r>
              <a:rPr lang="en-GB" dirty="0"/>
              <a:t>Profit</a:t>
            </a:r>
          </a:p>
          <a:p>
            <a:pPr>
              <a:lnSpc>
                <a:spcPct val="120000"/>
              </a:lnSpc>
            </a:pPr>
            <a:r>
              <a:rPr lang="en-GB" dirty="0"/>
              <a:t>Source code</a:t>
            </a:r>
          </a:p>
          <a:p>
            <a:pPr>
              <a:lnSpc>
                <a:spcPct val="120000"/>
              </a:lnSpc>
            </a:pPr>
            <a:r>
              <a:rPr lang="en-GB" dirty="0"/>
              <a:t>Statistical data</a:t>
            </a:r>
          </a:p>
          <a:p>
            <a:pPr>
              <a:lnSpc>
                <a:spcPct val="120000"/>
              </a:lnSpc>
            </a:pPr>
            <a:r>
              <a:rPr lang="en-GB" dirty="0"/>
              <a:t>Geodata</a:t>
            </a:r>
          </a:p>
          <a:p>
            <a:pPr>
              <a:lnSpc>
                <a:spcPct val="120000"/>
              </a:lnSpc>
            </a:pPr>
            <a:r>
              <a:rPr lang="en-GB" dirty="0"/>
              <a:t>Genetic sequences</a:t>
            </a:r>
          </a:p>
        </p:txBody>
      </p:sp>
      <p:sp>
        <p:nvSpPr>
          <p:cNvPr id="3" name="Title 2">
            <a:extLst>
              <a:ext uri="{FF2B5EF4-FFF2-40B4-BE49-F238E27FC236}">
                <a16:creationId xmlns:a16="http://schemas.microsoft.com/office/drawing/2014/main" id="{2AEAA934-1B9D-86B0-BBC5-2D447E12ABB8}"/>
              </a:ext>
            </a:extLst>
          </p:cNvPr>
          <p:cNvSpPr>
            <a:spLocks noGrp="1"/>
          </p:cNvSpPr>
          <p:nvPr>
            <p:ph type="title"/>
          </p:nvPr>
        </p:nvSpPr>
        <p:spPr/>
        <p:txBody>
          <a:bodyPr>
            <a:normAutofit/>
          </a:bodyPr>
          <a:lstStyle/>
          <a:p>
            <a:r>
              <a:rPr lang="en-GB" dirty="0"/>
              <a:t>What would you associate research data with specifically? </a:t>
            </a:r>
          </a:p>
        </p:txBody>
      </p:sp>
      <p:graphicFrame>
        <p:nvGraphicFramePr>
          <p:cNvPr id="4" name="TPChart">
            <a:extLst>
              <a:ext uri="{FF2B5EF4-FFF2-40B4-BE49-F238E27FC236}">
                <a16:creationId xmlns:a16="http://schemas.microsoft.com/office/drawing/2014/main" id="{C0FB5956-D2A6-B84B-538D-91765CDFCD68}"/>
              </a:ext>
            </a:extLst>
          </p:cNvPr>
          <p:cNvGraphicFramePr>
            <a:graphicFrameLocks noChangeAspect="1"/>
          </p:cNvGraphicFramePr>
          <p:nvPr>
            <p:custDataLst>
              <p:tags r:id="rId1"/>
            </p:custDataLst>
          </p:nvPr>
        </p:nvGraphicFramePr>
        <p:xfrm>
          <a:off x="6178415" y="1444558"/>
          <a:ext cx="4572000" cy="5143500"/>
        </p:xfrm>
        <a:graphic>
          <a:graphicData uri="http://schemas.openxmlformats.org/presentationml/2006/ole">
            <mc:AlternateContent xmlns:mc="http://schemas.openxmlformats.org/markup-compatibility/2006">
              <mc:Choice xmlns:v="urn:schemas-microsoft-com:vml" Requires="v">
                <p:oleObj name="Graphique" r:id="rId3" imgW="4584700" imgH="5156200" progId="MSGraph.Chart.8">
                  <p:embed followColorScheme="full"/>
                </p:oleObj>
              </mc:Choice>
              <mc:Fallback>
                <p:oleObj name="Graphique" r:id="rId3" imgW="4584700" imgH="5156200" progId="MSGraph.Chart.8">
                  <p:embed followColorScheme="full"/>
                  <p:pic>
                    <p:nvPicPr>
                      <p:cNvPr id="4" name="TPChart">
                        <a:extLst>
                          <a:ext uri="{FF2B5EF4-FFF2-40B4-BE49-F238E27FC236}">
                            <a16:creationId xmlns:a16="http://schemas.microsoft.com/office/drawing/2014/main" id="{C0FB5956-D2A6-B84B-538D-91765CDFC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415" y="1444558"/>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9668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386EE4-B362-F2E1-283A-8AC9EC75D25F}"/>
              </a:ext>
            </a:extLst>
          </p:cNvPr>
          <p:cNvSpPr>
            <a:spLocks noGrp="1"/>
          </p:cNvSpPr>
          <p:nvPr>
            <p:ph idx="1"/>
          </p:nvPr>
        </p:nvSpPr>
        <p:spPr/>
        <p:txBody>
          <a:bodyPr/>
          <a:lstStyle/>
          <a:p>
            <a:pPr algn="just" fontAlgn="auto">
              <a:spcBef>
                <a:spcPts val="0"/>
              </a:spcBef>
              <a:spcAft>
                <a:spcPts val="0"/>
              </a:spcAft>
              <a:defRPr/>
            </a:pPr>
            <a:r>
              <a:rPr lang="fr-CH" spc="-1" dirty="0" err="1">
                <a:solidFill>
                  <a:srgbClr val="000000"/>
                </a:solidFill>
                <a:uFill>
                  <a:solidFill>
                    <a:srgbClr val="FFFFFF"/>
                  </a:solidFill>
                </a:uFill>
                <a:latin typeface="Calibri"/>
              </a:rPr>
              <a:t>Several</a:t>
            </a:r>
            <a:r>
              <a:rPr lang="fr-CH" spc="-1" dirty="0">
                <a:solidFill>
                  <a:srgbClr val="000000"/>
                </a:solidFill>
                <a:uFill>
                  <a:solidFill>
                    <a:srgbClr val="FFFFFF"/>
                  </a:solidFill>
                </a:uFill>
                <a:latin typeface="Calibri"/>
              </a:rPr>
              <a:t> </a:t>
            </a:r>
            <a:r>
              <a:rPr lang="fr-CH" spc="-1" dirty="0" err="1">
                <a:solidFill>
                  <a:srgbClr val="000000"/>
                </a:solidFill>
                <a:uFill>
                  <a:solidFill>
                    <a:srgbClr val="FFFFFF"/>
                  </a:solidFill>
                </a:uFill>
                <a:latin typeface="Calibri"/>
              </a:rPr>
              <a:t>definitions</a:t>
            </a:r>
            <a:r>
              <a:rPr lang="fr-CH" spc="-1" dirty="0">
                <a:solidFill>
                  <a:srgbClr val="000000"/>
                </a:solidFill>
                <a:uFill>
                  <a:solidFill>
                    <a:srgbClr val="FFFFFF"/>
                  </a:solidFill>
                </a:uFill>
                <a:latin typeface="Calibri"/>
              </a:rPr>
              <a:t> are possible </a:t>
            </a:r>
            <a:r>
              <a:rPr lang="fr-CH" spc="-1" dirty="0" err="1">
                <a:solidFill>
                  <a:srgbClr val="000000"/>
                </a:solidFill>
                <a:uFill>
                  <a:solidFill>
                    <a:srgbClr val="FFFFFF"/>
                  </a:solidFill>
                </a:uFill>
                <a:latin typeface="Calibri"/>
              </a:rPr>
              <a:t>based</a:t>
            </a:r>
            <a:r>
              <a:rPr lang="fr-CH" spc="-1" dirty="0">
                <a:solidFill>
                  <a:srgbClr val="000000"/>
                </a:solidFill>
                <a:uFill>
                  <a:solidFill>
                    <a:srgbClr val="FFFFFF"/>
                  </a:solidFill>
                </a:uFill>
                <a:latin typeface="Calibri"/>
              </a:rPr>
              <a:t> on </a:t>
            </a:r>
            <a:r>
              <a:rPr lang="fr-CH" spc="-1" dirty="0" err="1">
                <a:solidFill>
                  <a:srgbClr val="000000"/>
                </a:solidFill>
                <a:uFill>
                  <a:solidFill>
                    <a:srgbClr val="FFFFFF"/>
                  </a:solidFill>
                </a:uFill>
                <a:latin typeface="Calibri"/>
              </a:rPr>
              <a:t>specific</a:t>
            </a:r>
            <a:r>
              <a:rPr lang="fr-CH" spc="-1" dirty="0">
                <a:solidFill>
                  <a:srgbClr val="000000"/>
                </a:solidFill>
                <a:uFill>
                  <a:solidFill>
                    <a:srgbClr val="FFFFFF"/>
                  </a:solidFill>
                </a:uFill>
                <a:latin typeface="Calibri"/>
              </a:rPr>
              <a:t> </a:t>
            </a:r>
            <a:r>
              <a:rPr lang="fr-CH" spc="-1" dirty="0" err="1">
                <a:solidFill>
                  <a:srgbClr val="000000"/>
                </a:solidFill>
                <a:uFill>
                  <a:solidFill>
                    <a:srgbClr val="FFFFFF"/>
                  </a:solidFill>
                </a:uFill>
                <a:latin typeface="Calibri"/>
              </a:rPr>
              <a:t>fields</a:t>
            </a:r>
            <a:r>
              <a:rPr lang="fr-CH" spc="-1" dirty="0">
                <a:solidFill>
                  <a:srgbClr val="000000"/>
                </a:solidFill>
                <a:uFill>
                  <a:solidFill>
                    <a:srgbClr val="FFFFFF"/>
                  </a:solidFill>
                </a:uFill>
                <a:latin typeface="Calibri"/>
              </a:rPr>
              <a:t>, institutions and </a:t>
            </a:r>
            <a:r>
              <a:rPr lang="fr-CH" spc="-1" dirty="0" err="1">
                <a:solidFill>
                  <a:srgbClr val="000000"/>
                </a:solidFill>
                <a:uFill>
                  <a:solidFill>
                    <a:srgbClr val="FFFFFF"/>
                  </a:solidFill>
                </a:uFill>
                <a:latin typeface="Calibri"/>
              </a:rPr>
              <a:t>organizations</a:t>
            </a:r>
            <a:r>
              <a:rPr lang="fr-CH" spc="-1" dirty="0">
                <a:solidFill>
                  <a:srgbClr val="000000"/>
                </a:solidFill>
                <a:uFill>
                  <a:solidFill>
                    <a:srgbClr val="FFFFFF"/>
                  </a:solidFill>
                </a:uFill>
                <a:latin typeface="Calibri"/>
              </a:rPr>
              <a:t>.</a:t>
            </a:r>
          </a:p>
          <a:p>
            <a:pPr algn="just" fontAlgn="auto">
              <a:spcBef>
                <a:spcPts val="0"/>
              </a:spcBef>
              <a:spcAft>
                <a:spcPts val="0"/>
              </a:spcAft>
              <a:defRPr/>
            </a:pPr>
            <a:endParaRPr lang="fr-CH" spc="-1" dirty="0">
              <a:solidFill>
                <a:srgbClr val="000000"/>
              </a:solidFill>
              <a:uFill>
                <a:solidFill>
                  <a:srgbClr val="FFFFFF"/>
                </a:solidFill>
              </a:uFill>
              <a:latin typeface="Calibri"/>
            </a:endParaRPr>
          </a:p>
          <a:p>
            <a:pPr algn="just">
              <a:spcBef>
                <a:spcPts val="0"/>
              </a:spcBef>
              <a:defRPr/>
            </a:pPr>
            <a:r>
              <a:rPr lang="fr-CH" spc="-1" dirty="0" err="1">
                <a:solidFill>
                  <a:srgbClr val="000000"/>
                </a:solidFill>
                <a:uFill>
                  <a:solidFill>
                    <a:srgbClr val="FFFFFF"/>
                  </a:solidFill>
                </a:uFill>
                <a:latin typeface="Calibri"/>
              </a:rPr>
              <a:t>Research</a:t>
            </a:r>
            <a:r>
              <a:rPr lang="fr-CH" spc="-1" dirty="0">
                <a:solidFill>
                  <a:srgbClr val="000000"/>
                </a:solidFill>
                <a:uFill>
                  <a:solidFill>
                    <a:srgbClr val="FFFFFF"/>
                  </a:solidFill>
                </a:uFill>
                <a:latin typeface="Calibri"/>
              </a:rPr>
              <a:t> data are </a:t>
            </a:r>
            <a:r>
              <a:rPr lang="fr-CH" spc="-1" dirty="0" err="1">
                <a:solidFill>
                  <a:srgbClr val="000000"/>
                </a:solidFill>
                <a:uFill>
                  <a:solidFill>
                    <a:srgbClr val="FFFFFF"/>
                  </a:solidFill>
                </a:uFill>
                <a:latin typeface="Calibri"/>
              </a:rPr>
              <a:t>defined</a:t>
            </a:r>
            <a:r>
              <a:rPr lang="fr-CH" spc="-1" dirty="0">
                <a:solidFill>
                  <a:srgbClr val="000000"/>
                </a:solidFill>
                <a:uFill>
                  <a:solidFill>
                    <a:srgbClr val="FFFFFF"/>
                  </a:solidFill>
                </a:uFill>
                <a:latin typeface="Calibri"/>
              </a:rPr>
              <a:t> as </a:t>
            </a:r>
            <a:r>
              <a:rPr lang="fr-CH" b="1" spc="-1" dirty="0" err="1">
                <a:solidFill>
                  <a:srgbClr val="A40C83"/>
                </a:solidFill>
                <a:uFill>
                  <a:solidFill>
                    <a:srgbClr val="FFFFFF"/>
                  </a:solidFill>
                </a:uFill>
                <a:latin typeface="Calibri"/>
              </a:rPr>
              <a:t>factual</a:t>
            </a:r>
            <a:r>
              <a:rPr lang="fr-CH" b="1" spc="-1" dirty="0">
                <a:solidFill>
                  <a:srgbClr val="A40C83"/>
                </a:solidFill>
                <a:uFill>
                  <a:solidFill>
                    <a:srgbClr val="FFFFFF"/>
                  </a:solidFill>
                </a:uFill>
                <a:latin typeface="Calibri"/>
              </a:rPr>
              <a:t> records </a:t>
            </a:r>
            <a:r>
              <a:rPr lang="fr-CH" spc="-1" dirty="0">
                <a:solidFill>
                  <a:srgbClr val="000000"/>
                </a:solidFill>
                <a:uFill>
                  <a:solidFill>
                    <a:srgbClr val="FFFFFF"/>
                  </a:solidFill>
                </a:uFill>
                <a:latin typeface="Calibri"/>
              </a:rPr>
              <a:t>(</a:t>
            </a:r>
            <a:r>
              <a:rPr lang="fr-CH" spc="-1" dirty="0" err="1">
                <a:solidFill>
                  <a:srgbClr val="000000"/>
                </a:solidFill>
                <a:uFill>
                  <a:solidFill>
                    <a:srgbClr val="FFFFFF"/>
                  </a:solidFill>
                </a:uFill>
                <a:latin typeface="Calibri"/>
              </a:rPr>
              <a:t>numbers</a:t>
            </a:r>
            <a:r>
              <a:rPr lang="fr-CH" spc="-1" dirty="0">
                <a:solidFill>
                  <a:srgbClr val="000000"/>
                </a:solidFill>
                <a:uFill>
                  <a:solidFill>
                    <a:srgbClr val="FFFFFF"/>
                  </a:solidFill>
                </a:uFill>
                <a:latin typeface="Calibri"/>
              </a:rPr>
              <a:t>, </a:t>
            </a:r>
            <a:r>
              <a:rPr lang="fr-CH" spc="-1" dirty="0" err="1">
                <a:solidFill>
                  <a:srgbClr val="000000"/>
                </a:solidFill>
                <a:uFill>
                  <a:solidFill>
                    <a:srgbClr val="FFFFFF"/>
                  </a:solidFill>
                </a:uFill>
                <a:latin typeface="Calibri"/>
              </a:rPr>
              <a:t>texts</a:t>
            </a:r>
            <a:r>
              <a:rPr lang="fr-CH" spc="-1" dirty="0">
                <a:solidFill>
                  <a:srgbClr val="000000"/>
                </a:solidFill>
                <a:uFill>
                  <a:solidFill>
                    <a:srgbClr val="FFFFFF"/>
                  </a:solidFill>
                </a:uFill>
                <a:latin typeface="Calibri"/>
              </a:rPr>
              <a:t>, images and </a:t>
            </a:r>
            <a:r>
              <a:rPr lang="fr-CH" spc="-1" dirty="0" err="1">
                <a:solidFill>
                  <a:srgbClr val="000000"/>
                </a:solidFill>
                <a:uFill>
                  <a:solidFill>
                    <a:srgbClr val="FFFFFF"/>
                  </a:solidFill>
                </a:uFill>
                <a:latin typeface="Calibri"/>
              </a:rPr>
              <a:t>sounds</a:t>
            </a:r>
            <a:r>
              <a:rPr lang="fr-CH" spc="-1" dirty="0">
                <a:solidFill>
                  <a:srgbClr val="000000"/>
                </a:solidFill>
                <a:uFill>
                  <a:solidFill>
                    <a:srgbClr val="FFFFFF"/>
                  </a:solidFill>
                </a:uFill>
                <a:latin typeface="Calibri"/>
              </a:rPr>
              <a:t>), </a:t>
            </a:r>
            <a:r>
              <a:rPr lang="fr-CH" spc="-1" dirty="0" err="1">
                <a:solidFill>
                  <a:srgbClr val="000000"/>
                </a:solidFill>
                <a:uFill>
                  <a:solidFill>
                    <a:srgbClr val="FFFFFF"/>
                  </a:solidFill>
                </a:uFill>
                <a:latin typeface="Calibri"/>
              </a:rPr>
              <a:t>which</a:t>
            </a:r>
            <a:r>
              <a:rPr lang="fr-CH" spc="-1" dirty="0">
                <a:solidFill>
                  <a:srgbClr val="000000"/>
                </a:solidFill>
                <a:uFill>
                  <a:solidFill>
                    <a:srgbClr val="FFFFFF"/>
                  </a:solidFill>
                </a:uFill>
                <a:latin typeface="Calibri"/>
              </a:rPr>
              <a:t> are </a:t>
            </a:r>
            <a:r>
              <a:rPr lang="fr-CH" spc="-1" dirty="0" err="1">
                <a:solidFill>
                  <a:srgbClr val="000000"/>
                </a:solidFill>
                <a:uFill>
                  <a:solidFill>
                    <a:srgbClr val="FFFFFF"/>
                  </a:solidFill>
                </a:uFill>
                <a:latin typeface="Calibri"/>
              </a:rPr>
              <a:t>used</a:t>
            </a:r>
            <a:r>
              <a:rPr lang="fr-CH" spc="-1" dirty="0">
                <a:solidFill>
                  <a:srgbClr val="000000"/>
                </a:solidFill>
                <a:uFill>
                  <a:solidFill>
                    <a:srgbClr val="FFFFFF"/>
                  </a:solidFill>
                </a:uFill>
                <a:latin typeface="Calibri"/>
              </a:rPr>
              <a:t> as </a:t>
            </a:r>
            <a:r>
              <a:rPr lang="fr-CH" b="1" spc="-1" dirty="0">
                <a:solidFill>
                  <a:srgbClr val="A40C83"/>
                </a:solidFill>
                <a:uFill>
                  <a:solidFill>
                    <a:srgbClr val="FFFFFF"/>
                  </a:solidFill>
                </a:uFill>
                <a:latin typeface="Calibri"/>
              </a:rPr>
              <a:t>principal sources for </a:t>
            </a:r>
            <a:r>
              <a:rPr lang="fr-CH" b="1" spc="-1" dirty="0" err="1">
                <a:solidFill>
                  <a:srgbClr val="A40C83"/>
                </a:solidFill>
                <a:uFill>
                  <a:solidFill>
                    <a:srgbClr val="FFFFFF"/>
                  </a:solidFill>
                </a:uFill>
                <a:latin typeface="Calibri"/>
              </a:rPr>
              <a:t>scientific</a:t>
            </a:r>
            <a:r>
              <a:rPr lang="fr-CH" b="1" spc="-1" dirty="0">
                <a:solidFill>
                  <a:srgbClr val="A40C83"/>
                </a:solidFill>
                <a:uFill>
                  <a:solidFill>
                    <a:srgbClr val="FFFFFF"/>
                  </a:solidFill>
                </a:uFill>
                <a:latin typeface="Calibri"/>
              </a:rPr>
              <a:t> </a:t>
            </a:r>
            <a:r>
              <a:rPr lang="fr-CH" b="1" spc="-1" dirty="0" err="1">
                <a:solidFill>
                  <a:srgbClr val="A40C83"/>
                </a:solidFill>
                <a:uFill>
                  <a:solidFill>
                    <a:srgbClr val="FFFFFF"/>
                  </a:solidFill>
                </a:uFill>
                <a:latin typeface="Calibri"/>
              </a:rPr>
              <a:t>research</a:t>
            </a:r>
            <a:r>
              <a:rPr lang="fr-CH" spc="-1" dirty="0">
                <a:solidFill>
                  <a:srgbClr val="A40C83"/>
                </a:solidFill>
                <a:uFill>
                  <a:solidFill>
                    <a:srgbClr val="FFFFFF"/>
                  </a:solidFill>
                </a:uFill>
                <a:latin typeface="Calibri"/>
              </a:rPr>
              <a:t> </a:t>
            </a:r>
            <a:r>
              <a:rPr lang="fr-CH" spc="-1" dirty="0">
                <a:solidFill>
                  <a:srgbClr val="000000"/>
                </a:solidFill>
                <a:uFill>
                  <a:solidFill>
                    <a:srgbClr val="FFFFFF"/>
                  </a:solidFill>
                </a:uFill>
                <a:latin typeface="Calibri"/>
              </a:rPr>
              <a:t>and </a:t>
            </a:r>
            <a:r>
              <a:rPr lang="fr-CH" spc="-1" dirty="0" err="1">
                <a:solidFill>
                  <a:srgbClr val="000000"/>
                </a:solidFill>
                <a:uFill>
                  <a:solidFill>
                    <a:srgbClr val="FFFFFF"/>
                  </a:solidFill>
                </a:uFill>
                <a:latin typeface="Calibri"/>
              </a:rPr>
              <a:t>which</a:t>
            </a:r>
            <a:r>
              <a:rPr lang="fr-CH" spc="-1" dirty="0">
                <a:solidFill>
                  <a:srgbClr val="000000"/>
                </a:solidFill>
                <a:uFill>
                  <a:solidFill>
                    <a:srgbClr val="FFFFFF"/>
                  </a:solidFill>
                </a:uFill>
                <a:latin typeface="Calibri"/>
              </a:rPr>
              <a:t> are </a:t>
            </a:r>
            <a:r>
              <a:rPr lang="fr-CH" spc="-1" dirty="0" err="1">
                <a:solidFill>
                  <a:srgbClr val="000000"/>
                </a:solidFill>
                <a:uFill>
                  <a:solidFill>
                    <a:srgbClr val="FFFFFF"/>
                  </a:solidFill>
                </a:uFill>
                <a:latin typeface="Calibri"/>
              </a:rPr>
              <a:t>often</a:t>
            </a:r>
            <a:r>
              <a:rPr lang="fr-CH" spc="-1" dirty="0">
                <a:solidFill>
                  <a:srgbClr val="000000"/>
                </a:solidFill>
                <a:uFill>
                  <a:solidFill>
                    <a:srgbClr val="FFFFFF"/>
                  </a:solidFill>
                </a:uFill>
                <a:latin typeface="Calibri"/>
              </a:rPr>
              <a:t> </a:t>
            </a:r>
            <a:r>
              <a:rPr lang="fr-CH" spc="-1" dirty="0" err="1">
                <a:solidFill>
                  <a:srgbClr val="000000"/>
                </a:solidFill>
                <a:uFill>
                  <a:solidFill>
                    <a:srgbClr val="FFFFFF"/>
                  </a:solidFill>
                </a:uFill>
                <a:latin typeface="Calibri"/>
              </a:rPr>
              <a:t>recognized</a:t>
            </a:r>
            <a:r>
              <a:rPr lang="fr-CH" spc="-1" dirty="0">
                <a:solidFill>
                  <a:srgbClr val="000000"/>
                </a:solidFill>
                <a:uFill>
                  <a:solidFill>
                    <a:srgbClr val="FFFFFF"/>
                  </a:solidFill>
                </a:uFill>
                <a:latin typeface="Calibri"/>
              </a:rPr>
              <a:t> by the </a:t>
            </a:r>
            <a:r>
              <a:rPr lang="fr-CH" spc="-1" dirty="0" err="1">
                <a:solidFill>
                  <a:srgbClr val="000000"/>
                </a:solidFill>
                <a:uFill>
                  <a:solidFill>
                    <a:srgbClr val="FFFFFF"/>
                  </a:solidFill>
                </a:uFill>
                <a:latin typeface="Calibri"/>
              </a:rPr>
              <a:t>scientific</a:t>
            </a:r>
            <a:r>
              <a:rPr lang="fr-CH" spc="-1" dirty="0">
                <a:solidFill>
                  <a:srgbClr val="000000"/>
                </a:solidFill>
                <a:uFill>
                  <a:solidFill>
                    <a:srgbClr val="FFFFFF"/>
                  </a:solidFill>
                </a:uFill>
                <a:latin typeface="Calibri"/>
              </a:rPr>
              <a:t> </a:t>
            </a:r>
            <a:r>
              <a:rPr lang="fr-CH" spc="-1" dirty="0" err="1">
                <a:solidFill>
                  <a:srgbClr val="000000"/>
                </a:solidFill>
                <a:uFill>
                  <a:solidFill>
                    <a:srgbClr val="FFFFFF"/>
                  </a:solidFill>
                </a:uFill>
                <a:latin typeface="Calibri"/>
              </a:rPr>
              <a:t>community</a:t>
            </a:r>
            <a:r>
              <a:rPr lang="fr-CH" spc="-1" dirty="0">
                <a:solidFill>
                  <a:srgbClr val="000000"/>
                </a:solidFill>
                <a:uFill>
                  <a:solidFill>
                    <a:srgbClr val="FFFFFF"/>
                  </a:solidFill>
                </a:uFill>
                <a:latin typeface="Calibri"/>
              </a:rPr>
              <a:t> as </a:t>
            </a:r>
            <a:r>
              <a:rPr lang="fr-CH" spc="-1" dirty="0" err="1">
                <a:solidFill>
                  <a:srgbClr val="000000"/>
                </a:solidFill>
                <a:uFill>
                  <a:solidFill>
                    <a:srgbClr val="FFFFFF"/>
                  </a:solidFill>
                </a:uFill>
                <a:latin typeface="Calibri"/>
              </a:rPr>
              <a:t>being</a:t>
            </a:r>
            <a:r>
              <a:rPr lang="fr-CH" spc="-1" dirty="0">
                <a:solidFill>
                  <a:srgbClr val="000000"/>
                </a:solidFill>
                <a:uFill>
                  <a:solidFill>
                    <a:srgbClr val="FFFFFF"/>
                  </a:solidFill>
                </a:uFill>
                <a:latin typeface="Calibri"/>
              </a:rPr>
              <a:t> </a:t>
            </a:r>
            <a:r>
              <a:rPr lang="fr-CH" b="1" spc="-1" dirty="0" err="1">
                <a:solidFill>
                  <a:srgbClr val="A40C83"/>
                </a:solidFill>
                <a:uFill>
                  <a:solidFill>
                    <a:srgbClr val="FFFFFF"/>
                  </a:solidFill>
                </a:uFill>
                <a:latin typeface="Calibri"/>
              </a:rPr>
              <a:t>necessary</a:t>
            </a:r>
            <a:r>
              <a:rPr lang="fr-CH" b="1" spc="-1" dirty="0">
                <a:solidFill>
                  <a:srgbClr val="A40C83"/>
                </a:solidFill>
                <a:uFill>
                  <a:solidFill>
                    <a:srgbClr val="FFFFFF"/>
                  </a:solidFill>
                </a:uFill>
                <a:latin typeface="Calibri"/>
              </a:rPr>
              <a:t> to </a:t>
            </a:r>
            <a:r>
              <a:rPr lang="fr-CH" b="1" spc="-1" dirty="0" err="1">
                <a:solidFill>
                  <a:srgbClr val="A40C83"/>
                </a:solidFill>
                <a:uFill>
                  <a:solidFill>
                    <a:srgbClr val="FFFFFF"/>
                  </a:solidFill>
                </a:uFill>
                <a:latin typeface="Calibri"/>
              </a:rPr>
              <a:t>validate</a:t>
            </a:r>
            <a:r>
              <a:rPr lang="fr-CH" b="1" spc="-1" dirty="0">
                <a:solidFill>
                  <a:srgbClr val="A40C83"/>
                </a:solidFill>
                <a:uFill>
                  <a:solidFill>
                    <a:srgbClr val="FFFFFF"/>
                  </a:solidFill>
                </a:uFill>
                <a:latin typeface="Calibri"/>
              </a:rPr>
              <a:t> </a:t>
            </a:r>
            <a:r>
              <a:rPr lang="fr-CH" b="1" spc="-1" dirty="0" err="1">
                <a:solidFill>
                  <a:srgbClr val="A40C83"/>
                </a:solidFill>
                <a:uFill>
                  <a:solidFill>
                    <a:srgbClr val="FFFFFF"/>
                  </a:solidFill>
                </a:uFill>
                <a:latin typeface="Calibri"/>
              </a:rPr>
              <a:t>research</a:t>
            </a:r>
            <a:r>
              <a:rPr lang="fr-CH" b="1" spc="-1" dirty="0">
                <a:solidFill>
                  <a:srgbClr val="A40C83"/>
                </a:solidFill>
                <a:uFill>
                  <a:solidFill>
                    <a:srgbClr val="FFFFFF"/>
                  </a:solidFill>
                </a:uFill>
                <a:latin typeface="Calibri"/>
              </a:rPr>
              <a:t> </a:t>
            </a:r>
            <a:r>
              <a:rPr lang="fr-CH" b="1" spc="-1" dirty="0" err="1">
                <a:solidFill>
                  <a:srgbClr val="A40C83"/>
                </a:solidFill>
                <a:uFill>
                  <a:solidFill>
                    <a:srgbClr val="FFFFFF"/>
                  </a:solidFill>
                </a:uFill>
                <a:latin typeface="Calibri"/>
              </a:rPr>
              <a:t>results</a:t>
            </a:r>
            <a:r>
              <a:rPr lang="fr-CH" spc="-1" dirty="0">
                <a:solidFill>
                  <a:srgbClr val="000000"/>
                </a:solidFill>
                <a:uFill>
                  <a:solidFill>
                    <a:srgbClr val="FFFFFF"/>
                  </a:solidFill>
                </a:uFill>
                <a:latin typeface="Calibri"/>
              </a:rPr>
              <a:t>.</a:t>
            </a:r>
            <a:endParaRPr lang="fr-CH" spc="-1" dirty="0">
              <a:solidFill>
                <a:srgbClr val="000000"/>
              </a:solidFill>
              <a:uFill>
                <a:solidFill>
                  <a:srgbClr val="FFFFFF"/>
                </a:solidFill>
              </a:uFill>
            </a:endParaRPr>
          </a:p>
          <a:p>
            <a:pPr algn="just" fontAlgn="auto">
              <a:spcBef>
                <a:spcPts val="0"/>
              </a:spcBef>
              <a:spcAft>
                <a:spcPts val="0"/>
              </a:spcAft>
              <a:defRPr/>
            </a:pPr>
            <a:endParaRPr lang="fr-CH" spc="-1" dirty="0">
              <a:solidFill>
                <a:srgbClr val="000000"/>
              </a:solidFill>
              <a:uFill>
                <a:solidFill>
                  <a:srgbClr val="FFFFFF"/>
                </a:solidFill>
              </a:uFill>
            </a:endParaRPr>
          </a:p>
        </p:txBody>
      </p:sp>
      <p:sp>
        <p:nvSpPr>
          <p:cNvPr id="3" name="Title 2">
            <a:extLst>
              <a:ext uri="{FF2B5EF4-FFF2-40B4-BE49-F238E27FC236}">
                <a16:creationId xmlns:a16="http://schemas.microsoft.com/office/drawing/2014/main" id="{5089D477-B65E-6AF4-6D5D-92A98699DDE5}"/>
              </a:ext>
            </a:extLst>
          </p:cNvPr>
          <p:cNvSpPr>
            <a:spLocks noGrp="1"/>
          </p:cNvSpPr>
          <p:nvPr>
            <p:ph type="title"/>
          </p:nvPr>
        </p:nvSpPr>
        <p:spPr/>
        <p:txBody>
          <a:bodyPr/>
          <a:lstStyle/>
          <a:p>
            <a:r>
              <a:rPr lang="fr-CH" b="1" spc="-1" dirty="0" err="1">
                <a:uFill>
                  <a:solidFill>
                    <a:srgbClr val="FFFFFF"/>
                  </a:solidFill>
                </a:uFill>
                <a:latin typeface="Calibri"/>
              </a:rPr>
              <a:t>Definition</a:t>
            </a:r>
            <a:r>
              <a:rPr lang="fr-CH" b="1" spc="-1" dirty="0">
                <a:uFill>
                  <a:solidFill>
                    <a:srgbClr val="FFFFFF"/>
                  </a:solidFill>
                </a:uFill>
                <a:latin typeface="Calibri"/>
              </a:rPr>
              <a:t> </a:t>
            </a:r>
            <a:endParaRPr lang="en-GB" dirty="0"/>
          </a:p>
        </p:txBody>
      </p:sp>
      <p:sp>
        <p:nvSpPr>
          <p:cNvPr id="4" name="CustomShape 5">
            <a:extLst>
              <a:ext uri="{FF2B5EF4-FFF2-40B4-BE49-F238E27FC236}">
                <a16:creationId xmlns:a16="http://schemas.microsoft.com/office/drawing/2014/main" id="{B15321B3-DB27-0421-ED3A-B3793CA67B99}"/>
              </a:ext>
            </a:extLst>
          </p:cNvPr>
          <p:cNvSpPr/>
          <p:nvPr/>
        </p:nvSpPr>
        <p:spPr>
          <a:xfrm>
            <a:off x="252412" y="2852738"/>
            <a:ext cx="11683425" cy="1870075"/>
          </a:xfrm>
          <a:prstGeom prst="roundRect">
            <a:avLst/>
          </a:prstGeom>
          <a:noFill/>
          <a:ln w="25560">
            <a:solidFill>
              <a:srgbClr val="0070C0"/>
            </a:solidFill>
            <a:round/>
          </a:ln>
        </p:spPr>
        <p:style>
          <a:lnRef idx="0">
            <a:scrgbClr r="0" g="0" b="0"/>
          </a:lnRef>
          <a:fillRef idx="0">
            <a:scrgbClr r="0" g="0" b="0"/>
          </a:fillRef>
          <a:effectRef idx="0">
            <a:scrgbClr r="0" g="0" b="0"/>
          </a:effectRef>
          <a:fontRef idx="minor"/>
        </p:style>
      </p:sp>
      <p:sp>
        <p:nvSpPr>
          <p:cNvPr id="5" name="Rectangle 4">
            <a:extLst>
              <a:ext uri="{FF2B5EF4-FFF2-40B4-BE49-F238E27FC236}">
                <a16:creationId xmlns:a16="http://schemas.microsoft.com/office/drawing/2014/main" id="{0D5D9A3D-A7AE-4D67-6A68-844BC65F4426}"/>
              </a:ext>
            </a:extLst>
          </p:cNvPr>
          <p:cNvSpPr/>
          <p:nvPr/>
        </p:nvSpPr>
        <p:spPr>
          <a:xfrm>
            <a:off x="4750340" y="4858868"/>
            <a:ext cx="6096000" cy="646331"/>
          </a:xfrm>
          <a:prstGeom prst="rect">
            <a:avLst/>
          </a:prstGeom>
        </p:spPr>
        <p:txBody>
          <a:bodyPr>
            <a:spAutoFit/>
          </a:bodyPr>
          <a:lstStyle/>
          <a:p>
            <a:pPr algn="r" fontAlgn="auto">
              <a:spcBef>
                <a:spcPts val="0"/>
              </a:spcBef>
              <a:spcAft>
                <a:spcPts val="0"/>
              </a:spcAft>
              <a:defRPr/>
            </a:pPr>
            <a:r>
              <a:rPr lang="fr-CH" i="1" spc="-1" dirty="0" err="1">
                <a:solidFill>
                  <a:srgbClr val="000000"/>
                </a:solidFill>
                <a:uFill>
                  <a:solidFill>
                    <a:srgbClr val="FFFFFF"/>
                  </a:solidFill>
                </a:uFill>
              </a:rPr>
              <a:t>Organization</a:t>
            </a:r>
            <a:r>
              <a:rPr lang="fr-CH" i="1" spc="-1" dirty="0">
                <a:solidFill>
                  <a:srgbClr val="000000"/>
                </a:solidFill>
                <a:uFill>
                  <a:solidFill>
                    <a:srgbClr val="FFFFFF"/>
                  </a:solidFill>
                </a:uFill>
              </a:rPr>
              <a:t> for </a:t>
            </a:r>
            <a:r>
              <a:rPr lang="fr-CH" i="1" spc="-1" dirty="0" err="1">
                <a:solidFill>
                  <a:srgbClr val="000000"/>
                </a:solidFill>
                <a:uFill>
                  <a:solidFill>
                    <a:srgbClr val="FFFFFF"/>
                  </a:solidFill>
                </a:uFill>
              </a:rPr>
              <a:t>Economic</a:t>
            </a:r>
            <a:r>
              <a:rPr lang="fr-CH" i="1" spc="-1" dirty="0">
                <a:solidFill>
                  <a:srgbClr val="000000"/>
                </a:solidFill>
                <a:uFill>
                  <a:solidFill>
                    <a:srgbClr val="FFFFFF"/>
                  </a:solidFill>
                </a:uFill>
              </a:rPr>
              <a:t> </a:t>
            </a:r>
            <a:r>
              <a:rPr lang="fr-CH" i="1" spc="-1" dirty="0" err="1">
                <a:solidFill>
                  <a:srgbClr val="000000"/>
                </a:solidFill>
                <a:uFill>
                  <a:solidFill>
                    <a:srgbClr val="FFFFFF"/>
                  </a:solidFill>
                </a:uFill>
              </a:rPr>
              <a:t>Cooperation</a:t>
            </a:r>
            <a:r>
              <a:rPr lang="fr-CH" i="1" spc="-1" dirty="0">
                <a:solidFill>
                  <a:srgbClr val="000000"/>
                </a:solidFill>
                <a:uFill>
                  <a:solidFill>
                    <a:srgbClr val="FFFFFF"/>
                  </a:solidFill>
                </a:uFill>
              </a:rPr>
              <a:t> and </a:t>
            </a:r>
            <a:r>
              <a:rPr lang="fr-CH" i="1" spc="-1" dirty="0" err="1">
                <a:solidFill>
                  <a:srgbClr val="000000"/>
                </a:solidFill>
                <a:uFill>
                  <a:solidFill>
                    <a:srgbClr val="FFFFFF"/>
                  </a:solidFill>
                </a:uFill>
              </a:rPr>
              <a:t>Development</a:t>
            </a:r>
            <a:r>
              <a:rPr lang="fr-CH" i="1" spc="-1" dirty="0">
                <a:solidFill>
                  <a:srgbClr val="000000"/>
                </a:solidFill>
                <a:uFill>
                  <a:solidFill>
                    <a:srgbClr val="FFFFFF"/>
                  </a:solidFill>
                </a:uFill>
              </a:rPr>
              <a:t> (OECD)</a:t>
            </a:r>
            <a:endParaRPr lang="fr-CH" spc="-1" dirty="0">
              <a:solidFill>
                <a:srgbClr val="000000"/>
              </a:solidFill>
              <a:uFill>
                <a:solidFill>
                  <a:srgbClr val="FFFFFF"/>
                </a:solidFill>
              </a:uFill>
            </a:endParaRPr>
          </a:p>
        </p:txBody>
      </p:sp>
    </p:spTree>
    <p:extLst>
      <p:ext uri="{BB962C8B-B14F-4D97-AF65-F5344CB8AC3E}">
        <p14:creationId xmlns:p14="http://schemas.microsoft.com/office/powerpoint/2010/main" val="384315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30ACB3-915A-2B4B-C22E-815221136842}"/>
              </a:ext>
            </a:extLst>
          </p:cNvPr>
          <p:cNvSpPr>
            <a:spLocks noGrp="1"/>
          </p:cNvSpPr>
          <p:nvPr>
            <p:ph idx="1"/>
          </p:nvPr>
        </p:nvSpPr>
        <p:spPr/>
        <p:txBody>
          <a:bodyPr/>
          <a:lstStyle/>
          <a:p>
            <a:pPr marL="514350" indent="-514350">
              <a:buFontTx/>
              <a:buAutoNum type="alphaUcPeriod"/>
            </a:pPr>
            <a:r>
              <a:rPr lang="fr-CH" altLang="fr-FR" dirty="0">
                <a:solidFill>
                  <a:schemeClr val="tx1"/>
                </a:solidFill>
              </a:rPr>
              <a:t>To </a:t>
            </a:r>
            <a:r>
              <a:rPr lang="fr-CH" altLang="fr-FR" dirty="0" err="1">
                <a:solidFill>
                  <a:schemeClr val="tx1"/>
                </a:solidFill>
              </a:rPr>
              <a:t>make</a:t>
            </a:r>
            <a:r>
              <a:rPr lang="fr-CH" altLang="fr-FR" dirty="0">
                <a:solidFill>
                  <a:schemeClr val="tx1"/>
                </a:solidFill>
              </a:rPr>
              <a:t> </a:t>
            </a:r>
            <a:r>
              <a:rPr lang="fr-CH" altLang="fr-FR" dirty="0" err="1">
                <a:solidFill>
                  <a:schemeClr val="tx1"/>
                </a:solidFill>
              </a:rPr>
              <a:t>them</a:t>
            </a:r>
            <a:r>
              <a:rPr lang="fr-CH" altLang="fr-FR" dirty="0">
                <a:solidFill>
                  <a:schemeClr val="tx1"/>
                </a:solidFill>
              </a:rPr>
              <a:t> visible</a:t>
            </a:r>
          </a:p>
          <a:p>
            <a:pPr marL="514350" indent="-514350">
              <a:buFontTx/>
              <a:buAutoNum type="alphaUcPeriod"/>
            </a:pPr>
            <a:r>
              <a:rPr lang="fr-CH" altLang="fr-FR" dirty="0">
                <a:solidFill>
                  <a:schemeClr val="tx1"/>
                </a:solidFill>
              </a:rPr>
              <a:t>To </a:t>
            </a:r>
            <a:r>
              <a:rPr lang="fr-CH" altLang="fr-FR" dirty="0" err="1">
                <a:solidFill>
                  <a:schemeClr val="tx1"/>
                </a:solidFill>
              </a:rPr>
              <a:t>make</a:t>
            </a:r>
            <a:r>
              <a:rPr lang="fr-CH" altLang="fr-FR" dirty="0">
                <a:solidFill>
                  <a:schemeClr val="tx1"/>
                </a:solidFill>
              </a:rPr>
              <a:t> </a:t>
            </a:r>
            <a:r>
              <a:rPr lang="fr-CH" altLang="fr-FR" dirty="0" err="1">
                <a:solidFill>
                  <a:schemeClr val="tx1"/>
                </a:solidFill>
              </a:rPr>
              <a:t>them</a:t>
            </a:r>
            <a:r>
              <a:rPr lang="fr-CH" altLang="fr-FR" dirty="0">
                <a:solidFill>
                  <a:schemeClr val="tx1"/>
                </a:solidFill>
              </a:rPr>
              <a:t> </a:t>
            </a:r>
            <a:r>
              <a:rPr lang="fr-CH" altLang="fr-FR" dirty="0" err="1">
                <a:solidFill>
                  <a:schemeClr val="tx1"/>
                </a:solidFill>
              </a:rPr>
              <a:t>reusable</a:t>
            </a:r>
            <a:endParaRPr lang="fr-CH" altLang="fr-FR" dirty="0">
              <a:solidFill>
                <a:schemeClr val="tx1"/>
              </a:solidFill>
            </a:endParaRPr>
          </a:p>
          <a:p>
            <a:pPr marL="514350" indent="-514350">
              <a:buFontTx/>
              <a:buAutoNum type="alphaUcPeriod"/>
            </a:pPr>
            <a:r>
              <a:rPr lang="fr-CH" altLang="fr-FR" dirty="0">
                <a:solidFill>
                  <a:schemeClr val="tx1"/>
                </a:solidFill>
              </a:rPr>
              <a:t>To </a:t>
            </a:r>
            <a:r>
              <a:rPr lang="fr-CH" altLang="fr-FR" dirty="0" err="1">
                <a:solidFill>
                  <a:schemeClr val="tx1"/>
                </a:solidFill>
              </a:rPr>
              <a:t>make</a:t>
            </a:r>
            <a:r>
              <a:rPr lang="fr-CH" altLang="fr-FR" dirty="0">
                <a:solidFill>
                  <a:schemeClr val="tx1"/>
                </a:solidFill>
              </a:rPr>
              <a:t> money</a:t>
            </a:r>
          </a:p>
          <a:p>
            <a:pPr marL="514350" indent="-514350">
              <a:buFontTx/>
              <a:buAutoNum type="alphaUcPeriod"/>
            </a:pPr>
            <a:r>
              <a:rPr lang="fr-CH" altLang="fr-FR" dirty="0">
                <a:solidFill>
                  <a:schemeClr val="tx1"/>
                </a:solidFill>
              </a:rPr>
              <a:t>To </a:t>
            </a:r>
            <a:r>
              <a:rPr lang="fr-CH" altLang="fr-FR" dirty="0" err="1">
                <a:solidFill>
                  <a:schemeClr val="tx1"/>
                </a:solidFill>
              </a:rPr>
              <a:t>be</a:t>
            </a:r>
            <a:r>
              <a:rPr lang="fr-CH" altLang="fr-FR" dirty="0">
                <a:solidFill>
                  <a:schemeClr val="tx1"/>
                </a:solidFill>
              </a:rPr>
              <a:t> able to </a:t>
            </a:r>
            <a:r>
              <a:rPr lang="fr-CH" altLang="fr-FR" dirty="0" err="1">
                <a:solidFill>
                  <a:schemeClr val="tx1"/>
                </a:solidFill>
              </a:rPr>
              <a:t>publish</a:t>
            </a:r>
            <a:endParaRPr lang="fr-CH" altLang="fr-FR" dirty="0">
              <a:solidFill>
                <a:schemeClr val="tx1"/>
              </a:solidFill>
            </a:endParaRPr>
          </a:p>
          <a:p>
            <a:pPr marL="514350" indent="-514350">
              <a:buFontTx/>
              <a:buAutoNum type="alphaUcPeriod"/>
            </a:pPr>
            <a:r>
              <a:rPr lang="fr-CH" altLang="fr-FR" dirty="0">
                <a:solidFill>
                  <a:schemeClr val="tx1"/>
                </a:solidFill>
              </a:rPr>
              <a:t>To </a:t>
            </a:r>
            <a:r>
              <a:rPr lang="fr-CH" altLang="fr-FR" dirty="0" err="1">
                <a:solidFill>
                  <a:schemeClr val="tx1"/>
                </a:solidFill>
              </a:rPr>
              <a:t>receive</a:t>
            </a:r>
            <a:r>
              <a:rPr lang="fr-CH" altLang="fr-FR" dirty="0">
                <a:solidFill>
                  <a:schemeClr val="tx1"/>
                </a:solidFill>
              </a:rPr>
              <a:t> </a:t>
            </a:r>
            <a:r>
              <a:rPr lang="fr-CH" altLang="fr-FR" dirty="0" err="1">
                <a:solidFill>
                  <a:schemeClr val="tx1"/>
                </a:solidFill>
              </a:rPr>
              <a:t>grants</a:t>
            </a:r>
            <a:endParaRPr lang="fr-CH" altLang="fr-FR" dirty="0">
              <a:solidFill>
                <a:schemeClr val="tx1"/>
              </a:solidFill>
            </a:endParaRPr>
          </a:p>
          <a:p>
            <a:endParaRPr lang="en-GB" dirty="0"/>
          </a:p>
        </p:txBody>
      </p:sp>
      <p:sp>
        <p:nvSpPr>
          <p:cNvPr id="3" name="Title 2">
            <a:extLst>
              <a:ext uri="{FF2B5EF4-FFF2-40B4-BE49-F238E27FC236}">
                <a16:creationId xmlns:a16="http://schemas.microsoft.com/office/drawing/2014/main" id="{17C2D803-F8A8-8CF3-9B70-858EAB219A01}"/>
              </a:ext>
            </a:extLst>
          </p:cNvPr>
          <p:cNvSpPr>
            <a:spLocks noGrp="1"/>
          </p:cNvSpPr>
          <p:nvPr>
            <p:ph type="title"/>
          </p:nvPr>
        </p:nvSpPr>
        <p:spPr/>
        <p:txBody>
          <a:bodyPr>
            <a:normAutofit/>
          </a:bodyPr>
          <a:lstStyle/>
          <a:p>
            <a:r>
              <a:rPr lang="en-GB" dirty="0"/>
              <a:t>Why would you make your research data available in a repository? </a:t>
            </a:r>
          </a:p>
        </p:txBody>
      </p:sp>
      <p:graphicFrame>
        <p:nvGraphicFramePr>
          <p:cNvPr id="4" name="TPChart">
            <a:extLst>
              <a:ext uri="{FF2B5EF4-FFF2-40B4-BE49-F238E27FC236}">
                <a16:creationId xmlns:a16="http://schemas.microsoft.com/office/drawing/2014/main" id="{20544E7D-CC53-2F47-5AEA-D7BA8FFA6594}"/>
              </a:ext>
            </a:extLst>
          </p:cNvPr>
          <p:cNvGraphicFramePr>
            <a:graphicFrameLocks noChangeAspect="1"/>
          </p:cNvGraphicFramePr>
          <p:nvPr>
            <p:custDataLst>
              <p:tags r:id="rId1"/>
            </p:custDataLst>
          </p:nvPr>
        </p:nvGraphicFramePr>
        <p:xfrm>
          <a:off x="6026727" y="1405066"/>
          <a:ext cx="4051841" cy="4558321"/>
        </p:xfrm>
        <a:graphic>
          <a:graphicData uri="http://schemas.openxmlformats.org/presentationml/2006/ole">
            <mc:AlternateContent xmlns:mc="http://schemas.openxmlformats.org/markup-compatibility/2006">
              <mc:Choice xmlns:v="urn:schemas-microsoft-com:vml" Requires="v">
                <p:oleObj name="Graphique" r:id="rId3" imgW="4584700" imgH="5156200" progId="MSGraph.Chart.8">
                  <p:embed followColorScheme="full"/>
                </p:oleObj>
              </mc:Choice>
              <mc:Fallback>
                <p:oleObj name="Graphique" r:id="rId3" imgW="4584700" imgH="5156200" progId="MSGraph.Chart.8">
                  <p:embed followColorScheme="full"/>
                  <p:pic>
                    <p:nvPicPr>
                      <p:cNvPr id="4" name="TPChart">
                        <a:extLst>
                          <a:ext uri="{FF2B5EF4-FFF2-40B4-BE49-F238E27FC236}">
                            <a16:creationId xmlns:a16="http://schemas.microsoft.com/office/drawing/2014/main" id="{20544E7D-CC53-2F47-5AEA-D7BA8FFA6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727" y="1405066"/>
                        <a:ext cx="4051841" cy="455832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216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a:extLst>
              <a:ext uri="{FF2B5EF4-FFF2-40B4-BE49-F238E27FC236}">
                <a16:creationId xmlns:a16="http://schemas.microsoft.com/office/drawing/2014/main" id="{9AB2663D-35DC-D23A-7FB0-57ECE253F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529" y="1852550"/>
            <a:ext cx="4823578" cy="361705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EA9F69EA-3318-9F41-FEB4-4651EEC56818}"/>
              </a:ext>
            </a:extLst>
          </p:cNvPr>
          <p:cNvSpPr>
            <a:spLocks noGrp="1"/>
          </p:cNvSpPr>
          <p:nvPr>
            <p:ph idx="1"/>
          </p:nvPr>
        </p:nvSpPr>
        <p:spPr>
          <a:xfrm>
            <a:off x="314036" y="1560945"/>
            <a:ext cx="8256939" cy="4816105"/>
          </a:xfrm>
        </p:spPr>
        <p:txBody>
          <a:bodyPr>
            <a:normAutofit fontScale="70000" lnSpcReduction="20000"/>
          </a:bodyPr>
          <a:lstStyle/>
          <a:p>
            <a:pPr>
              <a:lnSpc>
                <a:spcPct val="120000"/>
              </a:lnSpc>
            </a:pPr>
            <a:r>
              <a:rPr lang="en-GB" dirty="0"/>
              <a:t>We know that no one wants to incriminate themselves, and also that no one is infallible. </a:t>
            </a:r>
          </a:p>
          <a:p>
            <a:pPr lvl="1">
              <a:lnSpc>
                <a:spcPct val="120000"/>
              </a:lnSpc>
            </a:pPr>
            <a:r>
              <a:rPr lang="en-GB" dirty="0"/>
              <a:t>The Fifth Amendment to the United States Constitution includes a clause that no one “shall be compelled in any criminal case to be a witness against [them]</a:t>
            </a:r>
            <a:r>
              <a:rPr lang="en-GB" dirty="0" err="1"/>
              <a:t>sel</a:t>
            </a:r>
            <a:r>
              <a:rPr lang="en-GB" dirty="0"/>
              <a:t>[</a:t>
            </a:r>
            <a:r>
              <a:rPr lang="en-GB" dirty="0" err="1"/>
              <a:t>ves</a:t>
            </a:r>
            <a:r>
              <a:rPr lang="en-GB" dirty="0"/>
              <a:t>]”. (Edited to gender-neutral language.) </a:t>
            </a:r>
          </a:p>
          <a:p>
            <a:pPr lvl="1">
              <a:lnSpc>
                <a:spcPct val="120000"/>
              </a:lnSpc>
            </a:pPr>
            <a:r>
              <a:rPr lang="en-GB" dirty="0"/>
              <a:t>To “plead the fifth” means that someone chooses not to give evidence that there might have been something wrong in their past behaviour. They have the right to remain silent.</a:t>
            </a:r>
          </a:p>
          <a:p>
            <a:pPr>
              <a:lnSpc>
                <a:spcPct val="120000"/>
              </a:lnSpc>
            </a:pPr>
            <a:r>
              <a:rPr lang="en-GB" dirty="0"/>
              <a:t>Putting your code and data online can be very revealing and intimidating, and it is part of the human condition to be nervous of being judged by others. </a:t>
            </a:r>
          </a:p>
          <a:p>
            <a:pPr>
              <a:lnSpc>
                <a:spcPct val="120000"/>
              </a:lnSpc>
            </a:pPr>
            <a:r>
              <a:rPr lang="en-GB" dirty="0"/>
              <a:t>Although there is no law governing the communication of reproducible research - unless you commit explicit fraud in your work - sharing errors that you find in your work is heavily disincentivised.</a:t>
            </a:r>
            <a:br>
              <a:rPr lang="en-GB" dirty="0"/>
            </a:br>
            <a:endParaRPr lang="en-GB" dirty="0"/>
          </a:p>
        </p:txBody>
      </p:sp>
      <p:sp>
        <p:nvSpPr>
          <p:cNvPr id="3" name="Title 2">
            <a:extLst>
              <a:ext uri="{FF2B5EF4-FFF2-40B4-BE49-F238E27FC236}">
                <a16:creationId xmlns:a16="http://schemas.microsoft.com/office/drawing/2014/main" id="{904EA640-B5E7-385D-F6EF-681195836F9E}"/>
              </a:ext>
            </a:extLst>
          </p:cNvPr>
          <p:cNvSpPr>
            <a:spLocks noGrp="1"/>
          </p:cNvSpPr>
          <p:nvPr>
            <p:ph type="title"/>
          </p:nvPr>
        </p:nvSpPr>
        <p:spPr>
          <a:xfrm>
            <a:off x="145471" y="62831"/>
            <a:ext cx="10940473" cy="1325563"/>
          </a:xfrm>
        </p:spPr>
        <p:txBody>
          <a:bodyPr>
            <a:normAutofit/>
          </a:bodyPr>
          <a:lstStyle/>
          <a:p>
            <a:r>
              <a:rPr lang="en-GB" dirty="0"/>
              <a:t>Limited incentives to give evidence against yourself</a:t>
            </a:r>
          </a:p>
        </p:txBody>
      </p:sp>
    </p:spTree>
    <p:extLst>
      <p:ext uri="{BB962C8B-B14F-4D97-AF65-F5344CB8AC3E}">
        <p14:creationId xmlns:p14="http://schemas.microsoft.com/office/powerpoint/2010/main" val="248675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ga490dac00e_0_30"/>
          <p:cNvPicPr preferRelativeResize="0"/>
          <p:nvPr/>
        </p:nvPicPr>
        <p:blipFill rotWithShape="1">
          <a:blip r:embed="rId3">
            <a:alphaModFix/>
          </a:blip>
          <a:srcRect/>
          <a:stretch/>
        </p:blipFill>
        <p:spPr>
          <a:xfrm>
            <a:off x="57075" y="194700"/>
            <a:ext cx="12077850" cy="5914800"/>
          </a:xfrm>
          <a:prstGeom prst="rect">
            <a:avLst/>
          </a:prstGeom>
          <a:noFill/>
          <a:ln>
            <a:noFill/>
          </a:ln>
        </p:spPr>
      </p:pic>
      <p:sp>
        <p:nvSpPr>
          <p:cNvPr id="310" name="Google Shape;310;ga490dac00e_0_30"/>
          <p:cNvSpPr txBox="1"/>
          <p:nvPr/>
        </p:nvSpPr>
        <p:spPr>
          <a:xfrm>
            <a:off x="6588900" y="6340475"/>
            <a:ext cx="56031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1" u="sng" strike="noStrike" cap="none">
                <a:solidFill>
                  <a:srgbClr val="FFFFFF"/>
                </a:solidFill>
                <a:latin typeface="Arial"/>
                <a:ea typeface="Arial"/>
                <a:cs typeface="Arial"/>
                <a:sym typeface="Arial"/>
                <a:hlinkClick r:id="rId4">
                  <a:extLst>
                    <a:ext uri="{A12FA001-AC4F-418D-AE19-62706E023703}">
                      <ahyp:hlinkClr xmlns:ahyp="http://schemas.microsoft.com/office/drawing/2018/hyperlinkcolor" val="tx"/>
                    </a:ext>
                  </a:extLst>
                </a:hlinkClick>
              </a:rPr>
              <a:t>Nature Human Behaviour</a:t>
            </a:r>
            <a:r>
              <a:rPr lang="en-GB" sz="1600" b="0" i="0" u="none" strike="noStrike" cap="none">
                <a:solidFill>
                  <a:srgbClr val="FFFFFF"/>
                </a:solidFill>
                <a:latin typeface="Arial"/>
                <a:ea typeface="Arial"/>
                <a:cs typeface="Arial"/>
                <a:sym typeface="Arial"/>
              </a:rPr>
              <a:t>, vol. 4, pp. 666–669, (2020)</a:t>
            </a:r>
            <a:endParaRPr sz="1600" b="0" i="0" u="none" strike="noStrike" cap="none">
              <a:solidFill>
                <a:srgbClr val="FFFFFF"/>
              </a:solidFill>
              <a:latin typeface="Calibri"/>
              <a:ea typeface="Calibri"/>
              <a:cs typeface="Calibri"/>
              <a:sym typeface="Calibri"/>
            </a:endParaRPr>
          </a:p>
        </p:txBody>
      </p:sp>
      <p:sp>
        <p:nvSpPr>
          <p:cNvPr id="2" name="Rounded Rectangle 1">
            <a:extLst>
              <a:ext uri="{FF2B5EF4-FFF2-40B4-BE49-F238E27FC236}">
                <a16:creationId xmlns:a16="http://schemas.microsoft.com/office/drawing/2014/main" id="{662F5744-2A8A-431D-6CC0-F830C1EBCB75}"/>
              </a:ext>
            </a:extLst>
          </p:cNvPr>
          <p:cNvSpPr/>
          <p:nvPr/>
        </p:nvSpPr>
        <p:spPr>
          <a:xfrm>
            <a:off x="190005" y="1128156"/>
            <a:ext cx="5225143" cy="6056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ga490dac00e_0_116"/>
          <p:cNvPicPr preferRelativeResize="0"/>
          <p:nvPr/>
        </p:nvPicPr>
        <p:blipFill rotWithShape="1">
          <a:blip r:embed="rId3">
            <a:alphaModFix/>
          </a:blip>
          <a:srcRect/>
          <a:stretch/>
        </p:blipFill>
        <p:spPr>
          <a:xfrm>
            <a:off x="86327" y="1853184"/>
            <a:ext cx="3022632" cy="4315968"/>
          </a:xfrm>
          <a:prstGeom prst="rect">
            <a:avLst/>
          </a:prstGeom>
          <a:noFill/>
          <a:ln>
            <a:noFill/>
          </a:ln>
        </p:spPr>
      </p:pic>
      <p:sp>
        <p:nvSpPr>
          <p:cNvPr id="316" name="Google Shape;316;ga490dac00e_0_116"/>
          <p:cNvSpPr txBox="1"/>
          <p:nvPr/>
        </p:nvSpPr>
        <p:spPr>
          <a:xfrm>
            <a:off x="3255264" y="1389888"/>
            <a:ext cx="8861620" cy="4876800"/>
          </a:xfrm>
          <a:prstGeom prst="rect">
            <a:avLst/>
          </a:prstGeom>
          <a:solidFill>
            <a:schemeClr val="lt2"/>
          </a:solidFill>
          <a:ln>
            <a:noFill/>
          </a:ln>
        </p:spPr>
        <p:txBody>
          <a:bodyPr spcFirstLastPara="1" wrap="square" lIns="91425" tIns="45700" rIns="91425" bIns="45700" anchor="t" anchorCtr="0">
            <a:noAutofit/>
          </a:bodyPr>
          <a:lstStyle/>
          <a:p>
            <a:pPr marL="285750" marR="0" lvl="0" indent="-285750" algn="l" rtl="0">
              <a:lnSpc>
                <a:spcPct val="120000"/>
              </a:lnSpc>
              <a:spcBef>
                <a:spcPts val="0"/>
              </a:spcBef>
              <a:spcAft>
                <a:spcPts val="0"/>
              </a:spcAft>
              <a:buClr>
                <a:srgbClr val="000000"/>
              </a:buClr>
              <a:buSzPts val="1800"/>
              <a:buFont typeface="Arial" panose="020B0604020202020204" pitchFamily="34" charset="0"/>
              <a:buChar char="•"/>
            </a:pPr>
            <a:r>
              <a:rPr lang="en-GB" sz="2000" b="1" dirty="0">
                <a:solidFill>
                  <a:schemeClr val="tx1">
                    <a:lumMod val="75000"/>
                    <a:lumOff val="25000"/>
                  </a:schemeClr>
                </a:solidFill>
                <a:latin typeface="Arial" panose="020B0604020202020204" pitchFamily="34" charset="0"/>
                <a:cs typeface="Arial" panose="020B0604020202020204" pitchFamily="34" charset="0"/>
                <a:sym typeface="Lucida Sans"/>
              </a:rPr>
              <a:t>Findings</a:t>
            </a:r>
            <a:r>
              <a:rPr lang="en-GB" dirty="0">
                <a:solidFill>
                  <a:schemeClr val="tx1">
                    <a:lumMod val="75000"/>
                    <a:lumOff val="25000"/>
                  </a:schemeClr>
                </a:solidFill>
                <a:latin typeface="Arial" panose="020B0604020202020204" pitchFamily="34" charset="0"/>
                <a:cs typeface="Arial" panose="020B0604020202020204" pitchFamily="34" charset="0"/>
                <a:sym typeface="Lucida Sans"/>
              </a:rPr>
              <a:t> </a:t>
            </a:r>
          </a:p>
          <a:p>
            <a:pPr marL="742950" lvl="1" indent="-285750">
              <a:lnSpc>
                <a:spcPct val="150000"/>
              </a:lnSpc>
              <a:buClr>
                <a:srgbClr val="000000"/>
              </a:buClr>
              <a:buSzPts val="1800"/>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sym typeface="Lucida Sans"/>
              </a:rPr>
              <a:t>Total publications in the observation period for PubMed, Elsevier, and RG were 23000, 5898 and 5393 respectively. </a:t>
            </a:r>
          </a:p>
          <a:p>
            <a:pPr marL="742950" lvl="1" indent="-285750">
              <a:lnSpc>
                <a:spcPct val="150000"/>
              </a:lnSpc>
              <a:buClr>
                <a:srgbClr val="000000"/>
              </a:buClr>
              <a:buSzPts val="1800"/>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sym typeface="Lucida Sans"/>
              </a:rPr>
              <a:t>The average number of publications/day for PubMed, Elsevier and RG were 70.0 ±128.6, 77.6±125.3 and 255.6±205.8 respectively. </a:t>
            </a:r>
          </a:p>
          <a:p>
            <a:pPr marL="742950" lvl="1" indent="-285750">
              <a:lnSpc>
                <a:spcPct val="150000"/>
              </a:lnSpc>
              <a:buClr>
                <a:srgbClr val="000000"/>
              </a:buClr>
              <a:buSzPts val="1800"/>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sym typeface="Lucida Sans"/>
              </a:rPr>
              <a:t>PubMed shows an avalanche in the number of publication around </a:t>
            </a:r>
            <a:r>
              <a:rPr lang="en-GB" b="0" i="0" u="none" strike="noStrike" cap="none" dirty="0">
                <a:solidFill>
                  <a:srgbClr val="191919"/>
                </a:solidFill>
                <a:latin typeface="Lucida Sans"/>
                <a:ea typeface="Lucida Sans"/>
                <a:cs typeface="Lucida Sans"/>
                <a:sym typeface="Lucida Sans"/>
              </a:rPr>
              <a:t>May 10, number of publications jumped from 6.0±8.4/day to 282.5±110.3/day. </a:t>
            </a:r>
          </a:p>
          <a:p>
            <a:pPr marL="742950" lvl="1" indent="-285750">
              <a:lnSpc>
                <a:spcPct val="150000"/>
              </a:lnSpc>
              <a:buClr>
                <a:srgbClr val="000000"/>
              </a:buClr>
              <a:buSzPts val="1800"/>
              <a:buFont typeface="Arial" panose="020B0604020202020204" pitchFamily="34" charset="0"/>
              <a:buChar char="•"/>
            </a:pPr>
            <a:r>
              <a:rPr lang="en-GB" b="0" i="0" u="none" strike="noStrike" cap="none" dirty="0">
                <a:solidFill>
                  <a:srgbClr val="191919"/>
                </a:solidFill>
                <a:latin typeface="Lucida Sans"/>
                <a:ea typeface="Lucida Sans"/>
                <a:cs typeface="Lucida Sans"/>
                <a:sym typeface="Lucida Sans"/>
              </a:rPr>
              <a:t>The average doubling time for PubMed, Elsevier, and RG was 10.3±4 days, 20.6 days, and 2.3±2.0 days respectively. </a:t>
            </a:r>
          </a:p>
          <a:p>
            <a:pPr marL="742950" lvl="1" indent="-285750">
              <a:lnSpc>
                <a:spcPct val="150000"/>
              </a:lnSpc>
              <a:buClr>
                <a:srgbClr val="000000"/>
              </a:buClr>
              <a:buSzPts val="1800"/>
              <a:buFont typeface="Arial" panose="020B0604020202020204" pitchFamily="34" charset="0"/>
              <a:buChar char="•"/>
            </a:pPr>
            <a:r>
              <a:rPr lang="en-GB" b="1" dirty="0"/>
              <a:t>Publication pipeline  is at extraordinary speed – 6 days for COVID-19 article </a:t>
            </a:r>
          </a:p>
          <a:p>
            <a:pPr marL="742950" lvl="1" indent="-285750">
              <a:lnSpc>
                <a:spcPct val="150000"/>
              </a:lnSpc>
              <a:buClr>
                <a:srgbClr val="000000"/>
              </a:buClr>
              <a:buSzPts val="1800"/>
              <a:buFont typeface="Arial" panose="020B0604020202020204" pitchFamily="34" charset="0"/>
              <a:buChar char="•"/>
            </a:pPr>
            <a:r>
              <a:rPr lang="en-GB" b="1" dirty="0"/>
              <a:t>Measures are required to safeguard the integrity of scientific evidence</a:t>
            </a:r>
            <a:endParaRPr b="0" i="0" u="none" strike="noStrike" cap="none" dirty="0">
              <a:solidFill>
                <a:schemeClr val="dk1"/>
              </a:solidFill>
              <a:latin typeface="Calibri"/>
              <a:ea typeface="Calibri"/>
              <a:cs typeface="Calibri"/>
              <a:sym typeface="Calibri"/>
            </a:endParaRPr>
          </a:p>
        </p:txBody>
      </p:sp>
      <p:sp>
        <p:nvSpPr>
          <p:cNvPr id="317" name="Google Shape;317;ga490dac00e_0_116"/>
          <p:cNvSpPr txBox="1"/>
          <p:nvPr/>
        </p:nvSpPr>
        <p:spPr>
          <a:xfrm>
            <a:off x="86327" y="6462937"/>
            <a:ext cx="390144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400" b="1" i="0" u="none" strike="noStrike" cap="none" dirty="0" err="1">
                <a:solidFill>
                  <a:srgbClr val="333333"/>
                </a:solidFill>
                <a:latin typeface="Gill Sans"/>
                <a:ea typeface="Gill Sans"/>
                <a:cs typeface="Gill Sans"/>
                <a:sym typeface="Gill Sans"/>
              </a:rPr>
              <a:t>doi</a:t>
            </a:r>
            <a:r>
              <a:rPr lang="en-GB" sz="1400" b="1" i="0" u="none" strike="noStrike" cap="none" dirty="0">
                <a:solidFill>
                  <a:srgbClr val="333333"/>
                </a:solidFill>
                <a:latin typeface="Gill Sans"/>
                <a:ea typeface="Gill Sans"/>
                <a:cs typeface="Gill Sans"/>
                <a:sym typeface="Gill Sans"/>
              </a:rPr>
              <a:t>:</a:t>
            </a:r>
            <a:r>
              <a:rPr lang="en-GB" sz="1400" b="0" i="0" u="none" strike="noStrike" cap="none" dirty="0">
                <a:solidFill>
                  <a:srgbClr val="333333"/>
                </a:solidFill>
                <a:latin typeface="Gill Sans"/>
                <a:ea typeface="Gill Sans"/>
                <a:cs typeface="Gill Sans"/>
                <a:sym typeface="Gill Sans"/>
              </a:rPr>
              <a:t> https://</a:t>
            </a:r>
            <a:r>
              <a:rPr lang="en-GB" sz="1400" b="0" i="0" u="none" strike="noStrike" cap="none" dirty="0" err="1">
                <a:solidFill>
                  <a:srgbClr val="333333"/>
                </a:solidFill>
                <a:latin typeface="Gill Sans"/>
                <a:ea typeface="Gill Sans"/>
                <a:cs typeface="Gill Sans"/>
                <a:sym typeface="Gill Sans"/>
              </a:rPr>
              <a:t>doi.org</a:t>
            </a:r>
            <a:r>
              <a:rPr lang="en-GB" sz="1400" b="0" i="0" u="none" strike="noStrike" cap="none" dirty="0">
                <a:solidFill>
                  <a:srgbClr val="333333"/>
                </a:solidFill>
                <a:latin typeface="Gill Sans"/>
                <a:ea typeface="Gill Sans"/>
                <a:cs typeface="Gill Sans"/>
                <a:sym typeface="Gill Sans"/>
              </a:rPr>
              <a:t>/10.1101/2020.08.05.237313</a:t>
            </a:r>
            <a:endParaRPr sz="1400" b="0" i="0" u="none" strike="noStrike" cap="none" dirty="0">
              <a:solidFill>
                <a:schemeClr val="dk1"/>
              </a:solidFill>
              <a:latin typeface="Calibri"/>
              <a:ea typeface="Calibri"/>
              <a:cs typeface="Calibri"/>
              <a:sym typeface="Calibri"/>
            </a:endParaRPr>
          </a:p>
        </p:txBody>
      </p:sp>
      <p:sp>
        <p:nvSpPr>
          <p:cNvPr id="318" name="Google Shape;318;ga490dac00e_0_116"/>
          <p:cNvSpPr txBox="1"/>
          <p:nvPr/>
        </p:nvSpPr>
        <p:spPr>
          <a:xfrm>
            <a:off x="567687" y="395063"/>
            <a:ext cx="60960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000" b="1" i="0" u="none" strike="noStrike" cap="none" dirty="0">
                <a:solidFill>
                  <a:schemeClr val="bg1"/>
                </a:solidFill>
                <a:latin typeface="Calibri"/>
                <a:ea typeface="Calibri"/>
                <a:cs typeface="Calibri"/>
                <a:sym typeface="Calibri"/>
              </a:rPr>
              <a:t>Dynamics of the COVID -19 Related Publications</a:t>
            </a:r>
            <a:endParaRPr sz="1600" b="0" i="0" u="none" strike="noStrike" cap="none" dirty="0">
              <a:solidFill>
                <a:schemeClr val="bg1"/>
              </a:solidFill>
              <a:latin typeface="Arial"/>
              <a:ea typeface="Arial"/>
              <a:cs typeface="Arial"/>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LABELFORMAT" val="0"/>
  <p:tag name="NUMBERFORMAT" val="0"/>
</p:tagLst>
</file>

<file path=ppt/tags/tag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35654</TotalTime>
  <Words>3453</Words>
  <Application>Microsoft Macintosh PowerPoint</Application>
  <PresentationFormat>Widescreen</PresentationFormat>
  <Paragraphs>226</Paragraphs>
  <Slides>35</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Gill Sans</vt:lpstr>
      <vt:lpstr>Lucida Sans</vt:lpstr>
      <vt:lpstr>Segoe UI</vt:lpstr>
      <vt:lpstr>Times New Roman</vt:lpstr>
      <vt:lpstr>Office Theme</vt:lpstr>
      <vt:lpstr>Graphique</vt:lpstr>
      <vt:lpstr> Open Research Data and Materials</vt:lpstr>
      <vt:lpstr>Contents</vt:lpstr>
      <vt:lpstr>Research data</vt:lpstr>
      <vt:lpstr>What would you associate research data with specifically? </vt:lpstr>
      <vt:lpstr>Definition </vt:lpstr>
      <vt:lpstr>Why would you make your research data available in a repository? </vt:lpstr>
      <vt:lpstr>Limited incentives to give evidence against yourself</vt:lpstr>
      <vt:lpstr>PowerPoint Presentation</vt:lpstr>
      <vt:lpstr>PowerPoint Presentation</vt:lpstr>
      <vt:lpstr>PowerPoint Presentation</vt:lpstr>
      <vt:lpstr>Open Research Data</vt:lpstr>
      <vt:lpstr>What is open data</vt:lpstr>
      <vt:lpstr>What is it? - Understanding Open Data</vt:lpstr>
      <vt:lpstr>Rationale</vt:lpstr>
      <vt:lpstr>Learning objectives</vt:lpstr>
      <vt:lpstr>Key components</vt:lpstr>
      <vt:lpstr>Knowledge &amp; Skills</vt:lpstr>
      <vt:lpstr>FAIR principles</vt:lpstr>
      <vt:lpstr>Data publishing</vt:lpstr>
      <vt:lpstr>Data citation</vt:lpstr>
      <vt:lpstr>Data packaging</vt:lpstr>
      <vt:lpstr>Sharing sensitive and proprietary data</vt:lpstr>
      <vt:lpstr>Data brokers</vt:lpstr>
      <vt:lpstr>Analysis portals</vt:lpstr>
      <vt:lpstr>De-identified and synthetic data</vt:lpstr>
      <vt:lpstr>DataTags</vt:lpstr>
      <vt:lpstr>Open Materials</vt:lpstr>
      <vt:lpstr>Reagents</vt:lpstr>
      <vt:lpstr>Protocols</vt:lpstr>
      <vt:lpstr>Notebooks, containers, software, and hardware</vt:lpstr>
      <vt:lpstr>Questions, obstacles, and common misconceptions</vt:lpstr>
      <vt:lpstr>Question</vt:lpstr>
      <vt:lpstr>Learning outcomes</vt:lpstr>
      <vt:lpstr>Further reading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LOREDANA MARIA MANASIA (77132)</dc:creator>
  <cp:lastModifiedBy>Catalin NEGRU (177)</cp:lastModifiedBy>
  <cp:revision>54</cp:revision>
  <dcterms:created xsi:type="dcterms:W3CDTF">2021-08-26T15:00:46Z</dcterms:created>
  <dcterms:modified xsi:type="dcterms:W3CDTF">2022-09-12T07:09:41Z</dcterms:modified>
</cp:coreProperties>
</file>