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eg"/>
  <Override PartName="/ppt/notesSlides/notesSlide3.xml" ContentType="application/vnd.openxmlformats-officedocument.presentationml.notesSlide+xml"/>
  <Override PartName="/ppt/media/image9.jpg" ContentType="image/jpeg"/>
  <Override PartName="/ppt/notesSlides/notesSlide4.xml" ContentType="application/vnd.openxmlformats-officedocument.presentationml.notesSlide+xml"/>
  <Override PartName="/ppt/media/image11.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3.jpg" ContentType="image/jpeg"/>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10" r:id="rId3"/>
    <p:sldId id="311" r:id="rId4"/>
    <p:sldId id="312" r:id="rId5"/>
    <p:sldId id="313" r:id="rId6"/>
    <p:sldId id="323" r:id="rId7"/>
    <p:sldId id="284" r:id="rId8"/>
    <p:sldId id="309" r:id="rId9"/>
    <p:sldId id="283" r:id="rId10"/>
    <p:sldId id="314" r:id="rId11"/>
    <p:sldId id="315" r:id="rId12"/>
    <p:sldId id="318" r:id="rId13"/>
    <p:sldId id="287" r:id="rId14"/>
    <p:sldId id="285" r:id="rId15"/>
    <p:sldId id="288" r:id="rId16"/>
    <p:sldId id="320" r:id="rId17"/>
    <p:sldId id="289" r:id="rId18"/>
    <p:sldId id="271" r:id="rId19"/>
    <p:sldId id="272" r:id="rId20"/>
    <p:sldId id="277" r:id="rId21"/>
    <p:sldId id="274" r:id="rId22"/>
    <p:sldId id="298" r:id="rId23"/>
    <p:sldId id="275" r:id="rId24"/>
    <p:sldId id="322" r:id="rId25"/>
    <p:sldId id="307" r:id="rId26"/>
    <p:sldId id="304" r:id="rId27"/>
    <p:sldId id="308" r:id="rId28"/>
    <p:sldId id="273" r:id="rId29"/>
    <p:sldId id="280" r:id="rId30"/>
    <p:sldId id="282" r:id="rId31"/>
    <p:sldId id="319" r:id="rId32"/>
    <p:sldId id="326" r:id="rId33"/>
    <p:sldId id="327" r:id="rId34"/>
    <p:sldId id="300" r:id="rId35"/>
    <p:sldId id="328"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ela TOMA (40072)" initials="MT(" lastIdx="2" clrIdx="0">
    <p:extLst>
      <p:ext uri="{19B8F6BF-5375-455C-9EA6-DF929625EA0E}">
        <p15:presenceInfo xmlns:p15="http://schemas.microsoft.com/office/powerpoint/2012/main" userId="S-1-5-21-583184714-463190649-2367957278-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94660"/>
  </p:normalViewPr>
  <p:slideViewPr>
    <p:cSldViewPr snapToGrid="0">
      <p:cViewPr varScale="1">
        <p:scale>
          <a:sx n="74" d="100"/>
          <a:sy n="74" d="100"/>
        </p:scale>
        <p:origin x="11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EAFAF-09FE-4D7B-89C1-FB95772836D9}"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693BCDB2-C5F8-4441-8795-241803FF16F4}">
      <dgm:prSet phldrT="[Text]" custT="1"/>
      <dgm:spPr/>
      <dgm:t>
        <a:bodyPr/>
        <a:lstStyle/>
        <a:p>
          <a:r>
            <a:rPr lang="ro-RO" sz="2000" b="1" dirty="0">
              <a:latin typeface="Times New Roman" panose="02020603050405020304" pitchFamily="18" charset="0"/>
              <a:cs typeface="Times New Roman" panose="02020603050405020304" pitchFamily="18" charset="0"/>
            </a:rPr>
            <a:t>Data Management</a:t>
          </a:r>
        </a:p>
        <a:p>
          <a:r>
            <a:rPr lang="ro-RO" sz="2000" b="1" dirty="0">
              <a:latin typeface="Times New Roman" panose="02020603050405020304" pitchFamily="18" charset="0"/>
              <a:cs typeface="Times New Roman" panose="02020603050405020304" pitchFamily="18" charset="0"/>
            </a:rPr>
            <a:t>TU VIENNA</a:t>
          </a:r>
          <a:endParaRPr lang="en-US" sz="2000" b="1" dirty="0">
            <a:latin typeface="Times New Roman" panose="02020603050405020304" pitchFamily="18" charset="0"/>
            <a:cs typeface="Times New Roman" panose="02020603050405020304" pitchFamily="18" charset="0"/>
          </a:endParaRPr>
        </a:p>
      </dgm:t>
    </dgm:pt>
    <dgm:pt modelId="{FA32DD14-413C-43C4-BAA2-4DB1510B2358}" type="parTrans" cxnId="{C7F51697-023A-4D63-8013-CED139A3C509}">
      <dgm:prSet/>
      <dgm:spPr/>
      <dgm:t>
        <a:bodyPr/>
        <a:lstStyle/>
        <a:p>
          <a:endParaRPr lang="en-US"/>
        </a:p>
      </dgm:t>
    </dgm:pt>
    <dgm:pt modelId="{0CB3AC68-92E9-4475-9C54-E125E9F62737}" type="sibTrans" cxnId="{C7F51697-023A-4D63-8013-CED139A3C509}">
      <dgm:prSet/>
      <dgm:spPr/>
      <dgm:t>
        <a:bodyPr/>
        <a:lstStyle/>
        <a:p>
          <a:endParaRPr lang="en-US"/>
        </a:p>
      </dgm:t>
    </dgm:pt>
    <dgm:pt modelId="{6C2AEE85-6E3D-4FBB-8436-7D837C2FE00D}">
      <dgm:prSet phldrT="[Text]" custT="1"/>
      <dgm:spPr/>
      <dgm:t>
        <a:bodyPr/>
        <a:lstStyle/>
        <a:p>
          <a:r>
            <a:rPr lang="en-US" sz="2000" b="1" noProof="0" dirty="0">
              <a:latin typeface="Times New Roman" panose="02020603050405020304" pitchFamily="18" charset="0"/>
              <a:cs typeface="Times New Roman" panose="02020603050405020304" pitchFamily="18" charset="0"/>
            </a:rPr>
            <a:t>Open </a:t>
          </a:r>
          <a:r>
            <a:rPr lang="ro-RO" sz="2000" b="1" noProof="0" dirty="0">
              <a:latin typeface="Times New Roman" panose="02020603050405020304" pitchFamily="18" charset="0"/>
              <a:cs typeface="Times New Roman" panose="02020603050405020304" pitchFamily="18" charset="0"/>
            </a:rPr>
            <a:t>S</a:t>
          </a:r>
          <a:r>
            <a:rPr lang="en-US" sz="2000" b="1" noProof="0" dirty="0" err="1">
              <a:latin typeface="Times New Roman" panose="02020603050405020304" pitchFamily="18" charset="0"/>
              <a:cs typeface="Times New Roman" panose="02020603050405020304" pitchFamily="18" charset="0"/>
            </a:rPr>
            <a:t>cience</a:t>
          </a:r>
          <a:endParaRPr lang="en-US" sz="2000" b="1" noProof="0" dirty="0">
            <a:latin typeface="Times New Roman" panose="02020603050405020304" pitchFamily="18" charset="0"/>
            <a:cs typeface="Times New Roman" panose="02020603050405020304" pitchFamily="18" charset="0"/>
          </a:endParaRPr>
        </a:p>
        <a:p>
          <a:r>
            <a:rPr lang="en-US" sz="2000" b="1" noProof="0" dirty="0">
              <a:latin typeface="Times New Roman" panose="02020603050405020304" pitchFamily="18" charset="0"/>
              <a:cs typeface="Times New Roman" panose="02020603050405020304" pitchFamily="18" charset="0"/>
            </a:rPr>
            <a:t>UPB</a:t>
          </a:r>
        </a:p>
      </dgm:t>
    </dgm:pt>
    <dgm:pt modelId="{64D4C5D0-438E-4659-AF5B-5523F2F10BDB}" type="parTrans" cxnId="{92376CA7-EC4D-470A-B01E-69EADC348399}">
      <dgm:prSet/>
      <dgm:spPr/>
      <dgm:t>
        <a:bodyPr/>
        <a:lstStyle/>
        <a:p>
          <a:endParaRPr lang="en-US"/>
        </a:p>
      </dgm:t>
    </dgm:pt>
    <dgm:pt modelId="{38650A20-0EB7-49A0-83C7-E6013DCDA66E}" type="sibTrans" cxnId="{92376CA7-EC4D-470A-B01E-69EADC348399}">
      <dgm:prSet/>
      <dgm:spPr/>
      <dgm:t>
        <a:bodyPr/>
        <a:lstStyle/>
        <a:p>
          <a:endParaRPr lang="en-US"/>
        </a:p>
      </dgm:t>
    </dgm:pt>
    <dgm:pt modelId="{EC5D66A8-8439-477E-86BD-1940E07C7AC5}">
      <dgm:prSet phldrT="[Text]" custT="1"/>
      <dgm:spPr/>
      <dgm:t>
        <a:bodyPr/>
        <a:lstStyle/>
        <a:p>
          <a:r>
            <a:rPr lang="en-US" sz="2000" b="1" noProof="0" dirty="0">
              <a:latin typeface="Times New Roman" panose="02020603050405020304" pitchFamily="18" charset="0"/>
              <a:cs typeface="Times New Roman" panose="02020603050405020304" pitchFamily="18" charset="0"/>
            </a:rPr>
            <a:t>Ethics, Data Governance &amp; Compliance</a:t>
          </a:r>
        </a:p>
        <a:p>
          <a:r>
            <a:rPr lang="en-US" sz="2000" b="1" noProof="0" dirty="0">
              <a:latin typeface="Times New Roman" panose="02020603050405020304" pitchFamily="18" charset="0"/>
              <a:cs typeface="Times New Roman" panose="02020603050405020304" pitchFamily="18" charset="0"/>
            </a:rPr>
            <a:t>NCI</a:t>
          </a:r>
        </a:p>
      </dgm:t>
    </dgm:pt>
    <dgm:pt modelId="{5F9A6945-2034-4D27-BDC1-C0AE16FDF591}" type="parTrans" cxnId="{D4308886-1CDE-4F06-8D0B-E44F8FFE124D}">
      <dgm:prSet/>
      <dgm:spPr/>
      <dgm:t>
        <a:bodyPr/>
        <a:lstStyle/>
        <a:p>
          <a:endParaRPr lang="en-US"/>
        </a:p>
      </dgm:t>
    </dgm:pt>
    <dgm:pt modelId="{4B1EC818-4C64-482A-ADCC-C6F325DF9B44}" type="sibTrans" cxnId="{D4308886-1CDE-4F06-8D0B-E44F8FFE124D}">
      <dgm:prSet/>
      <dgm:spPr/>
      <dgm:t>
        <a:bodyPr/>
        <a:lstStyle/>
        <a:p>
          <a:endParaRPr lang="en-US"/>
        </a:p>
      </dgm:t>
    </dgm:pt>
    <dgm:pt modelId="{B75A1B25-0D02-49FE-B948-C64B9DE60F84}">
      <dgm:prSet phldrT="[Text]" custT="1"/>
      <dgm:spPr/>
      <dgm:t>
        <a:bodyPr/>
        <a:lstStyle/>
        <a:p>
          <a:r>
            <a:rPr lang="en-US" sz="2000" b="1" noProof="0" dirty="0">
              <a:latin typeface="Times New Roman" panose="02020603050405020304" pitchFamily="18" charset="0"/>
              <a:cs typeface="Times New Roman" panose="02020603050405020304" pitchFamily="18" charset="0"/>
            </a:rPr>
            <a:t>Open Innovation</a:t>
          </a:r>
        </a:p>
        <a:p>
          <a:r>
            <a:rPr lang="en-US" sz="2000" b="1" noProof="0" dirty="0">
              <a:latin typeface="Times New Roman" panose="02020603050405020304" pitchFamily="18" charset="0"/>
              <a:cs typeface="Times New Roman" panose="02020603050405020304" pitchFamily="18" charset="0"/>
            </a:rPr>
            <a:t>LA SAPIENZA</a:t>
          </a:r>
        </a:p>
      </dgm:t>
    </dgm:pt>
    <dgm:pt modelId="{60C14A51-7101-4014-B85A-C03B010FC9EA}" type="parTrans" cxnId="{123F97EC-6F4F-40D3-A714-4FB3EBF17835}">
      <dgm:prSet/>
      <dgm:spPr/>
      <dgm:t>
        <a:bodyPr/>
        <a:lstStyle/>
        <a:p>
          <a:endParaRPr lang="en-US"/>
        </a:p>
      </dgm:t>
    </dgm:pt>
    <dgm:pt modelId="{B8E1256F-44BF-46AC-9E89-0079CF4AD59E}" type="sibTrans" cxnId="{123F97EC-6F4F-40D3-A714-4FB3EBF17835}">
      <dgm:prSet/>
      <dgm:spPr/>
      <dgm:t>
        <a:bodyPr/>
        <a:lstStyle/>
        <a:p>
          <a:endParaRPr lang="en-US"/>
        </a:p>
      </dgm:t>
    </dgm:pt>
    <dgm:pt modelId="{1AC9F081-572C-49A7-8A20-D38AC03A8E3F}">
      <dgm:prSet phldrT="[Text]" custT="1"/>
      <dgm:spPr/>
      <dgm:t>
        <a:bodyPr/>
        <a:lstStyle/>
        <a:p>
          <a:r>
            <a:rPr lang="en-US" sz="2000" b="1" noProof="0" dirty="0">
              <a:latin typeface="Times New Roman" panose="02020603050405020304" pitchFamily="18" charset="0"/>
              <a:cs typeface="Times New Roman" panose="02020603050405020304" pitchFamily="18" charset="0"/>
            </a:rPr>
            <a:t>Research Project</a:t>
          </a:r>
        </a:p>
        <a:p>
          <a:r>
            <a:rPr lang="en-US" sz="2000" b="1" noProof="0" dirty="0">
              <a:latin typeface="Times New Roman" panose="02020603050405020304" pitchFamily="18" charset="0"/>
              <a:cs typeface="Times New Roman" panose="02020603050405020304" pitchFamily="18" charset="0"/>
            </a:rPr>
            <a:t>ALL PARTNERS</a:t>
          </a:r>
        </a:p>
      </dgm:t>
    </dgm:pt>
    <dgm:pt modelId="{BCD34D18-EA1E-47F8-9CA9-D53821CA6488}" type="parTrans" cxnId="{95A669D8-AA3B-4054-AA6A-DC8561E9C632}">
      <dgm:prSet/>
      <dgm:spPr/>
      <dgm:t>
        <a:bodyPr/>
        <a:lstStyle/>
        <a:p>
          <a:endParaRPr lang="en-US"/>
        </a:p>
      </dgm:t>
    </dgm:pt>
    <dgm:pt modelId="{70D74337-E702-4265-B865-009591400B62}" type="sibTrans" cxnId="{95A669D8-AA3B-4054-AA6A-DC8561E9C632}">
      <dgm:prSet/>
      <dgm:spPr/>
      <dgm:t>
        <a:bodyPr/>
        <a:lstStyle/>
        <a:p>
          <a:endParaRPr lang="en-US"/>
        </a:p>
      </dgm:t>
    </dgm:pt>
    <dgm:pt modelId="{AF30B284-28BF-4219-95EC-B0C1BB7C3BE5}" type="pres">
      <dgm:prSet presAssocID="{FC0EAFAF-09FE-4D7B-89C1-FB95772836D9}" presName="diagram" presStyleCnt="0">
        <dgm:presLayoutVars>
          <dgm:dir/>
          <dgm:resizeHandles val="exact"/>
        </dgm:presLayoutVars>
      </dgm:prSet>
      <dgm:spPr/>
    </dgm:pt>
    <dgm:pt modelId="{AC232253-8809-4C5C-AAC6-6577B0093BE3}" type="pres">
      <dgm:prSet presAssocID="{693BCDB2-C5F8-4441-8795-241803FF16F4}" presName="node" presStyleLbl="node1" presStyleIdx="0" presStyleCnt="5">
        <dgm:presLayoutVars>
          <dgm:bulletEnabled val="1"/>
        </dgm:presLayoutVars>
      </dgm:prSet>
      <dgm:spPr/>
    </dgm:pt>
    <dgm:pt modelId="{40F57973-4785-4A22-A9C3-D4F77DEEB5DF}" type="pres">
      <dgm:prSet presAssocID="{0CB3AC68-92E9-4475-9C54-E125E9F62737}" presName="sibTrans" presStyleCnt="0"/>
      <dgm:spPr/>
    </dgm:pt>
    <dgm:pt modelId="{5F76B19E-8D6A-406A-8B46-F3671A2B542D}" type="pres">
      <dgm:prSet presAssocID="{6C2AEE85-6E3D-4FBB-8436-7D837C2FE00D}" presName="node" presStyleLbl="node1" presStyleIdx="1" presStyleCnt="5">
        <dgm:presLayoutVars>
          <dgm:bulletEnabled val="1"/>
        </dgm:presLayoutVars>
      </dgm:prSet>
      <dgm:spPr/>
    </dgm:pt>
    <dgm:pt modelId="{048227CC-71DD-458C-AAB7-B0765FA332FE}" type="pres">
      <dgm:prSet presAssocID="{38650A20-0EB7-49A0-83C7-E6013DCDA66E}" presName="sibTrans" presStyleCnt="0"/>
      <dgm:spPr/>
    </dgm:pt>
    <dgm:pt modelId="{CF948D74-7E09-47DA-9233-DA309530FC85}" type="pres">
      <dgm:prSet presAssocID="{EC5D66A8-8439-477E-86BD-1940E07C7AC5}" presName="node" presStyleLbl="node1" presStyleIdx="2" presStyleCnt="5">
        <dgm:presLayoutVars>
          <dgm:bulletEnabled val="1"/>
        </dgm:presLayoutVars>
      </dgm:prSet>
      <dgm:spPr/>
    </dgm:pt>
    <dgm:pt modelId="{A1FADFCB-D2AE-4DB8-B82C-04B7D2480BD7}" type="pres">
      <dgm:prSet presAssocID="{4B1EC818-4C64-482A-ADCC-C6F325DF9B44}" presName="sibTrans" presStyleCnt="0"/>
      <dgm:spPr/>
    </dgm:pt>
    <dgm:pt modelId="{D995545B-F42A-497A-A678-C7D8B3677585}" type="pres">
      <dgm:prSet presAssocID="{B75A1B25-0D02-49FE-B948-C64B9DE60F84}" presName="node" presStyleLbl="node1" presStyleIdx="3" presStyleCnt="5">
        <dgm:presLayoutVars>
          <dgm:bulletEnabled val="1"/>
        </dgm:presLayoutVars>
      </dgm:prSet>
      <dgm:spPr/>
    </dgm:pt>
    <dgm:pt modelId="{76F64F0F-EBC3-4DDC-8F58-9346961A5A81}" type="pres">
      <dgm:prSet presAssocID="{B8E1256F-44BF-46AC-9E89-0079CF4AD59E}" presName="sibTrans" presStyleCnt="0"/>
      <dgm:spPr/>
    </dgm:pt>
    <dgm:pt modelId="{E886FD0F-2FB6-4CC5-BA03-8E055C97484D}" type="pres">
      <dgm:prSet presAssocID="{1AC9F081-572C-49A7-8A20-D38AC03A8E3F}" presName="node" presStyleLbl="node1" presStyleIdx="4" presStyleCnt="5">
        <dgm:presLayoutVars>
          <dgm:bulletEnabled val="1"/>
        </dgm:presLayoutVars>
      </dgm:prSet>
      <dgm:spPr/>
    </dgm:pt>
  </dgm:ptLst>
  <dgm:cxnLst>
    <dgm:cxn modelId="{76837103-ED7A-4799-9769-1EAED885334B}" type="presOf" srcId="{B75A1B25-0D02-49FE-B948-C64B9DE60F84}" destId="{D995545B-F42A-497A-A678-C7D8B3677585}" srcOrd="0" destOrd="0" presId="urn:microsoft.com/office/officeart/2005/8/layout/default"/>
    <dgm:cxn modelId="{1EFF1472-E33D-439E-AB8E-DC7B2C7AE9C8}" type="presOf" srcId="{FC0EAFAF-09FE-4D7B-89C1-FB95772836D9}" destId="{AF30B284-28BF-4219-95EC-B0C1BB7C3BE5}" srcOrd="0" destOrd="0" presId="urn:microsoft.com/office/officeart/2005/8/layout/default"/>
    <dgm:cxn modelId="{420DF972-F424-4BE0-83DF-C9E88B7DD775}" type="presOf" srcId="{693BCDB2-C5F8-4441-8795-241803FF16F4}" destId="{AC232253-8809-4C5C-AAC6-6577B0093BE3}" srcOrd="0" destOrd="0" presId="urn:microsoft.com/office/officeart/2005/8/layout/default"/>
    <dgm:cxn modelId="{D4308886-1CDE-4F06-8D0B-E44F8FFE124D}" srcId="{FC0EAFAF-09FE-4D7B-89C1-FB95772836D9}" destId="{EC5D66A8-8439-477E-86BD-1940E07C7AC5}" srcOrd="2" destOrd="0" parTransId="{5F9A6945-2034-4D27-BDC1-C0AE16FDF591}" sibTransId="{4B1EC818-4C64-482A-ADCC-C6F325DF9B44}"/>
    <dgm:cxn modelId="{C7F51697-023A-4D63-8013-CED139A3C509}" srcId="{FC0EAFAF-09FE-4D7B-89C1-FB95772836D9}" destId="{693BCDB2-C5F8-4441-8795-241803FF16F4}" srcOrd="0" destOrd="0" parTransId="{FA32DD14-413C-43C4-BAA2-4DB1510B2358}" sibTransId="{0CB3AC68-92E9-4475-9C54-E125E9F62737}"/>
    <dgm:cxn modelId="{63C62C9B-5763-421E-A6ED-5ABE20D5B21B}" type="presOf" srcId="{6C2AEE85-6E3D-4FBB-8436-7D837C2FE00D}" destId="{5F76B19E-8D6A-406A-8B46-F3671A2B542D}" srcOrd="0" destOrd="0" presId="urn:microsoft.com/office/officeart/2005/8/layout/default"/>
    <dgm:cxn modelId="{B191BE9F-E811-49A4-A87A-E9E1BC93AA0F}" type="presOf" srcId="{1AC9F081-572C-49A7-8A20-D38AC03A8E3F}" destId="{E886FD0F-2FB6-4CC5-BA03-8E055C97484D}" srcOrd="0" destOrd="0" presId="urn:microsoft.com/office/officeart/2005/8/layout/default"/>
    <dgm:cxn modelId="{25E895A6-2BD6-4F28-AA69-441F34484E6B}" type="presOf" srcId="{EC5D66A8-8439-477E-86BD-1940E07C7AC5}" destId="{CF948D74-7E09-47DA-9233-DA309530FC85}" srcOrd="0" destOrd="0" presId="urn:microsoft.com/office/officeart/2005/8/layout/default"/>
    <dgm:cxn modelId="{92376CA7-EC4D-470A-B01E-69EADC348399}" srcId="{FC0EAFAF-09FE-4D7B-89C1-FB95772836D9}" destId="{6C2AEE85-6E3D-4FBB-8436-7D837C2FE00D}" srcOrd="1" destOrd="0" parTransId="{64D4C5D0-438E-4659-AF5B-5523F2F10BDB}" sibTransId="{38650A20-0EB7-49A0-83C7-E6013DCDA66E}"/>
    <dgm:cxn modelId="{95A669D8-AA3B-4054-AA6A-DC8561E9C632}" srcId="{FC0EAFAF-09FE-4D7B-89C1-FB95772836D9}" destId="{1AC9F081-572C-49A7-8A20-D38AC03A8E3F}" srcOrd="4" destOrd="0" parTransId="{BCD34D18-EA1E-47F8-9CA9-D53821CA6488}" sibTransId="{70D74337-E702-4265-B865-009591400B62}"/>
    <dgm:cxn modelId="{123F97EC-6F4F-40D3-A714-4FB3EBF17835}" srcId="{FC0EAFAF-09FE-4D7B-89C1-FB95772836D9}" destId="{B75A1B25-0D02-49FE-B948-C64B9DE60F84}" srcOrd="3" destOrd="0" parTransId="{60C14A51-7101-4014-B85A-C03B010FC9EA}" sibTransId="{B8E1256F-44BF-46AC-9E89-0079CF4AD59E}"/>
    <dgm:cxn modelId="{850914D8-773C-408E-A33E-B745F1032FA9}" type="presParOf" srcId="{AF30B284-28BF-4219-95EC-B0C1BB7C3BE5}" destId="{AC232253-8809-4C5C-AAC6-6577B0093BE3}" srcOrd="0" destOrd="0" presId="urn:microsoft.com/office/officeart/2005/8/layout/default"/>
    <dgm:cxn modelId="{32CCDEC5-BC8B-4A74-96F5-E4917B8A415B}" type="presParOf" srcId="{AF30B284-28BF-4219-95EC-B0C1BB7C3BE5}" destId="{40F57973-4785-4A22-A9C3-D4F77DEEB5DF}" srcOrd="1" destOrd="0" presId="urn:microsoft.com/office/officeart/2005/8/layout/default"/>
    <dgm:cxn modelId="{8DE76BA4-A42C-4092-90E8-77AB12C8B3F0}" type="presParOf" srcId="{AF30B284-28BF-4219-95EC-B0C1BB7C3BE5}" destId="{5F76B19E-8D6A-406A-8B46-F3671A2B542D}" srcOrd="2" destOrd="0" presId="urn:microsoft.com/office/officeart/2005/8/layout/default"/>
    <dgm:cxn modelId="{51E76C12-FB30-4367-AA68-FD57A74DAD56}" type="presParOf" srcId="{AF30B284-28BF-4219-95EC-B0C1BB7C3BE5}" destId="{048227CC-71DD-458C-AAB7-B0765FA332FE}" srcOrd="3" destOrd="0" presId="urn:microsoft.com/office/officeart/2005/8/layout/default"/>
    <dgm:cxn modelId="{024EC7A5-D8A4-4DBE-BCFC-C998D7B56508}" type="presParOf" srcId="{AF30B284-28BF-4219-95EC-B0C1BB7C3BE5}" destId="{CF948D74-7E09-47DA-9233-DA309530FC85}" srcOrd="4" destOrd="0" presId="urn:microsoft.com/office/officeart/2005/8/layout/default"/>
    <dgm:cxn modelId="{29F08C4C-67E2-4400-AC6C-2219856697B9}" type="presParOf" srcId="{AF30B284-28BF-4219-95EC-B0C1BB7C3BE5}" destId="{A1FADFCB-D2AE-4DB8-B82C-04B7D2480BD7}" srcOrd="5" destOrd="0" presId="urn:microsoft.com/office/officeart/2005/8/layout/default"/>
    <dgm:cxn modelId="{C43359C7-5958-450A-A7B6-4B2DEB0E2029}" type="presParOf" srcId="{AF30B284-28BF-4219-95EC-B0C1BB7C3BE5}" destId="{D995545B-F42A-497A-A678-C7D8B3677585}" srcOrd="6" destOrd="0" presId="urn:microsoft.com/office/officeart/2005/8/layout/default"/>
    <dgm:cxn modelId="{3C7BDA8C-280D-492E-8093-B70EFE09C439}" type="presParOf" srcId="{AF30B284-28BF-4219-95EC-B0C1BB7C3BE5}" destId="{76F64F0F-EBC3-4DDC-8F58-9346961A5A81}" srcOrd="7" destOrd="0" presId="urn:microsoft.com/office/officeart/2005/8/layout/default"/>
    <dgm:cxn modelId="{3102A9F3-95F8-4C02-BF8B-D6D1AA03D2E1}" type="presParOf" srcId="{AF30B284-28BF-4219-95EC-B0C1BB7C3BE5}" destId="{E886FD0F-2FB6-4CC5-BA03-8E055C97484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81A91-6AA3-41F5-A4F2-F07CAC5F86DD}" type="doc">
      <dgm:prSet loTypeId="urn:microsoft.com/office/officeart/2005/8/layout/hChevron3" loCatId="process" qsTypeId="urn:microsoft.com/office/officeart/2005/8/quickstyle/simple2" qsCatId="simple" csTypeId="urn:microsoft.com/office/officeart/2005/8/colors/accent1_2" csCatId="accent1" phldr="1"/>
      <dgm:spPr/>
    </dgm:pt>
    <dgm:pt modelId="{5BFED262-89DA-4D28-AEF9-85170AB42121}">
      <dgm:prSet phldrT="[Text]"/>
      <dgm:spPr/>
      <dgm:t>
        <a:bodyPr/>
        <a:lstStyle/>
        <a:p>
          <a:r>
            <a:rPr lang="ro-RO" b="1" dirty="0"/>
            <a:t>Impact</a:t>
          </a:r>
          <a:endParaRPr lang="en-US" b="1" dirty="0"/>
        </a:p>
      </dgm:t>
    </dgm:pt>
    <dgm:pt modelId="{9177B081-CBA2-468C-B6E8-ABF17000635B}" type="parTrans" cxnId="{BC42C2E1-F7B6-4DFF-9716-792E5D528F93}">
      <dgm:prSet/>
      <dgm:spPr/>
      <dgm:t>
        <a:bodyPr/>
        <a:lstStyle/>
        <a:p>
          <a:endParaRPr lang="en-US"/>
        </a:p>
      </dgm:t>
    </dgm:pt>
    <dgm:pt modelId="{114C63B2-042B-4248-8849-6035F68834CD}" type="sibTrans" cxnId="{BC42C2E1-F7B6-4DFF-9716-792E5D528F93}">
      <dgm:prSet/>
      <dgm:spPr/>
      <dgm:t>
        <a:bodyPr/>
        <a:lstStyle/>
        <a:p>
          <a:endParaRPr lang="en-US"/>
        </a:p>
      </dgm:t>
    </dgm:pt>
    <dgm:pt modelId="{48AD6F18-EAD2-4CE4-AF25-C5337A764F10}">
      <dgm:prSet phldrT="[Text]"/>
      <dgm:spPr/>
      <dgm:t>
        <a:bodyPr/>
        <a:lstStyle/>
        <a:p>
          <a:r>
            <a:rPr lang="ro-RO" b="1" dirty="0"/>
            <a:t>Prestige</a:t>
          </a:r>
          <a:endParaRPr lang="en-US" b="1" dirty="0"/>
        </a:p>
      </dgm:t>
    </dgm:pt>
    <dgm:pt modelId="{9C0CB203-CC8C-45B9-94CF-63A55D069768}" type="parTrans" cxnId="{4C54765C-0653-4C9D-931D-D5B268AFA4BD}">
      <dgm:prSet/>
      <dgm:spPr/>
      <dgm:t>
        <a:bodyPr/>
        <a:lstStyle/>
        <a:p>
          <a:endParaRPr lang="en-US"/>
        </a:p>
      </dgm:t>
    </dgm:pt>
    <dgm:pt modelId="{DE589499-11AB-4D61-BEDB-9BEAD4A1E9CD}" type="sibTrans" cxnId="{4C54765C-0653-4C9D-931D-D5B268AFA4BD}">
      <dgm:prSet/>
      <dgm:spPr/>
      <dgm:t>
        <a:bodyPr/>
        <a:lstStyle/>
        <a:p>
          <a:endParaRPr lang="en-US"/>
        </a:p>
      </dgm:t>
    </dgm:pt>
    <dgm:pt modelId="{5ACDE991-939A-4AA0-A975-63CB82B687EB}">
      <dgm:prSet phldrT="[Text]"/>
      <dgm:spPr/>
      <dgm:t>
        <a:bodyPr/>
        <a:lstStyle/>
        <a:p>
          <a:r>
            <a:rPr lang="en-GB" b="1">
              <a:effectLst/>
              <a:latin typeface="Times New Roman" panose="02020603050405020304" pitchFamily="18" charset="0"/>
              <a:cs typeface="Times New Roman" panose="02020603050405020304" pitchFamily="18" charset="0"/>
            </a:rPr>
            <a:t>Quality of Peer Review</a:t>
          </a:r>
          <a:r>
            <a:rPr lang="ro-RO" b="1">
              <a:effectLst/>
              <a:latin typeface="Times New Roman" panose="02020603050405020304" pitchFamily="18" charset="0"/>
              <a:cs typeface="Times New Roman" panose="02020603050405020304" pitchFamily="18" charset="0"/>
            </a:rPr>
            <a:t> </a:t>
          </a:r>
          <a:endParaRPr lang="en-US" b="1" dirty="0"/>
        </a:p>
      </dgm:t>
    </dgm:pt>
    <dgm:pt modelId="{881BD153-7AD3-408D-B9E4-7D5EB6D18975}" type="parTrans" cxnId="{D2AB5AD2-46AC-4C14-8C4B-80F200E39BB0}">
      <dgm:prSet/>
      <dgm:spPr/>
      <dgm:t>
        <a:bodyPr/>
        <a:lstStyle/>
        <a:p>
          <a:endParaRPr lang="en-US"/>
        </a:p>
      </dgm:t>
    </dgm:pt>
    <dgm:pt modelId="{E9B48FB7-022D-4DA2-925E-567420C44B4B}" type="sibTrans" cxnId="{D2AB5AD2-46AC-4C14-8C4B-80F200E39BB0}">
      <dgm:prSet/>
      <dgm:spPr/>
      <dgm:t>
        <a:bodyPr/>
        <a:lstStyle/>
        <a:p>
          <a:endParaRPr lang="en-US"/>
        </a:p>
      </dgm:t>
    </dgm:pt>
    <dgm:pt modelId="{29D67A5E-B983-4EC7-BCBC-72D25724FE8A}">
      <dgm:prSet/>
      <dgm:spPr/>
      <dgm:t>
        <a:bodyPr/>
        <a:lstStyle/>
        <a:p>
          <a:r>
            <a:rPr lang="en-GB" b="1">
              <a:effectLst/>
              <a:latin typeface="Times New Roman" panose="02020603050405020304" pitchFamily="18" charset="0"/>
              <a:cs typeface="Times New Roman" panose="02020603050405020304" pitchFamily="18" charset="0"/>
            </a:rPr>
            <a:t>Peer Review Methodology </a:t>
          </a:r>
          <a:endParaRPr lang="en-US" b="1" dirty="0"/>
        </a:p>
      </dgm:t>
    </dgm:pt>
    <dgm:pt modelId="{055EE78F-43E9-474C-9E88-9071F1A6EAC2}" type="parTrans" cxnId="{F3B3F8E0-AF05-4E83-BBF3-198772A0F85F}">
      <dgm:prSet/>
      <dgm:spPr/>
      <dgm:t>
        <a:bodyPr/>
        <a:lstStyle/>
        <a:p>
          <a:endParaRPr lang="en-US"/>
        </a:p>
      </dgm:t>
    </dgm:pt>
    <dgm:pt modelId="{DB71A36A-03B5-44CC-9753-6B628B3C3651}" type="sibTrans" cxnId="{F3B3F8E0-AF05-4E83-BBF3-198772A0F85F}">
      <dgm:prSet/>
      <dgm:spPr/>
      <dgm:t>
        <a:bodyPr/>
        <a:lstStyle/>
        <a:p>
          <a:endParaRPr lang="en-US"/>
        </a:p>
      </dgm:t>
    </dgm:pt>
    <dgm:pt modelId="{A2D7FCD6-400D-414A-B794-1408BDFDC623}">
      <dgm:prSet/>
      <dgm:spPr/>
      <dgm:t>
        <a:bodyPr/>
        <a:lstStyle/>
        <a:p>
          <a:pPr>
            <a:buNone/>
          </a:pPr>
          <a:r>
            <a:rPr lang="fr-FR" b="1">
              <a:effectLst/>
              <a:latin typeface="Times New Roman" panose="02020603050405020304" pitchFamily="18" charset="0"/>
              <a:cs typeface="Times New Roman" panose="02020603050405020304" pitchFamily="18" charset="0"/>
            </a:rPr>
            <a:t>Article Qualit</a:t>
          </a:r>
          <a:r>
            <a:rPr lang="ro-RO" b="1">
              <a:effectLst/>
              <a:latin typeface="Times New Roman" panose="02020603050405020304" pitchFamily="18" charset="0"/>
              <a:cs typeface="Times New Roman" panose="02020603050405020304" pitchFamily="18" charset="0"/>
            </a:rPr>
            <a:t>y</a:t>
          </a:r>
          <a:endParaRPr lang="en-US" b="1" dirty="0"/>
        </a:p>
      </dgm:t>
    </dgm:pt>
    <dgm:pt modelId="{CBE79BBD-8FAD-4B70-BCD0-69805964703C}" type="parTrans" cxnId="{955F8C27-185E-4499-932D-16DAD7072963}">
      <dgm:prSet/>
      <dgm:spPr/>
      <dgm:t>
        <a:bodyPr/>
        <a:lstStyle/>
        <a:p>
          <a:endParaRPr lang="en-US"/>
        </a:p>
      </dgm:t>
    </dgm:pt>
    <dgm:pt modelId="{DC24F7D4-1701-4F0E-9F99-A277F993B7C9}" type="sibTrans" cxnId="{955F8C27-185E-4499-932D-16DAD7072963}">
      <dgm:prSet/>
      <dgm:spPr/>
      <dgm:t>
        <a:bodyPr/>
        <a:lstStyle/>
        <a:p>
          <a:endParaRPr lang="en-US"/>
        </a:p>
      </dgm:t>
    </dgm:pt>
    <dgm:pt modelId="{E7C03361-BE6C-440E-9E12-BA4EDA2108E5}">
      <dgm:prSet/>
      <dgm:spPr/>
      <dgm:t>
        <a:bodyPr/>
        <a:lstStyle/>
        <a:p>
          <a:r>
            <a:rPr lang="en-GB" b="1">
              <a:effectLst/>
              <a:latin typeface="Times New Roman" panose="02020603050405020304" pitchFamily="18" charset="0"/>
              <a:cs typeface="Times New Roman" panose="02020603050405020304" pitchFamily="18" charset="0"/>
            </a:rPr>
            <a:t>Sustainability</a:t>
          </a:r>
          <a:endParaRPr lang="en-US" b="1" dirty="0"/>
        </a:p>
      </dgm:t>
    </dgm:pt>
    <dgm:pt modelId="{15BCDF6E-E510-4F39-B7D7-735C60089041}" type="parTrans" cxnId="{3B688F5E-CA91-44C8-8A0C-5115F1BBFCE4}">
      <dgm:prSet/>
      <dgm:spPr/>
      <dgm:t>
        <a:bodyPr/>
        <a:lstStyle/>
        <a:p>
          <a:endParaRPr lang="en-US"/>
        </a:p>
      </dgm:t>
    </dgm:pt>
    <dgm:pt modelId="{398A4FFE-C9FF-4F4F-9B1A-DA1B2FD390FC}" type="sibTrans" cxnId="{3B688F5E-CA91-44C8-8A0C-5115F1BBFCE4}">
      <dgm:prSet/>
      <dgm:spPr/>
      <dgm:t>
        <a:bodyPr/>
        <a:lstStyle/>
        <a:p>
          <a:endParaRPr lang="en-US"/>
        </a:p>
      </dgm:t>
    </dgm:pt>
    <dgm:pt modelId="{B56DDAAC-47B0-45B3-AD68-D986D22541D6}">
      <dgm:prSet/>
      <dgm:spPr/>
      <dgm:t>
        <a:bodyPr/>
        <a:lstStyle/>
        <a:p>
          <a:r>
            <a:rPr lang="ro-RO" b="1" dirty="0" err="1">
              <a:effectLst/>
              <a:latin typeface="Times New Roman" panose="02020603050405020304" pitchFamily="18" charset="0"/>
              <a:cs typeface="Times New Roman" panose="02020603050405020304" pitchFamily="18" charset="0"/>
            </a:rPr>
            <a:t>Effect</a:t>
          </a:r>
          <a:r>
            <a:rPr lang="fr-FR" b="1" dirty="0">
              <a:effectLst/>
              <a:latin typeface="Times New Roman" panose="02020603050405020304" pitchFamily="18" charset="0"/>
              <a:cs typeface="Times New Roman" panose="02020603050405020304" pitchFamily="18" charset="0"/>
            </a:rPr>
            <a:t> on Tenure &amp; Promotion</a:t>
          </a:r>
          <a:endParaRPr lang="en-US" b="1" dirty="0"/>
        </a:p>
      </dgm:t>
    </dgm:pt>
    <dgm:pt modelId="{40923402-B4B1-4BCE-8FC9-1F9B1D8813DD}" type="parTrans" cxnId="{0923BF20-849B-44F5-8839-2189B6D337ED}">
      <dgm:prSet/>
      <dgm:spPr/>
      <dgm:t>
        <a:bodyPr/>
        <a:lstStyle/>
        <a:p>
          <a:endParaRPr lang="en-US"/>
        </a:p>
      </dgm:t>
    </dgm:pt>
    <dgm:pt modelId="{204144F6-B180-48A3-982E-8CB60EEFA922}" type="sibTrans" cxnId="{0923BF20-849B-44F5-8839-2189B6D337ED}">
      <dgm:prSet/>
      <dgm:spPr/>
      <dgm:t>
        <a:bodyPr/>
        <a:lstStyle/>
        <a:p>
          <a:endParaRPr lang="en-US"/>
        </a:p>
      </dgm:t>
    </dgm:pt>
    <dgm:pt modelId="{121EAF64-4A2C-46A8-B05F-4B39FEE4F31A}" type="pres">
      <dgm:prSet presAssocID="{4C581A91-6AA3-41F5-A4F2-F07CAC5F86DD}" presName="Name0" presStyleCnt="0">
        <dgm:presLayoutVars>
          <dgm:dir/>
          <dgm:resizeHandles val="exact"/>
        </dgm:presLayoutVars>
      </dgm:prSet>
      <dgm:spPr/>
    </dgm:pt>
    <dgm:pt modelId="{4B0C0E19-44B9-4B39-885E-71D843FBEBCE}" type="pres">
      <dgm:prSet presAssocID="{5BFED262-89DA-4D28-AEF9-85170AB42121}" presName="parTxOnly" presStyleLbl="node1" presStyleIdx="0" presStyleCnt="7">
        <dgm:presLayoutVars>
          <dgm:bulletEnabled val="1"/>
        </dgm:presLayoutVars>
      </dgm:prSet>
      <dgm:spPr/>
    </dgm:pt>
    <dgm:pt modelId="{687A0AAB-BFF1-4075-8E67-3BB55296448D}" type="pres">
      <dgm:prSet presAssocID="{114C63B2-042B-4248-8849-6035F68834CD}" presName="parSpace" presStyleCnt="0"/>
      <dgm:spPr/>
    </dgm:pt>
    <dgm:pt modelId="{FE94DB1C-1FD4-4540-84F4-0A6188FED864}" type="pres">
      <dgm:prSet presAssocID="{48AD6F18-EAD2-4CE4-AF25-C5337A764F10}" presName="parTxOnly" presStyleLbl="node1" presStyleIdx="1" presStyleCnt="7">
        <dgm:presLayoutVars>
          <dgm:bulletEnabled val="1"/>
        </dgm:presLayoutVars>
      </dgm:prSet>
      <dgm:spPr/>
    </dgm:pt>
    <dgm:pt modelId="{11A13DC1-8838-46D4-B0D5-2412E505CCD1}" type="pres">
      <dgm:prSet presAssocID="{DE589499-11AB-4D61-BEDB-9BEAD4A1E9CD}" presName="parSpace" presStyleCnt="0"/>
      <dgm:spPr/>
    </dgm:pt>
    <dgm:pt modelId="{9B23703F-6AD2-433C-8FD6-CE3C6E707B28}" type="pres">
      <dgm:prSet presAssocID="{5ACDE991-939A-4AA0-A975-63CB82B687EB}" presName="parTxOnly" presStyleLbl="node1" presStyleIdx="2" presStyleCnt="7">
        <dgm:presLayoutVars>
          <dgm:bulletEnabled val="1"/>
        </dgm:presLayoutVars>
      </dgm:prSet>
      <dgm:spPr/>
    </dgm:pt>
    <dgm:pt modelId="{2580DE7C-281F-44EC-BC48-EABE842870EE}" type="pres">
      <dgm:prSet presAssocID="{E9B48FB7-022D-4DA2-925E-567420C44B4B}" presName="parSpace" presStyleCnt="0"/>
      <dgm:spPr/>
    </dgm:pt>
    <dgm:pt modelId="{CB0BE3D3-CAEB-418B-A91E-575398B1D8DE}" type="pres">
      <dgm:prSet presAssocID="{29D67A5E-B983-4EC7-BCBC-72D25724FE8A}" presName="parTxOnly" presStyleLbl="node1" presStyleIdx="3" presStyleCnt="7">
        <dgm:presLayoutVars>
          <dgm:bulletEnabled val="1"/>
        </dgm:presLayoutVars>
      </dgm:prSet>
      <dgm:spPr/>
    </dgm:pt>
    <dgm:pt modelId="{DBC009B6-FEE0-4778-8DF9-5439402854CA}" type="pres">
      <dgm:prSet presAssocID="{DB71A36A-03B5-44CC-9753-6B628B3C3651}" presName="parSpace" presStyleCnt="0"/>
      <dgm:spPr/>
    </dgm:pt>
    <dgm:pt modelId="{7C79954E-157C-4AA4-AABF-35D5EB6206BC}" type="pres">
      <dgm:prSet presAssocID="{E7C03361-BE6C-440E-9E12-BA4EDA2108E5}" presName="parTxOnly" presStyleLbl="node1" presStyleIdx="4" presStyleCnt="7">
        <dgm:presLayoutVars>
          <dgm:bulletEnabled val="1"/>
        </dgm:presLayoutVars>
      </dgm:prSet>
      <dgm:spPr/>
    </dgm:pt>
    <dgm:pt modelId="{C341637D-2F7B-4243-B4D9-E51A7095AE19}" type="pres">
      <dgm:prSet presAssocID="{398A4FFE-C9FF-4F4F-9B1A-DA1B2FD390FC}" presName="parSpace" presStyleCnt="0"/>
      <dgm:spPr/>
    </dgm:pt>
    <dgm:pt modelId="{C03391A2-0EC5-45D2-8E6E-8084B9C9AC75}" type="pres">
      <dgm:prSet presAssocID="{B56DDAAC-47B0-45B3-AD68-D986D22541D6}" presName="parTxOnly" presStyleLbl="node1" presStyleIdx="5" presStyleCnt="7">
        <dgm:presLayoutVars>
          <dgm:bulletEnabled val="1"/>
        </dgm:presLayoutVars>
      </dgm:prSet>
      <dgm:spPr/>
    </dgm:pt>
    <dgm:pt modelId="{7C5B53BF-FA68-4F9A-8261-213676049F73}" type="pres">
      <dgm:prSet presAssocID="{204144F6-B180-48A3-982E-8CB60EEFA922}" presName="parSpace" presStyleCnt="0"/>
      <dgm:spPr/>
    </dgm:pt>
    <dgm:pt modelId="{1C55AF68-5838-40CB-837B-C6D01B867737}" type="pres">
      <dgm:prSet presAssocID="{A2D7FCD6-400D-414A-B794-1408BDFDC623}" presName="parTxOnly" presStyleLbl="node1" presStyleIdx="6" presStyleCnt="7">
        <dgm:presLayoutVars>
          <dgm:bulletEnabled val="1"/>
        </dgm:presLayoutVars>
      </dgm:prSet>
      <dgm:spPr/>
    </dgm:pt>
  </dgm:ptLst>
  <dgm:cxnLst>
    <dgm:cxn modelId="{6C2CE20D-F191-45F9-A4A9-AD7545C4704D}" type="presOf" srcId="{5ACDE991-939A-4AA0-A975-63CB82B687EB}" destId="{9B23703F-6AD2-433C-8FD6-CE3C6E707B28}" srcOrd="0" destOrd="0" presId="urn:microsoft.com/office/officeart/2005/8/layout/hChevron3"/>
    <dgm:cxn modelId="{C4E64D0E-A2DC-48EB-B687-04295CC8795A}" type="presOf" srcId="{4C581A91-6AA3-41F5-A4F2-F07CAC5F86DD}" destId="{121EAF64-4A2C-46A8-B05F-4B39FEE4F31A}" srcOrd="0" destOrd="0" presId="urn:microsoft.com/office/officeart/2005/8/layout/hChevron3"/>
    <dgm:cxn modelId="{3D19340F-1EC4-4C08-94DB-9EF39FE9E7B5}" type="presOf" srcId="{5BFED262-89DA-4D28-AEF9-85170AB42121}" destId="{4B0C0E19-44B9-4B39-885E-71D843FBEBCE}" srcOrd="0" destOrd="0" presId="urn:microsoft.com/office/officeart/2005/8/layout/hChevron3"/>
    <dgm:cxn modelId="{0923BF20-849B-44F5-8839-2189B6D337ED}" srcId="{4C581A91-6AA3-41F5-A4F2-F07CAC5F86DD}" destId="{B56DDAAC-47B0-45B3-AD68-D986D22541D6}" srcOrd="5" destOrd="0" parTransId="{40923402-B4B1-4BCE-8FC9-1F9B1D8813DD}" sibTransId="{204144F6-B180-48A3-982E-8CB60EEFA922}"/>
    <dgm:cxn modelId="{955F8C27-185E-4499-932D-16DAD7072963}" srcId="{4C581A91-6AA3-41F5-A4F2-F07CAC5F86DD}" destId="{A2D7FCD6-400D-414A-B794-1408BDFDC623}" srcOrd="6" destOrd="0" parTransId="{CBE79BBD-8FAD-4B70-BCD0-69805964703C}" sibTransId="{DC24F7D4-1701-4F0E-9F99-A277F993B7C9}"/>
    <dgm:cxn modelId="{4C54765C-0653-4C9D-931D-D5B268AFA4BD}" srcId="{4C581A91-6AA3-41F5-A4F2-F07CAC5F86DD}" destId="{48AD6F18-EAD2-4CE4-AF25-C5337A764F10}" srcOrd="1" destOrd="0" parTransId="{9C0CB203-CC8C-45B9-94CF-63A55D069768}" sibTransId="{DE589499-11AB-4D61-BEDB-9BEAD4A1E9CD}"/>
    <dgm:cxn modelId="{3B688F5E-CA91-44C8-8A0C-5115F1BBFCE4}" srcId="{4C581A91-6AA3-41F5-A4F2-F07CAC5F86DD}" destId="{E7C03361-BE6C-440E-9E12-BA4EDA2108E5}" srcOrd="4" destOrd="0" parTransId="{15BCDF6E-E510-4F39-B7D7-735C60089041}" sibTransId="{398A4FFE-C9FF-4F4F-9B1A-DA1B2FD390FC}"/>
    <dgm:cxn modelId="{48C85F6F-3996-45B0-9483-2C3DAC4A1EB6}" type="presOf" srcId="{A2D7FCD6-400D-414A-B794-1408BDFDC623}" destId="{1C55AF68-5838-40CB-837B-C6D01B867737}" srcOrd="0" destOrd="0" presId="urn:microsoft.com/office/officeart/2005/8/layout/hChevron3"/>
    <dgm:cxn modelId="{CB583D87-A18E-41D0-9506-EA48FE39953B}" type="presOf" srcId="{E7C03361-BE6C-440E-9E12-BA4EDA2108E5}" destId="{7C79954E-157C-4AA4-AABF-35D5EB6206BC}" srcOrd="0" destOrd="0" presId="urn:microsoft.com/office/officeart/2005/8/layout/hChevron3"/>
    <dgm:cxn modelId="{6F7CE6BD-47CC-4E62-B97F-5668A0A21B8D}" type="presOf" srcId="{48AD6F18-EAD2-4CE4-AF25-C5337A764F10}" destId="{FE94DB1C-1FD4-4540-84F4-0A6188FED864}" srcOrd="0" destOrd="0" presId="urn:microsoft.com/office/officeart/2005/8/layout/hChevron3"/>
    <dgm:cxn modelId="{FF8EA0CC-A0C4-4E9B-A223-1177C384FBA9}" type="presOf" srcId="{29D67A5E-B983-4EC7-BCBC-72D25724FE8A}" destId="{CB0BE3D3-CAEB-418B-A91E-575398B1D8DE}" srcOrd="0" destOrd="0" presId="urn:microsoft.com/office/officeart/2005/8/layout/hChevron3"/>
    <dgm:cxn modelId="{D2AB5AD2-46AC-4C14-8C4B-80F200E39BB0}" srcId="{4C581A91-6AA3-41F5-A4F2-F07CAC5F86DD}" destId="{5ACDE991-939A-4AA0-A975-63CB82B687EB}" srcOrd="2" destOrd="0" parTransId="{881BD153-7AD3-408D-B9E4-7D5EB6D18975}" sibTransId="{E9B48FB7-022D-4DA2-925E-567420C44B4B}"/>
    <dgm:cxn modelId="{F3B3F8E0-AF05-4E83-BBF3-198772A0F85F}" srcId="{4C581A91-6AA3-41F5-A4F2-F07CAC5F86DD}" destId="{29D67A5E-B983-4EC7-BCBC-72D25724FE8A}" srcOrd="3" destOrd="0" parTransId="{055EE78F-43E9-474C-9E88-9071F1A6EAC2}" sibTransId="{DB71A36A-03B5-44CC-9753-6B628B3C3651}"/>
    <dgm:cxn modelId="{BC42C2E1-F7B6-4DFF-9716-792E5D528F93}" srcId="{4C581A91-6AA3-41F5-A4F2-F07CAC5F86DD}" destId="{5BFED262-89DA-4D28-AEF9-85170AB42121}" srcOrd="0" destOrd="0" parTransId="{9177B081-CBA2-468C-B6E8-ABF17000635B}" sibTransId="{114C63B2-042B-4248-8849-6035F68834CD}"/>
    <dgm:cxn modelId="{EB0B77F1-6E90-4C28-85CE-1C3648BEAB21}" type="presOf" srcId="{B56DDAAC-47B0-45B3-AD68-D986D22541D6}" destId="{C03391A2-0EC5-45D2-8E6E-8084B9C9AC75}" srcOrd="0" destOrd="0" presId="urn:microsoft.com/office/officeart/2005/8/layout/hChevron3"/>
    <dgm:cxn modelId="{1D502DF1-1AFC-4D72-AFC5-88CADADC7542}" type="presParOf" srcId="{121EAF64-4A2C-46A8-B05F-4B39FEE4F31A}" destId="{4B0C0E19-44B9-4B39-885E-71D843FBEBCE}" srcOrd="0" destOrd="0" presId="urn:microsoft.com/office/officeart/2005/8/layout/hChevron3"/>
    <dgm:cxn modelId="{391B9FCA-FF8B-469C-B247-8FF791A5E3E2}" type="presParOf" srcId="{121EAF64-4A2C-46A8-B05F-4B39FEE4F31A}" destId="{687A0AAB-BFF1-4075-8E67-3BB55296448D}" srcOrd="1" destOrd="0" presId="urn:microsoft.com/office/officeart/2005/8/layout/hChevron3"/>
    <dgm:cxn modelId="{3F3DD5CE-966E-42A0-8499-82CAACA48E61}" type="presParOf" srcId="{121EAF64-4A2C-46A8-B05F-4B39FEE4F31A}" destId="{FE94DB1C-1FD4-4540-84F4-0A6188FED864}" srcOrd="2" destOrd="0" presId="urn:microsoft.com/office/officeart/2005/8/layout/hChevron3"/>
    <dgm:cxn modelId="{4CD02AE4-D586-4D95-81DB-8C80880FB772}" type="presParOf" srcId="{121EAF64-4A2C-46A8-B05F-4B39FEE4F31A}" destId="{11A13DC1-8838-46D4-B0D5-2412E505CCD1}" srcOrd="3" destOrd="0" presId="urn:microsoft.com/office/officeart/2005/8/layout/hChevron3"/>
    <dgm:cxn modelId="{343F0AE6-5052-46C3-97C4-E7139865A249}" type="presParOf" srcId="{121EAF64-4A2C-46A8-B05F-4B39FEE4F31A}" destId="{9B23703F-6AD2-433C-8FD6-CE3C6E707B28}" srcOrd="4" destOrd="0" presId="urn:microsoft.com/office/officeart/2005/8/layout/hChevron3"/>
    <dgm:cxn modelId="{0D488C93-8F58-4729-87FE-0FC834B8E5FF}" type="presParOf" srcId="{121EAF64-4A2C-46A8-B05F-4B39FEE4F31A}" destId="{2580DE7C-281F-44EC-BC48-EABE842870EE}" srcOrd="5" destOrd="0" presId="urn:microsoft.com/office/officeart/2005/8/layout/hChevron3"/>
    <dgm:cxn modelId="{9E3CB4CB-7B68-4D25-BCE9-D3FBFA800449}" type="presParOf" srcId="{121EAF64-4A2C-46A8-B05F-4B39FEE4F31A}" destId="{CB0BE3D3-CAEB-418B-A91E-575398B1D8DE}" srcOrd="6" destOrd="0" presId="urn:microsoft.com/office/officeart/2005/8/layout/hChevron3"/>
    <dgm:cxn modelId="{126C1896-4CC5-4D88-AA82-61932DBA18EA}" type="presParOf" srcId="{121EAF64-4A2C-46A8-B05F-4B39FEE4F31A}" destId="{DBC009B6-FEE0-4778-8DF9-5439402854CA}" srcOrd="7" destOrd="0" presId="urn:microsoft.com/office/officeart/2005/8/layout/hChevron3"/>
    <dgm:cxn modelId="{7EED54B4-5203-438F-AE2F-051B84427923}" type="presParOf" srcId="{121EAF64-4A2C-46A8-B05F-4B39FEE4F31A}" destId="{7C79954E-157C-4AA4-AABF-35D5EB6206BC}" srcOrd="8" destOrd="0" presId="urn:microsoft.com/office/officeart/2005/8/layout/hChevron3"/>
    <dgm:cxn modelId="{D29CB438-DE17-433D-B039-CC8F5DEFB05B}" type="presParOf" srcId="{121EAF64-4A2C-46A8-B05F-4B39FEE4F31A}" destId="{C341637D-2F7B-4243-B4D9-E51A7095AE19}" srcOrd="9" destOrd="0" presId="urn:microsoft.com/office/officeart/2005/8/layout/hChevron3"/>
    <dgm:cxn modelId="{336450B9-77AD-407B-A93A-42DE791C7AE2}" type="presParOf" srcId="{121EAF64-4A2C-46A8-B05F-4B39FEE4F31A}" destId="{C03391A2-0EC5-45D2-8E6E-8084B9C9AC75}" srcOrd="10" destOrd="0" presId="urn:microsoft.com/office/officeart/2005/8/layout/hChevron3"/>
    <dgm:cxn modelId="{78F0130A-0606-43C1-B35A-9A6C25EAA82B}" type="presParOf" srcId="{121EAF64-4A2C-46A8-B05F-4B39FEE4F31A}" destId="{7C5B53BF-FA68-4F9A-8261-213676049F73}" srcOrd="11" destOrd="0" presId="urn:microsoft.com/office/officeart/2005/8/layout/hChevron3"/>
    <dgm:cxn modelId="{48D7D80B-512A-4CEA-9C72-5AEFF9EBB62C}" type="presParOf" srcId="{121EAF64-4A2C-46A8-B05F-4B39FEE4F31A}" destId="{1C55AF68-5838-40CB-837B-C6D01B867737}"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32253-8809-4C5C-AAC6-6577B0093BE3}">
      <dsp:nvSpPr>
        <dsp:cNvPr id="0" name=""/>
        <dsp:cNvSpPr/>
      </dsp:nvSpPr>
      <dsp:spPr>
        <a:xfrm>
          <a:off x="0" y="469813"/>
          <a:ext cx="2288574" cy="1373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dirty="0">
              <a:latin typeface="Times New Roman" panose="02020603050405020304" pitchFamily="18" charset="0"/>
              <a:cs typeface="Times New Roman" panose="02020603050405020304" pitchFamily="18" charset="0"/>
            </a:rPr>
            <a:t>Data Management</a:t>
          </a:r>
        </a:p>
        <a:p>
          <a:pPr marL="0" lvl="0" indent="0" algn="ctr" defTabSz="889000">
            <a:lnSpc>
              <a:spcPct val="90000"/>
            </a:lnSpc>
            <a:spcBef>
              <a:spcPct val="0"/>
            </a:spcBef>
            <a:spcAft>
              <a:spcPct val="35000"/>
            </a:spcAft>
            <a:buNone/>
          </a:pPr>
          <a:r>
            <a:rPr lang="ro-RO" sz="2000" b="1" kern="1200" dirty="0">
              <a:latin typeface="Times New Roman" panose="02020603050405020304" pitchFamily="18" charset="0"/>
              <a:cs typeface="Times New Roman" panose="02020603050405020304" pitchFamily="18" charset="0"/>
            </a:rPr>
            <a:t>TU VIENNA</a:t>
          </a:r>
          <a:endParaRPr lang="en-US" sz="2000" b="1" kern="1200" dirty="0">
            <a:latin typeface="Times New Roman" panose="02020603050405020304" pitchFamily="18" charset="0"/>
            <a:cs typeface="Times New Roman" panose="02020603050405020304" pitchFamily="18" charset="0"/>
          </a:endParaRPr>
        </a:p>
      </dsp:txBody>
      <dsp:txXfrm>
        <a:off x="0" y="469813"/>
        <a:ext cx="2288574" cy="1373144"/>
      </dsp:txXfrm>
    </dsp:sp>
    <dsp:sp modelId="{5F76B19E-8D6A-406A-8B46-F3671A2B542D}">
      <dsp:nvSpPr>
        <dsp:cNvPr id="0" name=""/>
        <dsp:cNvSpPr/>
      </dsp:nvSpPr>
      <dsp:spPr>
        <a:xfrm>
          <a:off x="2517432" y="469813"/>
          <a:ext cx="2288574" cy="1373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Open </a:t>
          </a:r>
          <a:r>
            <a:rPr lang="ro-RO" sz="2000" b="1" kern="1200" noProof="0" dirty="0">
              <a:latin typeface="Times New Roman" panose="02020603050405020304" pitchFamily="18" charset="0"/>
              <a:cs typeface="Times New Roman" panose="02020603050405020304" pitchFamily="18" charset="0"/>
            </a:rPr>
            <a:t>S</a:t>
          </a:r>
          <a:r>
            <a:rPr lang="en-US" sz="2000" b="1" kern="1200" noProof="0" dirty="0" err="1">
              <a:latin typeface="Times New Roman" panose="02020603050405020304" pitchFamily="18" charset="0"/>
              <a:cs typeface="Times New Roman" panose="02020603050405020304" pitchFamily="18" charset="0"/>
            </a:rPr>
            <a:t>cience</a:t>
          </a:r>
          <a:endParaRPr lang="en-US" sz="2000" b="1" kern="1200" noProof="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UPB</a:t>
          </a:r>
        </a:p>
      </dsp:txBody>
      <dsp:txXfrm>
        <a:off x="2517432" y="469813"/>
        <a:ext cx="2288574" cy="1373144"/>
      </dsp:txXfrm>
    </dsp:sp>
    <dsp:sp modelId="{CF948D74-7E09-47DA-9233-DA309530FC85}">
      <dsp:nvSpPr>
        <dsp:cNvPr id="0" name=""/>
        <dsp:cNvSpPr/>
      </dsp:nvSpPr>
      <dsp:spPr>
        <a:xfrm>
          <a:off x="5034864" y="469813"/>
          <a:ext cx="2288574" cy="1373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Ethics, Data Governance &amp; Compliance</a:t>
          </a:r>
        </a:p>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NCI</a:t>
          </a:r>
        </a:p>
      </dsp:txBody>
      <dsp:txXfrm>
        <a:off x="5034864" y="469813"/>
        <a:ext cx="2288574" cy="1373144"/>
      </dsp:txXfrm>
    </dsp:sp>
    <dsp:sp modelId="{D995545B-F42A-497A-A678-C7D8B3677585}">
      <dsp:nvSpPr>
        <dsp:cNvPr id="0" name=""/>
        <dsp:cNvSpPr/>
      </dsp:nvSpPr>
      <dsp:spPr>
        <a:xfrm>
          <a:off x="1258716" y="2071816"/>
          <a:ext cx="2288574" cy="1373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Open Innovation</a:t>
          </a:r>
        </a:p>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LA SAPIENZA</a:t>
          </a:r>
        </a:p>
      </dsp:txBody>
      <dsp:txXfrm>
        <a:off x="1258716" y="2071816"/>
        <a:ext cx="2288574" cy="1373144"/>
      </dsp:txXfrm>
    </dsp:sp>
    <dsp:sp modelId="{E886FD0F-2FB6-4CC5-BA03-8E055C97484D}">
      <dsp:nvSpPr>
        <dsp:cNvPr id="0" name=""/>
        <dsp:cNvSpPr/>
      </dsp:nvSpPr>
      <dsp:spPr>
        <a:xfrm>
          <a:off x="3776148" y="2071816"/>
          <a:ext cx="2288574" cy="1373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Research Project</a:t>
          </a:r>
        </a:p>
        <a:p>
          <a:pPr marL="0" lvl="0" indent="0" algn="ctr" defTabSz="889000">
            <a:lnSpc>
              <a:spcPct val="90000"/>
            </a:lnSpc>
            <a:spcBef>
              <a:spcPct val="0"/>
            </a:spcBef>
            <a:spcAft>
              <a:spcPct val="35000"/>
            </a:spcAft>
            <a:buNone/>
          </a:pPr>
          <a:r>
            <a:rPr lang="en-US" sz="2000" b="1" kern="1200" noProof="0" dirty="0">
              <a:latin typeface="Times New Roman" panose="02020603050405020304" pitchFamily="18" charset="0"/>
              <a:cs typeface="Times New Roman" panose="02020603050405020304" pitchFamily="18" charset="0"/>
            </a:rPr>
            <a:t>ALL PARTNERS</a:t>
          </a:r>
        </a:p>
      </dsp:txBody>
      <dsp:txXfrm>
        <a:off x="3776148" y="2071816"/>
        <a:ext cx="2288574" cy="1373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C0E19-44B9-4B39-885E-71D843FBEBCE}">
      <dsp:nvSpPr>
        <dsp:cNvPr id="0" name=""/>
        <dsp:cNvSpPr/>
      </dsp:nvSpPr>
      <dsp:spPr>
        <a:xfrm>
          <a:off x="1761" y="0"/>
          <a:ext cx="2072823" cy="4543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ro-RO" sz="1400" b="1" kern="1200" dirty="0"/>
            <a:t>Impact</a:t>
          </a:r>
          <a:endParaRPr lang="en-US" sz="1400" b="1" kern="1200" dirty="0"/>
        </a:p>
      </dsp:txBody>
      <dsp:txXfrm>
        <a:off x="1761" y="0"/>
        <a:ext cx="1959247" cy="454306"/>
      </dsp:txXfrm>
    </dsp:sp>
    <dsp:sp modelId="{FE94DB1C-1FD4-4540-84F4-0A6188FED864}">
      <dsp:nvSpPr>
        <dsp:cNvPr id="0" name=""/>
        <dsp:cNvSpPr/>
      </dsp:nvSpPr>
      <dsp:spPr>
        <a:xfrm>
          <a:off x="1660020" y="0"/>
          <a:ext cx="2072823" cy="45430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ro-RO" sz="1400" b="1" kern="1200" dirty="0"/>
            <a:t>Prestige</a:t>
          </a:r>
          <a:endParaRPr lang="en-US" sz="1400" b="1" kern="1200" dirty="0"/>
        </a:p>
      </dsp:txBody>
      <dsp:txXfrm>
        <a:off x="1887173" y="0"/>
        <a:ext cx="1618517" cy="454306"/>
      </dsp:txXfrm>
    </dsp:sp>
    <dsp:sp modelId="{9B23703F-6AD2-433C-8FD6-CE3C6E707B28}">
      <dsp:nvSpPr>
        <dsp:cNvPr id="0" name=""/>
        <dsp:cNvSpPr/>
      </dsp:nvSpPr>
      <dsp:spPr>
        <a:xfrm>
          <a:off x="3318278" y="0"/>
          <a:ext cx="2072823" cy="45430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Times New Roman" panose="02020603050405020304" pitchFamily="18" charset="0"/>
              <a:cs typeface="Times New Roman" panose="02020603050405020304" pitchFamily="18" charset="0"/>
            </a:rPr>
            <a:t>Quality of Peer Review</a:t>
          </a:r>
          <a:r>
            <a:rPr lang="ro-RO" sz="1400" b="1" kern="1200">
              <a:effectLst/>
              <a:latin typeface="Times New Roman" panose="02020603050405020304" pitchFamily="18" charset="0"/>
              <a:cs typeface="Times New Roman" panose="02020603050405020304" pitchFamily="18" charset="0"/>
            </a:rPr>
            <a:t> </a:t>
          </a:r>
          <a:endParaRPr lang="en-US" sz="1400" b="1" kern="1200" dirty="0"/>
        </a:p>
      </dsp:txBody>
      <dsp:txXfrm>
        <a:off x="3545431" y="0"/>
        <a:ext cx="1618517" cy="454306"/>
      </dsp:txXfrm>
    </dsp:sp>
    <dsp:sp modelId="{CB0BE3D3-CAEB-418B-A91E-575398B1D8DE}">
      <dsp:nvSpPr>
        <dsp:cNvPr id="0" name=""/>
        <dsp:cNvSpPr/>
      </dsp:nvSpPr>
      <dsp:spPr>
        <a:xfrm>
          <a:off x="4976537" y="0"/>
          <a:ext cx="2072823" cy="45430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Times New Roman" panose="02020603050405020304" pitchFamily="18" charset="0"/>
              <a:cs typeface="Times New Roman" panose="02020603050405020304" pitchFamily="18" charset="0"/>
            </a:rPr>
            <a:t>Peer Review Methodology </a:t>
          </a:r>
          <a:endParaRPr lang="en-US" sz="1400" b="1" kern="1200" dirty="0"/>
        </a:p>
      </dsp:txBody>
      <dsp:txXfrm>
        <a:off x="5203690" y="0"/>
        <a:ext cx="1618517" cy="454306"/>
      </dsp:txXfrm>
    </dsp:sp>
    <dsp:sp modelId="{7C79954E-157C-4AA4-AABF-35D5EB6206BC}">
      <dsp:nvSpPr>
        <dsp:cNvPr id="0" name=""/>
        <dsp:cNvSpPr/>
      </dsp:nvSpPr>
      <dsp:spPr>
        <a:xfrm>
          <a:off x="6634795" y="0"/>
          <a:ext cx="2072823" cy="45430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Times New Roman" panose="02020603050405020304" pitchFamily="18" charset="0"/>
              <a:cs typeface="Times New Roman" panose="02020603050405020304" pitchFamily="18" charset="0"/>
            </a:rPr>
            <a:t>Sustainability</a:t>
          </a:r>
          <a:endParaRPr lang="en-US" sz="1400" b="1" kern="1200" dirty="0"/>
        </a:p>
      </dsp:txBody>
      <dsp:txXfrm>
        <a:off x="6861948" y="0"/>
        <a:ext cx="1618517" cy="454306"/>
      </dsp:txXfrm>
    </dsp:sp>
    <dsp:sp modelId="{C03391A2-0EC5-45D2-8E6E-8084B9C9AC75}">
      <dsp:nvSpPr>
        <dsp:cNvPr id="0" name=""/>
        <dsp:cNvSpPr/>
      </dsp:nvSpPr>
      <dsp:spPr>
        <a:xfrm>
          <a:off x="8293054" y="0"/>
          <a:ext cx="2072823" cy="45430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ro-RO" sz="1400" b="1" kern="1200" dirty="0" err="1">
              <a:effectLst/>
              <a:latin typeface="Times New Roman" panose="02020603050405020304" pitchFamily="18" charset="0"/>
              <a:cs typeface="Times New Roman" panose="02020603050405020304" pitchFamily="18" charset="0"/>
            </a:rPr>
            <a:t>Effect</a:t>
          </a:r>
          <a:r>
            <a:rPr lang="fr-FR" sz="1400" b="1" kern="1200" dirty="0">
              <a:effectLst/>
              <a:latin typeface="Times New Roman" panose="02020603050405020304" pitchFamily="18" charset="0"/>
              <a:cs typeface="Times New Roman" panose="02020603050405020304" pitchFamily="18" charset="0"/>
            </a:rPr>
            <a:t> on Tenure &amp; Promotion</a:t>
          </a:r>
          <a:endParaRPr lang="en-US" sz="1400" b="1" kern="1200" dirty="0"/>
        </a:p>
      </dsp:txBody>
      <dsp:txXfrm>
        <a:off x="8520207" y="0"/>
        <a:ext cx="1618517" cy="454306"/>
      </dsp:txXfrm>
    </dsp:sp>
    <dsp:sp modelId="{1C55AF68-5838-40CB-837B-C6D01B867737}">
      <dsp:nvSpPr>
        <dsp:cNvPr id="0" name=""/>
        <dsp:cNvSpPr/>
      </dsp:nvSpPr>
      <dsp:spPr>
        <a:xfrm>
          <a:off x="9951313" y="0"/>
          <a:ext cx="2072823" cy="45430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b="1" kern="1200">
              <a:effectLst/>
              <a:latin typeface="Times New Roman" panose="02020603050405020304" pitchFamily="18" charset="0"/>
              <a:cs typeface="Times New Roman" panose="02020603050405020304" pitchFamily="18" charset="0"/>
            </a:rPr>
            <a:t>Article Qualit</a:t>
          </a:r>
          <a:r>
            <a:rPr lang="ro-RO" sz="1400" b="1" kern="1200">
              <a:effectLst/>
              <a:latin typeface="Times New Roman" panose="02020603050405020304" pitchFamily="18" charset="0"/>
              <a:cs typeface="Times New Roman" panose="02020603050405020304" pitchFamily="18" charset="0"/>
            </a:rPr>
            <a:t>y</a:t>
          </a:r>
          <a:endParaRPr lang="en-US" sz="1400" b="1" kern="1200" dirty="0"/>
        </a:p>
      </dsp:txBody>
      <dsp:txXfrm>
        <a:off x="10178466" y="0"/>
        <a:ext cx="1618517" cy="4543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49C91-5636-4BBE-A9A3-0F9B38ADF1BD}"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70652-9BE1-438E-81BB-DFB0D735E564}" type="slidenum">
              <a:rPr lang="en-US" smtClean="0"/>
              <a:t>‹#›</a:t>
            </a:fld>
            <a:endParaRPr lang="en-US"/>
          </a:p>
        </p:txBody>
      </p:sp>
    </p:spTree>
    <p:extLst>
      <p:ext uri="{BB962C8B-B14F-4D97-AF65-F5344CB8AC3E}">
        <p14:creationId xmlns:p14="http://schemas.microsoft.com/office/powerpoint/2010/main" val="337579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2</a:t>
            </a:fld>
            <a:endParaRPr lang="en-US"/>
          </a:p>
        </p:txBody>
      </p:sp>
    </p:spTree>
    <p:extLst>
      <p:ext uri="{BB962C8B-B14F-4D97-AF65-F5344CB8AC3E}">
        <p14:creationId xmlns:p14="http://schemas.microsoft.com/office/powerpoint/2010/main" val="362170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16</a:t>
            </a:fld>
            <a:endParaRPr lang="en-US"/>
          </a:p>
        </p:txBody>
      </p:sp>
    </p:spTree>
    <p:extLst>
      <p:ext uri="{BB962C8B-B14F-4D97-AF65-F5344CB8AC3E}">
        <p14:creationId xmlns:p14="http://schemas.microsoft.com/office/powerpoint/2010/main" val="362737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17</a:t>
            </a:fld>
            <a:endParaRPr lang="en-US"/>
          </a:p>
        </p:txBody>
      </p:sp>
    </p:spTree>
    <p:extLst>
      <p:ext uri="{BB962C8B-B14F-4D97-AF65-F5344CB8AC3E}">
        <p14:creationId xmlns:p14="http://schemas.microsoft.com/office/powerpoint/2010/main" val="197156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18</a:t>
            </a:fld>
            <a:endParaRPr lang="en-US"/>
          </a:p>
        </p:txBody>
      </p:sp>
    </p:spTree>
    <p:extLst>
      <p:ext uri="{BB962C8B-B14F-4D97-AF65-F5344CB8AC3E}">
        <p14:creationId xmlns:p14="http://schemas.microsoft.com/office/powerpoint/2010/main" val="414436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21</a:t>
            </a:fld>
            <a:endParaRPr lang="en-US"/>
          </a:p>
        </p:txBody>
      </p:sp>
    </p:spTree>
    <p:extLst>
      <p:ext uri="{BB962C8B-B14F-4D97-AF65-F5344CB8AC3E}">
        <p14:creationId xmlns:p14="http://schemas.microsoft.com/office/powerpoint/2010/main" val="333624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70652-9BE1-438E-81BB-DFB0D735E564}" type="slidenum">
              <a:rPr lang="en-US" smtClean="0"/>
              <a:t>3</a:t>
            </a:fld>
            <a:endParaRPr lang="en-US"/>
          </a:p>
        </p:txBody>
      </p:sp>
    </p:spTree>
    <p:extLst>
      <p:ext uri="{BB962C8B-B14F-4D97-AF65-F5344CB8AC3E}">
        <p14:creationId xmlns:p14="http://schemas.microsoft.com/office/powerpoint/2010/main" val="380074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4</a:t>
            </a:fld>
            <a:endParaRPr lang="en-US"/>
          </a:p>
        </p:txBody>
      </p:sp>
    </p:spTree>
    <p:extLst>
      <p:ext uri="{BB962C8B-B14F-4D97-AF65-F5344CB8AC3E}">
        <p14:creationId xmlns:p14="http://schemas.microsoft.com/office/powerpoint/2010/main" val="319828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6</a:t>
            </a:fld>
            <a:endParaRPr lang="en-US"/>
          </a:p>
        </p:txBody>
      </p:sp>
    </p:spTree>
    <p:extLst>
      <p:ext uri="{BB962C8B-B14F-4D97-AF65-F5344CB8AC3E}">
        <p14:creationId xmlns:p14="http://schemas.microsoft.com/office/powerpoint/2010/main" val="2091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7</a:t>
            </a:fld>
            <a:endParaRPr lang="en-US"/>
          </a:p>
        </p:txBody>
      </p:sp>
    </p:spTree>
    <p:extLst>
      <p:ext uri="{BB962C8B-B14F-4D97-AF65-F5344CB8AC3E}">
        <p14:creationId xmlns:p14="http://schemas.microsoft.com/office/powerpoint/2010/main" val="6725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8</a:t>
            </a:fld>
            <a:endParaRPr lang="en-US"/>
          </a:p>
        </p:txBody>
      </p:sp>
    </p:spTree>
    <p:extLst>
      <p:ext uri="{BB962C8B-B14F-4D97-AF65-F5344CB8AC3E}">
        <p14:creationId xmlns:p14="http://schemas.microsoft.com/office/powerpoint/2010/main" val="312187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9</a:t>
            </a:fld>
            <a:endParaRPr lang="en-US"/>
          </a:p>
        </p:txBody>
      </p:sp>
    </p:spTree>
    <p:extLst>
      <p:ext uri="{BB962C8B-B14F-4D97-AF65-F5344CB8AC3E}">
        <p14:creationId xmlns:p14="http://schemas.microsoft.com/office/powerpoint/2010/main" val="315437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70652-9BE1-438E-81BB-DFB0D735E564}" type="slidenum">
              <a:rPr lang="en-US" smtClean="0"/>
              <a:t>10</a:t>
            </a:fld>
            <a:endParaRPr lang="en-US"/>
          </a:p>
        </p:txBody>
      </p:sp>
    </p:spTree>
    <p:extLst>
      <p:ext uri="{BB962C8B-B14F-4D97-AF65-F5344CB8AC3E}">
        <p14:creationId xmlns:p14="http://schemas.microsoft.com/office/powerpoint/2010/main" val="159958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0E370652-9BE1-438E-81BB-DFB0D735E564}" type="slidenum">
              <a:rPr lang="en-US" smtClean="0"/>
              <a:t>15</a:t>
            </a:fld>
            <a:endParaRPr lang="en-US"/>
          </a:p>
        </p:txBody>
      </p:sp>
    </p:spTree>
    <p:extLst>
      <p:ext uri="{BB962C8B-B14F-4D97-AF65-F5344CB8AC3E}">
        <p14:creationId xmlns:p14="http://schemas.microsoft.com/office/powerpoint/2010/main" val="101111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0E2C-E554-41DB-B007-AFB097E55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D88D5-12D9-4574-BBD8-5F02E3F27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AB766-3868-4754-B837-CD1F8AD1C268}"/>
              </a:ext>
            </a:extLst>
          </p:cNvPr>
          <p:cNvSpPr>
            <a:spLocks noGrp="1"/>
          </p:cNvSpPr>
          <p:nvPr>
            <p:ph type="dt" sz="half" idx="10"/>
          </p:nvPr>
        </p:nvSpPr>
        <p:spPr/>
        <p:txBody>
          <a:bodyPr/>
          <a:lstStyle/>
          <a:p>
            <a:fld id="{BE985DF2-8553-44AD-A541-8D7271291D1E}" type="datetime1">
              <a:rPr lang="en-US" smtClean="0"/>
              <a:t>9/8/2022</a:t>
            </a:fld>
            <a:endParaRPr lang="en-US"/>
          </a:p>
        </p:txBody>
      </p:sp>
      <p:sp>
        <p:nvSpPr>
          <p:cNvPr id="5" name="Footer Placeholder 4">
            <a:extLst>
              <a:ext uri="{FF2B5EF4-FFF2-40B4-BE49-F238E27FC236}">
                <a16:creationId xmlns:a16="http://schemas.microsoft.com/office/drawing/2014/main" id="{26ECB89B-93CB-41E7-8EA5-F61DAFF572C5}"/>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F515CB0D-F012-40A3-A835-97CF56DC74FB}"/>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8763544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B0AEA-C670-426F-936A-DF1B55D493F3}"/>
              </a:ext>
            </a:extLst>
          </p:cNvPr>
          <p:cNvSpPr>
            <a:spLocks noGrp="1"/>
          </p:cNvSpPr>
          <p:nvPr>
            <p:ph type="dt" sz="half" idx="10"/>
          </p:nvPr>
        </p:nvSpPr>
        <p:spPr/>
        <p:txBody>
          <a:bodyPr/>
          <a:lstStyle/>
          <a:p>
            <a:fld id="{64654702-791B-4B15-87DE-A39222A06332}" type="datetime1">
              <a:rPr lang="en-US" smtClean="0"/>
              <a:t>9/8/2022</a:t>
            </a:fld>
            <a:endParaRPr lang="en-US"/>
          </a:p>
        </p:txBody>
      </p:sp>
      <p:sp>
        <p:nvSpPr>
          <p:cNvPr id="3" name="Footer Placeholder 2">
            <a:extLst>
              <a:ext uri="{FF2B5EF4-FFF2-40B4-BE49-F238E27FC236}">
                <a16:creationId xmlns:a16="http://schemas.microsoft.com/office/drawing/2014/main" id="{20627584-2056-4E17-8F75-F1E6623A14D2}"/>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4" name="Slide Number Placeholder 3">
            <a:extLst>
              <a:ext uri="{FF2B5EF4-FFF2-40B4-BE49-F238E27FC236}">
                <a16:creationId xmlns:a16="http://schemas.microsoft.com/office/drawing/2014/main" id="{B84911C6-3197-41D2-9EDE-04150743EAB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397011405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4351-6BB5-4A87-901C-2D20891A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FEBA1-4BE9-42FA-A15C-AD2B20049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CA144-4FA8-4BD6-9FAF-C70441170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C251D-123F-448F-A6F8-0A53FFCCBA8C}"/>
              </a:ext>
            </a:extLst>
          </p:cNvPr>
          <p:cNvSpPr>
            <a:spLocks noGrp="1"/>
          </p:cNvSpPr>
          <p:nvPr>
            <p:ph type="dt" sz="half" idx="10"/>
          </p:nvPr>
        </p:nvSpPr>
        <p:spPr/>
        <p:txBody>
          <a:bodyPr/>
          <a:lstStyle/>
          <a:p>
            <a:fld id="{63AF3787-4A2B-4492-8E2D-5C9FCCC4FC50}" type="datetime1">
              <a:rPr lang="en-US" smtClean="0"/>
              <a:t>9/8/2022</a:t>
            </a:fld>
            <a:endParaRPr lang="en-US"/>
          </a:p>
        </p:txBody>
      </p:sp>
      <p:sp>
        <p:nvSpPr>
          <p:cNvPr id="6" name="Footer Placeholder 5">
            <a:extLst>
              <a:ext uri="{FF2B5EF4-FFF2-40B4-BE49-F238E27FC236}">
                <a16:creationId xmlns:a16="http://schemas.microsoft.com/office/drawing/2014/main" id="{E38567DE-7722-408A-884F-21152FEFE540}"/>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7" name="Slide Number Placeholder 6">
            <a:extLst>
              <a:ext uri="{FF2B5EF4-FFF2-40B4-BE49-F238E27FC236}">
                <a16:creationId xmlns:a16="http://schemas.microsoft.com/office/drawing/2014/main" id="{EB588CBA-5F42-45B6-A5AF-DEF5DEE54C38}"/>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11431531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C37-1159-4D90-95D1-D5EDD28A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1CFE5-46FC-4EDD-8049-3B7B419FA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96B13-A9BC-451E-AA03-23386A70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6E6DB-7103-436E-9BE8-159FECE37E61}"/>
              </a:ext>
            </a:extLst>
          </p:cNvPr>
          <p:cNvSpPr>
            <a:spLocks noGrp="1"/>
          </p:cNvSpPr>
          <p:nvPr>
            <p:ph type="dt" sz="half" idx="10"/>
          </p:nvPr>
        </p:nvSpPr>
        <p:spPr/>
        <p:txBody>
          <a:bodyPr/>
          <a:lstStyle/>
          <a:p>
            <a:fld id="{D13CE57B-AC1E-4F33-8D10-4A535B7F7F84}" type="datetime1">
              <a:rPr lang="en-US" smtClean="0"/>
              <a:t>9/8/2022</a:t>
            </a:fld>
            <a:endParaRPr lang="en-US"/>
          </a:p>
        </p:txBody>
      </p:sp>
      <p:sp>
        <p:nvSpPr>
          <p:cNvPr id="6" name="Footer Placeholder 5">
            <a:extLst>
              <a:ext uri="{FF2B5EF4-FFF2-40B4-BE49-F238E27FC236}">
                <a16:creationId xmlns:a16="http://schemas.microsoft.com/office/drawing/2014/main" id="{136D373C-3A13-48A1-AA26-8F6AB97897D7}"/>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7" name="Slide Number Placeholder 6">
            <a:extLst>
              <a:ext uri="{FF2B5EF4-FFF2-40B4-BE49-F238E27FC236}">
                <a16:creationId xmlns:a16="http://schemas.microsoft.com/office/drawing/2014/main" id="{B7FE5B7F-C299-4C46-9465-AC6DD171FC5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65161567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A7D4-4C65-4BE6-B74D-288105E14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90450-ACF9-45DA-AD7D-CD0EF104E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59B13-8562-4F28-87DA-AAD00FE3C1FB}"/>
              </a:ext>
            </a:extLst>
          </p:cNvPr>
          <p:cNvSpPr>
            <a:spLocks noGrp="1"/>
          </p:cNvSpPr>
          <p:nvPr>
            <p:ph type="dt" sz="half" idx="10"/>
          </p:nvPr>
        </p:nvSpPr>
        <p:spPr/>
        <p:txBody>
          <a:bodyPr/>
          <a:lstStyle/>
          <a:p>
            <a:fld id="{1E2574FF-33FD-4CA3-8E37-AD99BAC9CC2F}" type="datetime1">
              <a:rPr lang="en-US" smtClean="0"/>
              <a:t>9/8/2022</a:t>
            </a:fld>
            <a:endParaRPr lang="en-US"/>
          </a:p>
        </p:txBody>
      </p:sp>
      <p:sp>
        <p:nvSpPr>
          <p:cNvPr id="5" name="Footer Placeholder 4">
            <a:extLst>
              <a:ext uri="{FF2B5EF4-FFF2-40B4-BE49-F238E27FC236}">
                <a16:creationId xmlns:a16="http://schemas.microsoft.com/office/drawing/2014/main" id="{11CC163E-9D94-4FE3-A462-FE3A429798EB}"/>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62DCF518-2892-4422-93FF-BF8727E2A662}"/>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53375813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5FB61-768F-4D95-932F-8FEE2B3451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9369D-A0EA-4186-9F21-A1552901A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31D35-1D65-4253-8100-C433820CBB61}"/>
              </a:ext>
            </a:extLst>
          </p:cNvPr>
          <p:cNvSpPr>
            <a:spLocks noGrp="1"/>
          </p:cNvSpPr>
          <p:nvPr>
            <p:ph type="dt" sz="half" idx="10"/>
          </p:nvPr>
        </p:nvSpPr>
        <p:spPr/>
        <p:txBody>
          <a:bodyPr/>
          <a:lstStyle/>
          <a:p>
            <a:fld id="{CC0F6A9B-86A8-4EE9-A8EE-21E3096BB462}" type="datetime1">
              <a:rPr lang="en-US" smtClean="0"/>
              <a:t>9/8/2022</a:t>
            </a:fld>
            <a:endParaRPr lang="en-US"/>
          </a:p>
        </p:txBody>
      </p:sp>
      <p:sp>
        <p:nvSpPr>
          <p:cNvPr id="5" name="Footer Placeholder 4">
            <a:extLst>
              <a:ext uri="{FF2B5EF4-FFF2-40B4-BE49-F238E27FC236}">
                <a16:creationId xmlns:a16="http://schemas.microsoft.com/office/drawing/2014/main" id="{A0B4605B-6662-46F4-AD20-1BAE6E550A50}"/>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758D5B02-7C25-47FC-983A-B31D94E74D3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57745851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p:nvPr>
        </p:nvSpPr>
        <p:spPr>
          <a:xfrm>
            <a:off x="397164" y="1727200"/>
            <a:ext cx="11259127" cy="3914054"/>
          </a:xfrm>
        </p:spPr>
        <p:txBody>
          <a:bodyPr/>
          <a:lstStyle>
            <a:lvl1pPr marL="228600" indent="-228600">
              <a:buFontTx/>
              <a:buBlip>
                <a:blip r:embed="rId2"/>
              </a:buBlip>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DA98D14E-43C4-4563-8203-567341CB2810}" type="datetime1">
              <a:rPr lang="en-US" smtClean="0"/>
              <a:t>9/8/2022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 clock&#10;&#10;Description automatically generated">
            <a:extLst>
              <a:ext uri="{FF2B5EF4-FFF2-40B4-BE49-F238E27FC236}">
                <a16:creationId xmlns:a16="http://schemas.microsoft.com/office/drawing/2014/main" id="{FDB23323-E98B-4286-A6FB-77D327DA45E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12061128"/>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5403272" y="2949070"/>
            <a:ext cx="6142182" cy="1486404"/>
          </a:xfrm>
        </p:spPr>
        <p:txBody>
          <a:bodyPr/>
          <a:lstStyle>
            <a:lvl1pPr marL="0" indent="0">
              <a:buFontTx/>
              <a:buNone/>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3D4518DD-5300-4251-9E82-EC54D423829D}" type="datetime1">
              <a:rPr lang="en-US" smtClean="0"/>
              <a:t>9/8/2022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p:nvPr userDrawn="1"/>
        </p:nvCxnSpPr>
        <p:spPr>
          <a:xfrm>
            <a:off x="5403272" y="4562763"/>
            <a:ext cx="391621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10;&#10;Description automatically generated">
            <a:extLst>
              <a:ext uri="{FF2B5EF4-FFF2-40B4-BE49-F238E27FC236}">
                <a16:creationId xmlns:a16="http://schemas.microsoft.com/office/drawing/2014/main" id="{4A70C508-E933-42DD-88C5-75F693D6743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51773264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213CA71B-B769-40E5-9B28-4AE11C08918F}" type="datetime1">
              <a:rPr lang="en-US" smtClean="0"/>
              <a:t>9/8/2022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clock&#10;&#10;Description automatically generated">
            <a:extLst>
              <a:ext uri="{FF2B5EF4-FFF2-40B4-BE49-F238E27FC236}">
                <a16:creationId xmlns:a16="http://schemas.microsoft.com/office/drawing/2014/main" id="{A31E7E22-D137-4C8B-B2A2-E75DD12E50E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01823394"/>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2BB4-0BEB-4F29-891E-8E55C17E7DE8}"/>
              </a:ext>
            </a:extLst>
          </p:cNvPr>
          <p:cNvSpPr>
            <a:spLocks noGrp="1"/>
          </p:cNvSpPr>
          <p:nvPr>
            <p:ph type="title"/>
          </p:nvPr>
        </p:nvSpPr>
        <p:spPr>
          <a:xfrm>
            <a:off x="849875" y="1312786"/>
            <a:ext cx="756445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56340DA-95B7-4B66-B61A-D3BB6E683A0A}"/>
              </a:ext>
            </a:extLst>
          </p:cNvPr>
          <p:cNvSpPr>
            <a:spLocks noGrp="1"/>
          </p:cNvSpPr>
          <p:nvPr>
            <p:ph type="body" idx="1"/>
          </p:nvPr>
        </p:nvSpPr>
        <p:spPr>
          <a:xfrm>
            <a:off x="831850" y="4589463"/>
            <a:ext cx="8160490" cy="1500187"/>
          </a:xfrm>
        </p:spPr>
        <p:txBody>
          <a:bodyPr/>
          <a:lstStyle>
            <a:lvl1pPr marL="0" indent="0">
              <a:buNone/>
              <a:defRPr sz="2400">
                <a:solidFill>
                  <a:srgbClr val="FFC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3D5E0B1-A447-4F79-A680-8D309C674E16}"/>
              </a:ext>
            </a:extLst>
          </p:cNvPr>
          <p:cNvSpPr>
            <a:spLocks noGrp="1"/>
          </p:cNvSpPr>
          <p:nvPr>
            <p:ph type="dt" sz="half" idx="10"/>
          </p:nvPr>
        </p:nvSpPr>
        <p:spPr/>
        <p:txBody>
          <a:bodyPr/>
          <a:lstStyle/>
          <a:p>
            <a:fld id="{96A56E22-4C0A-40E0-B012-AE3127005EA0}" type="datetime1">
              <a:rPr lang="en-US" smtClean="0"/>
              <a:t>9/8/2022</a:t>
            </a:fld>
            <a:endParaRPr lang="en-US"/>
          </a:p>
        </p:txBody>
      </p:sp>
      <p:sp>
        <p:nvSpPr>
          <p:cNvPr id="5" name="Footer Placeholder 4">
            <a:extLst>
              <a:ext uri="{FF2B5EF4-FFF2-40B4-BE49-F238E27FC236}">
                <a16:creationId xmlns:a16="http://schemas.microsoft.com/office/drawing/2014/main" id="{05DC73BF-9F14-4DFE-B19B-C061A9A80321}"/>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0E0B4451-AED9-4BE7-B3ED-B35E76EACAAB}"/>
              </a:ext>
            </a:extLst>
          </p:cNvPr>
          <p:cNvSpPr>
            <a:spLocks noGrp="1"/>
          </p:cNvSpPr>
          <p:nvPr>
            <p:ph type="sldNum" sz="quarter" idx="12"/>
          </p:nvPr>
        </p:nvSpPr>
        <p:spPr/>
        <p:txBody>
          <a:bodyPr/>
          <a:lstStyle/>
          <a:p>
            <a:fld id="{A02EAEBA-57A2-42DD-BF0A-88E664E0E084}" type="slidenum">
              <a:rPr lang="en-US" smtClean="0"/>
              <a:t>‹#›</a:t>
            </a:fld>
            <a:endParaRPr lang="en-US"/>
          </a:p>
        </p:txBody>
      </p:sp>
      <p:grpSp>
        <p:nvGrpSpPr>
          <p:cNvPr id="7" name="Group 6">
            <a:extLst>
              <a:ext uri="{FF2B5EF4-FFF2-40B4-BE49-F238E27FC236}">
                <a16:creationId xmlns:a16="http://schemas.microsoft.com/office/drawing/2014/main" id="{0782E83D-A9DB-4ACC-819D-F5EEA88E75BD}"/>
              </a:ext>
            </a:extLst>
          </p:cNvPr>
          <p:cNvGrpSpPr/>
          <p:nvPr userDrawn="1"/>
        </p:nvGrpSpPr>
        <p:grpSpPr>
          <a:xfrm>
            <a:off x="4244760" y="160388"/>
            <a:ext cx="7546589" cy="6013468"/>
            <a:chOff x="1053702" y="274320"/>
            <a:chExt cx="7546589" cy="6013468"/>
          </a:xfrm>
        </p:grpSpPr>
        <p:cxnSp>
          <p:nvCxnSpPr>
            <p:cNvPr id="8" name="Straight Connector 7">
              <a:extLst>
                <a:ext uri="{FF2B5EF4-FFF2-40B4-BE49-F238E27FC236}">
                  <a16:creationId xmlns:a16="http://schemas.microsoft.com/office/drawing/2014/main" id="{C9D05B4E-5F22-4434-96CE-A36552C42BB1}"/>
                </a:ext>
              </a:extLst>
            </p:cNvPr>
            <p:cNvCxnSpPr/>
            <p:nvPr/>
          </p:nvCxnSpPr>
          <p:spPr>
            <a:xfrm flipV="1">
              <a:off x="5328273" y="685800"/>
              <a:ext cx="1609398" cy="109480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E55C5A-3492-4C83-998C-2E90DD5201AE}"/>
                </a:ext>
              </a:extLst>
            </p:cNvPr>
            <p:cNvCxnSpPr/>
            <p:nvPr/>
          </p:nvCxnSpPr>
          <p:spPr>
            <a:xfrm flipH="1" flipV="1">
              <a:off x="5328273" y="1780603"/>
              <a:ext cx="1957697" cy="1695068"/>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A5D0E-E245-4F36-A2A8-FA66F16C0742}"/>
                </a:ext>
              </a:extLst>
            </p:cNvPr>
            <p:cNvCxnSpPr/>
            <p:nvPr/>
          </p:nvCxnSpPr>
          <p:spPr>
            <a:xfrm>
              <a:off x="6047745" y="6036413"/>
              <a:ext cx="2278388"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0DB13F-0DBE-493C-A991-3F12B241ED19}"/>
                </a:ext>
              </a:extLst>
            </p:cNvPr>
            <p:cNvCxnSpPr>
              <a:cxnSpLocks/>
            </p:cNvCxnSpPr>
            <p:nvPr/>
          </p:nvCxnSpPr>
          <p:spPr>
            <a:xfrm flipV="1">
              <a:off x="5997734" y="3712141"/>
              <a:ext cx="1824351" cy="2340909"/>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AA8B6D5-FD25-4C6D-81B9-6B47E733E503}"/>
                </a:ext>
              </a:extLst>
            </p:cNvPr>
            <p:cNvSpPr/>
            <p:nvPr/>
          </p:nvSpPr>
          <p:spPr>
            <a:xfrm>
              <a:off x="6096000" y="274320"/>
              <a:ext cx="1140825" cy="1140825"/>
            </a:xfrm>
            <a:prstGeom prst="ellipse">
              <a:avLst/>
            </a:prstGeom>
            <a:gradFill flip="none" rotWithShape="1">
              <a:gsLst>
                <a:gs pos="0">
                  <a:schemeClr val="bg1"/>
                </a:gs>
                <a:gs pos="100000">
                  <a:schemeClr val="bg1">
                    <a:lumMod val="85000"/>
                  </a:schemeClr>
                </a:gs>
              </a:gsLst>
              <a:path path="shape">
                <a:fillToRect l="50000" t="50000" r="50000" b="50000"/>
              </a:path>
              <a:tileRect/>
            </a:gra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E3ADCCD-34C0-45F8-84FD-4B170ED19521}"/>
                </a:ext>
              </a:extLst>
            </p:cNvPr>
            <p:cNvGrpSpPr>
              <a:grpSpLocks noChangeAspect="1"/>
            </p:cNvGrpSpPr>
            <p:nvPr/>
          </p:nvGrpSpPr>
          <p:grpSpPr>
            <a:xfrm>
              <a:off x="1053702" y="6036410"/>
              <a:ext cx="205029" cy="47124"/>
              <a:chOff x="8487210" y="2674938"/>
              <a:chExt cx="393700" cy="90488"/>
            </a:xfrm>
          </p:grpSpPr>
          <p:sp>
            <p:nvSpPr>
              <p:cNvPr id="26" name="Freeform 12">
                <a:extLst>
                  <a:ext uri="{FF2B5EF4-FFF2-40B4-BE49-F238E27FC236}">
                    <a16:creationId xmlns:a16="http://schemas.microsoft.com/office/drawing/2014/main" id="{9888646B-78C0-4AF9-ADC9-D1A0E8AFACE4}"/>
                  </a:ext>
                </a:extLst>
              </p:cNvPr>
              <p:cNvSpPr>
                <a:spLocks/>
              </p:cNvSpPr>
              <p:nvPr/>
            </p:nvSpPr>
            <p:spPr bwMode="auto">
              <a:xfrm>
                <a:off x="8877735" y="2674938"/>
                <a:ext cx="3175" cy="11113"/>
              </a:xfrm>
              <a:custGeom>
                <a:avLst/>
                <a:gdLst>
                  <a:gd name="T0" fmla="*/ 1 w 1"/>
                  <a:gd name="T1" fmla="*/ 3 h 3"/>
                  <a:gd name="T2" fmla="*/ 0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0" y="1"/>
                      <a:pt x="0" y="0"/>
                    </a:cubicBezTo>
                    <a:cubicBezTo>
                      <a:pt x="0" y="0"/>
                      <a:pt x="0" y="0"/>
                      <a:pt x="0" y="0"/>
                    </a:cubicBezTo>
                    <a:cubicBezTo>
                      <a:pt x="0" y="1"/>
                      <a:pt x="1" y="2"/>
                      <a:pt x="1" y="3"/>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8B941FD1-015E-401A-A7D0-2D2C2FC33C6B}"/>
                  </a:ext>
                </a:extLst>
              </p:cNvPr>
              <p:cNvSpPr>
                <a:spLocks/>
              </p:cNvSpPr>
              <p:nvPr/>
            </p:nvSpPr>
            <p:spPr bwMode="auto">
              <a:xfrm>
                <a:off x="8487210" y="2738438"/>
                <a:ext cx="26988" cy="26988"/>
              </a:xfrm>
              <a:custGeom>
                <a:avLst/>
                <a:gdLst>
                  <a:gd name="T0" fmla="*/ 7 w 7"/>
                  <a:gd name="T1" fmla="*/ 0 h 7"/>
                  <a:gd name="T2" fmla="*/ 0 w 7"/>
                  <a:gd name="T3" fmla="*/ 7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4" y="3"/>
                      <a:pt x="0" y="6"/>
                      <a:pt x="0" y="7"/>
                    </a:cubicBezTo>
                    <a:cubicBezTo>
                      <a:pt x="0" y="7"/>
                      <a:pt x="0" y="7"/>
                      <a:pt x="0" y="7"/>
                    </a:cubicBezTo>
                    <a:cubicBezTo>
                      <a:pt x="3" y="6"/>
                      <a:pt x="5" y="3"/>
                      <a:pt x="7" y="0"/>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Oval 21">
              <a:extLst>
                <a:ext uri="{FF2B5EF4-FFF2-40B4-BE49-F238E27FC236}">
                  <a16:creationId xmlns:a16="http://schemas.microsoft.com/office/drawing/2014/main" id="{E9EB12B5-CCD1-47D8-91A7-3DE891701CFD}"/>
                </a:ext>
              </a:extLst>
            </p:cNvPr>
            <p:cNvSpPr/>
            <p:nvPr/>
          </p:nvSpPr>
          <p:spPr>
            <a:xfrm>
              <a:off x="8051975" y="5739472"/>
              <a:ext cx="548316" cy="548316"/>
            </a:xfrm>
            <a:prstGeom prst="ellipse">
              <a:avLst/>
            </a:prstGeom>
            <a:gradFill flip="none" rotWithShape="1">
              <a:gsLst>
                <a:gs pos="0">
                  <a:schemeClr val="bg1"/>
                </a:gs>
                <a:gs pos="100000">
                  <a:schemeClr val="bg1">
                    <a:lumMod val="85000"/>
                  </a:schemeClr>
                </a:gs>
              </a:gsLst>
              <a:path path="shape">
                <a:fillToRect l="50000" t="50000" r="50000" b="50000"/>
              </a:path>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lumMod val="65000"/>
                    <a:lumOff val="35000"/>
                  </a:schemeClr>
                </a:solidFill>
                <a:latin typeface="Segoe UI" pitchFamily="34" charset="0"/>
                <a:cs typeface="Segoe UI" pitchFamily="34" charset="0"/>
              </a:endParaRPr>
            </a:p>
          </p:txBody>
        </p:sp>
      </p:grpSp>
      <p:pic>
        <p:nvPicPr>
          <p:cNvPr id="45" name="Picture 44" descr="Icon&#10;&#10;Description automatically generated">
            <a:extLst>
              <a:ext uri="{FF2B5EF4-FFF2-40B4-BE49-F238E27FC236}">
                <a16:creationId xmlns:a16="http://schemas.microsoft.com/office/drawing/2014/main" id="{306D46EC-A5B5-4218-BD81-FD4626A86E14}"/>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181345" y="5577813"/>
            <a:ext cx="636190" cy="596043"/>
          </a:xfrm>
          <a:prstGeom prst="flowChartConnector">
            <a:avLst/>
          </a:prstGeom>
        </p:spPr>
      </p:pic>
      <p:pic>
        <p:nvPicPr>
          <p:cNvPr id="46" name="Picture 45" descr="Icon&#10;&#10;Description automatically generated">
            <a:extLst>
              <a:ext uri="{FF2B5EF4-FFF2-40B4-BE49-F238E27FC236}">
                <a16:creationId xmlns:a16="http://schemas.microsoft.com/office/drawing/2014/main" id="{2707D529-402A-4AF9-8245-FA373B58CCA6}"/>
              </a:ext>
            </a:extLst>
          </p:cNvPr>
          <p:cNvPicPr>
            <a:picLocks noChangeAspect="1"/>
          </p:cNvPicPr>
          <p:nvPr userDrawn="1"/>
        </p:nvPicPr>
        <p:blipFill>
          <a:blip r:embed="rId4" cstate="hq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261495" y="162386"/>
            <a:ext cx="1215533" cy="1138827"/>
          </a:xfrm>
          <a:prstGeom prst="flowChartConnector">
            <a:avLst/>
          </a:prstGeom>
        </p:spPr>
      </p:pic>
      <p:pic>
        <p:nvPicPr>
          <p:cNvPr id="19" name="Picture 18" descr="A picture containing text, clock&#10;&#10;Description automatically generated">
            <a:extLst>
              <a:ext uri="{FF2B5EF4-FFF2-40B4-BE49-F238E27FC236}">
                <a16:creationId xmlns:a16="http://schemas.microsoft.com/office/drawing/2014/main" id="{8198534B-907D-46AF-B293-D9B44F7DA0F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3333" t="15001" r="22236" b="4722"/>
          <a:stretch/>
        </p:blipFill>
        <p:spPr>
          <a:xfrm>
            <a:off x="9224490" y="2216362"/>
            <a:ext cx="2505075" cy="2496995"/>
          </a:xfrm>
          <a:prstGeom prst="ellipse">
            <a:avLst/>
          </a:prstGeom>
        </p:spPr>
      </p:pic>
    </p:spTree>
    <p:extLst>
      <p:ext uri="{BB962C8B-B14F-4D97-AF65-F5344CB8AC3E}">
        <p14:creationId xmlns:p14="http://schemas.microsoft.com/office/powerpoint/2010/main" val="284450156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798941" y="1722005"/>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B5DB5BD6-34A5-4D9E-AB7A-F5AB5FB36F94}" type="datetime1">
              <a:rPr lang="en-US" smtClean="0"/>
              <a:t>9/8/2022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a:cxnSpLocks/>
          </p:cNvCxnSpPr>
          <p:nvPr userDrawn="1"/>
        </p:nvCxnSpPr>
        <p:spPr>
          <a:xfrm>
            <a:off x="785085" y="6093039"/>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6B158B8-8A83-4A07-8D52-97D9C079C396}"/>
              </a:ext>
            </a:extLst>
          </p:cNvPr>
          <p:cNvSpPr>
            <a:spLocks noGrp="1"/>
          </p:cNvSpPr>
          <p:nvPr>
            <p:ph idx="13" hasCustomPrompt="1"/>
          </p:nvPr>
        </p:nvSpPr>
        <p:spPr>
          <a:xfrm>
            <a:off x="6550890" y="1672000"/>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cxnSp>
        <p:nvCxnSpPr>
          <p:cNvPr id="14" name="Straight Connector 13">
            <a:extLst>
              <a:ext uri="{FF2B5EF4-FFF2-40B4-BE49-F238E27FC236}">
                <a16:creationId xmlns:a16="http://schemas.microsoft.com/office/drawing/2014/main" id="{43F9FBEB-47D2-4AC0-9CA8-C9230F330152}"/>
              </a:ext>
            </a:extLst>
          </p:cNvPr>
          <p:cNvCxnSpPr>
            <a:cxnSpLocks/>
          </p:cNvCxnSpPr>
          <p:nvPr userDrawn="1"/>
        </p:nvCxnSpPr>
        <p:spPr>
          <a:xfrm>
            <a:off x="6532414" y="6080410"/>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clock&#10;&#10;Description automatically generated">
            <a:extLst>
              <a:ext uri="{FF2B5EF4-FFF2-40B4-BE49-F238E27FC236}">
                <a16:creationId xmlns:a16="http://schemas.microsoft.com/office/drawing/2014/main" id="{10277A5C-7AFC-497B-91D6-3410D57EF65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5664431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07BD-828F-48FE-8C05-BCBD4FE91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5CB61-3ADB-4E5E-BD2E-55187CB2BB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3AC05-B212-4DB6-97DD-F83B75C3A3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3150C-BCE0-44DC-A7A2-564B35EA1343}"/>
              </a:ext>
            </a:extLst>
          </p:cNvPr>
          <p:cNvSpPr>
            <a:spLocks noGrp="1"/>
          </p:cNvSpPr>
          <p:nvPr>
            <p:ph type="dt" sz="half" idx="10"/>
          </p:nvPr>
        </p:nvSpPr>
        <p:spPr/>
        <p:txBody>
          <a:bodyPr/>
          <a:lstStyle/>
          <a:p>
            <a:fld id="{6015D57F-A15D-428D-B18C-983811457672}" type="datetime1">
              <a:rPr lang="en-US" smtClean="0"/>
              <a:t>9/8/2022</a:t>
            </a:fld>
            <a:endParaRPr lang="en-US"/>
          </a:p>
        </p:txBody>
      </p:sp>
      <p:sp>
        <p:nvSpPr>
          <p:cNvPr id="6" name="Footer Placeholder 5">
            <a:extLst>
              <a:ext uri="{FF2B5EF4-FFF2-40B4-BE49-F238E27FC236}">
                <a16:creationId xmlns:a16="http://schemas.microsoft.com/office/drawing/2014/main" id="{BE8168DB-7A2F-417F-AC10-91FDB18B251E}"/>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7" name="Slide Number Placeholder 6">
            <a:extLst>
              <a:ext uri="{FF2B5EF4-FFF2-40B4-BE49-F238E27FC236}">
                <a16:creationId xmlns:a16="http://schemas.microsoft.com/office/drawing/2014/main" id="{37F79114-B270-4D0B-8161-DFDCC0E8001C}"/>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00327003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449F-A305-4439-AAC8-3282C891B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6A90D-0641-4729-B7B5-C12CA2785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300-D10F-4D97-81A3-393F9CBC8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8F044-2DEE-48B1-A88B-A87B02C78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D3780-67C8-4500-90FB-19CDB38DB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FB8FB-4E91-4C3E-B075-D410331E28A4}"/>
              </a:ext>
            </a:extLst>
          </p:cNvPr>
          <p:cNvSpPr>
            <a:spLocks noGrp="1"/>
          </p:cNvSpPr>
          <p:nvPr>
            <p:ph type="dt" sz="half" idx="10"/>
          </p:nvPr>
        </p:nvSpPr>
        <p:spPr/>
        <p:txBody>
          <a:bodyPr/>
          <a:lstStyle/>
          <a:p>
            <a:fld id="{D1904A15-A316-4F70-A7E5-74667ECB70B5}" type="datetime1">
              <a:rPr lang="en-US" smtClean="0"/>
              <a:t>9/8/2022</a:t>
            </a:fld>
            <a:endParaRPr lang="en-US"/>
          </a:p>
        </p:txBody>
      </p:sp>
      <p:sp>
        <p:nvSpPr>
          <p:cNvPr id="8" name="Footer Placeholder 7">
            <a:extLst>
              <a:ext uri="{FF2B5EF4-FFF2-40B4-BE49-F238E27FC236}">
                <a16:creationId xmlns:a16="http://schemas.microsoft.com/office/drawing/2014/main" id="{B44884C3-E2F3-4D81-80E1-EABF25ED0DA8}"/>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9" name="Slide Number Placeholder 8">
            <a:extLst>
              <a:ext uri="{FF2B5EF4-FFF2-40B4-BE49-F238E27FC236}">
                <a16:creationId xmlns:a16="http://schemas.microsoft.com/office/drawing/2014/main" id="{AB0BC6B4-A1EB-4DB6-88EA-129B5FFA8570}"/>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4640374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76F1-3E5A-472A-A2E3-08E736F3DB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5A078-1033-4645-9931-27B44A65D226}"/>
              </a:ext>
            </a:extLst>
          </p:cNvPr>
          <p:cNvSpPr>
            <a:spLocks noGrp="1"/>
          </p:cNvSpPr>
          <p:nvPr>
            <p:ph type="dt" sz="half" idx="10"/>
          </p:nvPr>
        </p:nvSpPr>
        <p:spPr/>
        <p:txBody>
          <a:bodyPr/>
          <a:lstStyle/>
          <a:p>
            <a:fld id="{46B46686-B482-4B03-ACAF-1EC161BCC307}" type="datetime1">
              <a:rPr lang="en-US" smtClean="0"/>
              <a:t>9/8/2022</a:t>
            </a:fld>
            <a:endParaRPr lang="en-US"/>
          </a:p>
        </p:txBody>
      </p:sp>
      <p:sp>
        <p:nvSpPr>
          <p:cNvPr id="4" name="Footer Placeholder 3">
            <a:extLst>
              <a:ext uri="{FF2B5EF4-FFF2-40B4-BE49-F238E27FC236}">
                <a16:creationId xmlns:a16="http://schemas.microsoft.com/office/drawing/2014/main" id="{DA8E0AA8-34A9-4580-8FE8-99DCE22E8AAA}"/>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5" name="Slide Number Placeholder 4">
            <a:extLst>
              <a:ext uri="{FF2B5EF4-FFF2-40B4-BE49-F238E27FC236}">
                <a16:creationId xmlns:a16="http://schemas.microsoft.com/office/drawing/2014/main" id="{C8A57D40-D23E-42C3-99B7-01EBBF74D80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48267200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BF4AF-8BD3-475A-AD5A-07FF374CBB1A}"/>
              </a:ext>
            </a:extLst>
          </p:cNvPr>
          <p:cNvSpPr>
            <a:spLocks noGrp="1"/>
          </p:cNvSpPr>
          <p:nvPr>
            <p:ph type="title"/>
          </p:nvPr>
        </p:nvSpPr>
        <p:spPr>
          <a:xfrm>
            <a:off x="413326" y="184871"/>
            <a:ext cx="1094047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7FED5-772E-4EAC-B00D-EB2903C0BECB}"/>
              </a:ext>
            </a:extLst>
          </p:cNvPr>
          <p:cNvSpPr>
            <a:spLocks noGrp="1"/>
          </p:cNvSpPr>
          <p:nvPr>
            <p:ph type="body" idx="1"/>
          </p:nvPr>
        </p:nvSpPr>
        <p:spPr>
          <a:xfrm>
            <a:off x="535707" y="1727200"/>
            <a:ext cx="10818091" cy="39140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B382F4-9AE8-405D-AB63-60B3D8C03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14FE3-EB36-419A-A7D9-8F97676CACDA}" type="datetime1">
              <a:rPr lang="en-US" smtClean="0"/>
              <a:t>9/8/2022</a:t>
            </a:fld>
            <a:endParaRPr lang="en-US"/>
          </a:p>
        </p:txBody>
      </p:sp>
      <p:sp>
        <p:nvSpPr>
          <p:cNvPr id="5" name="Footer Placeholder 4">
            <a:extLst>
              <a:ext uri="{FF2B5EF4-FFF2-40B4-BE49-F238E27FC236}">
                <a16:creationId xmlns:a16="http://schemas.microsoft.com/office/drawing/2014/main" id="{E8E40461-2BEA-4AAE-858A-4DEE91EEF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*Collected from European Commission – Open Science: https://ec.europa.eu/research/openscience/index.cfm; last accessed 2 May 2018.</a:t>
            </a:r>
          </a:p>
        </p:txBody>
      </p:sp>
      <p:sp>
        <p:nvSpPr>
          <p:cNvPr id="6" name="Slide Number Placeholder 5">
            <a:extLst>
              <a:ext uri="{FF2B5EF4-FFF2-40B4-BE49-F238E27FC236}">
                <a16:creationId xmlns:a16="http://schemas.microsoft.com/office/drawing/2014/main" id="{051B00FE-8413-4D9B-B370-59FAC4CF4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EAEBA-57A2-42DD-BF0A-88E664E0E084}" type="slidenum">
              <a:rPr lang="en-US" smtClean="0"/>
              <a:t>‹#›</a:t>
            </a:fld>
            <a:endParaRPr lang="en-US"/>
          </a:p>
        </p:txBody>
      </p:sp>
    </p:spTree>
    <p:extLst>
      <p:ext uri="{BB962C8B-B14F-4D97-AF65-F5344CB8AC3E}">
        <p14:creationId xmlns:p14="http://schemas.microsoft.com/office/powerpoint/2010/main" val="55107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spd="slow">
    <p:wipe/>
  </p:transition>
  <p:hf sldNum="0" hd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fosteropenscience.eu/taxonomy/term/7#tab-184" TargetMode="External"/><Relationship Id="rId3" Type="http://schemas.openxmlformats.org/officeDocument/2006/relationships/hyperlink" Target="https://www.fosteropenscience.eu/taxonomy/term/7#tab-7" TargetMode="External"/><Relationship Id="rId7" Type="http://schemas.openxmlformats.org/officeDocument/2006/relationships/hyperlink" Target="https://www.fosteropenscience.eu/taxonomy/term/7#tab-210" TargetMode="External"/><Relationship Id="rId2" Type="http://schemas.openxmlformats.org/officeDocument/2006/relationships/hyperlink" Target="https://www.fosteropenscience.eu/foster-taxonomy/open-science-tools" TargetMode="External"/><Relationship Id="rId1" Type="http://schemas.openxmlformats.org/officeDocument/2006/relationships/slideLayout" Target="../slideLayouts/slideLayout2.xml"/><Relationship Id="rId6" Type="http://schemas.openxmlformats.org/officeDocument/2006/relationships/hyperlink" Target="https://www.fosteropenscience.eu/taxonomy/term/7#tab-191" TargetMode="External"/><Relationship Id="rId5" Type="http://schemas.openxmlformats.org/officeDocument/2006/relationships/hyperlink" Target="https://www.fosteropenscience.eu/taxonomy/term/7#tab-2" TargetMode="External"/><Relationship Id="rId4" Type="http://schemas.openxmlformats.org/officeDocument/2006/relationships/hyperlink" Target="https://www.fosteropenscience.eu/taxonomy/term/7#tab-9" TargetMode="External"/><Relationship Id="rId9" Type="http://schemas.openxmlformats.org/officeDocument/2006/relationships/hyperlink" Target="https://www.fosteropenscience.eu/taxonomy/term/7#tab-255"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steropenscience.eu/resource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parceurope.org/what-we-do/open-access/sparc-europe-open-access-resources/open-access-citation-advantage-service-oaca/oaca-lis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pringernature.com/gp/open-research/about/the-fundamentals-of-open-access-and-open-resear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opendefinitio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library.wur.nl/WebQuery/wurpubs/show" TargetMode="Externa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duhack.eu/course/area-1/activity-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budapestopenaccessinitiative.org/rea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npaywall.org/" TargetMode="External"/><Relationship Id="rId2" Type="http://schemas.openxmlformats.org/officeDocument/2006/relationships/hyperlink" Target="http://roar.eprints.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pen-science-training-handbook.github.io/Open-Science-Training-Handbook_EN/02OpenScienceBasics/05OpenAccessToPublishedResearchResults.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doaj.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abooks.org/" TargetMode="External"/><Relationship Id="rId2" Type="http://schemas.openxmlformats.org/officeDocument/2006/relationships/hyperlink" Target="https://docs.google.com/spreadsheets/d/1-Lq_zzaGqge8SdY1DX-YXTN43JLn75jf2OhidJqXM60/edit#gid=142126524" TargetMode="External"/><Relationship Id="rId1" Type="http://schemas.openxmlformats.org/officeDocument/2006/relationships/slideLayout" Target="../slideLayouts/slideLayout2.xml"/><Relationship Id="rId4" Type="http://schemas.openxmlformats.org/officeDocument/2006/relationships/hyperlink" Target="http://www.knowledgeunlatched.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eerj.com/articles/4375/" TargetMode="External"/><Relationship Id="rId2" Type="http://schemas.openxmlformats.org/officeDocument/2006/relationships/hyperlink" Target="https://oaaustralasia.org/2021/05/25/what-are-the-different-types-of-open-acces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reativecommons.org/share-your-work/licensing-types-examples/licensing-examp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plos.org/files/HowOpenIsIt_English.pdf"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los.org/files/HowOpenIsIt_English.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oa2020.org/" TargetMode="External"/><Relationship Id="rId3" Type="http://schemas.openxmlformats.org/officeDocument/2006/relationships/hyperlink" Target="https://doi.org/10/gbqsng" TargetMode="External"/><Relationship Id="rId7" Type="http://schemas.openxmlformats.org/officeDocument/2006/relationships/hyperlink" Target="https://www.openlibhums.org/" TargetMode="External"/><Relationship Id="rId2" Type="http://schemas.openxmlformats.org/officeDocument/2006/relationships/hyperlink" Target="https://scholarlykitchen.sspnet.org/2017/04/18/stars-aligning-preprints/" TargetMode="External"/><Relationship Id="rId1" Type="http://schemas.openxmlformats.org/officeDocument/2006/relationships/slideLayout" Target="../slideLayouts/slideLayout2.xml"/><Relationship Id="rId6" Type="http://schemas.openxmlformats.org/officeDocument/2006/relationships/hyperlink" Target="http://www.lingoa.eu/" TargetMode="External"/><Relationship Id="rId5" Type="http://schemas.openxmlformats.org/officeDocument/2006/relationships/hyperlink" Target="https://scoap3.org/" TargetMode="External"/><Relationship Id="rId4" Type="http://schemas.openxmlformats.org/officeDocument/2006/relationships/hyperlink" Target="https://sustainingknowledgecommons.org/2018/02/06/doaj-apc-information-as-of-jan-31-201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7287/peerj.preprints.2689v1" TargetMode="External"/><Relationship Id="rId2" Type="http://schemas.openxmlformats.org/officeDocument/2006/relationships/hyperlink" Target="https://github.com/Open-Science-Training-Handbook/Open-Science-Training-Handbook_EN" TargetMode="External"/><Relationship Id="rId1" Type="http://schemas.openxmlformats.org/officeDocument/2006/relationships/slideLayout" Target="../slideLayouts/slideLayout2.xml"/><Relationship Id="rId5" Type="http://schemas.openxmlformats.org/officeDocument/2006/relationships/hyperlink" Target="https://doi.org/10.1186/s13059-015-0669-2" TargetMode="External"/><Relationship Id="rId4" Type="http://schemas.openxmlformats.org/officeDocument/2006/relationships/hyperlink" Target="https://en.unesco.org/science-sustainable-future/open-science/recommenda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ickr.com/photos/100477638@N03/1020474190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osteropenscience.eu/taxonomy/term/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pensciencemooc.e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rontiersin.org/articles/10.3389/frma.2020.588331/full#B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academica.edu/" TargetMode="External"/><Relationship Id="rId4" Type="http://schemas.openxmlformats.org/officeDocument/2006/relationships/hyperlink" Target="https://www.frontiersin.org/articles/10.3389/frma.2020.588331/full#B3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research/openscience/pdf/os_skills_wgreport_final.pdf#view=fit&amp;pagemode=no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259079" y="4742850"/>
            <a:ext cx="11094721" cy="1977990"/>
          </a:xfrm>
        </p:spPr>
        <p:txBody>
          <a:bodyPr>
            <a:normAutofit/>
          </a:bodyPr>
          <a:lstStyle/>
          <a:p>
            <a:pPr algn="l"/>
            <a:r>
              <a:rPr lang="en-US" sz="1400" dirty="0">
                <a:latin typeface="Times New Roman" panose="02020603050405020304" pitchFamily="18" charset="0"/>
                <a:cs typeface="Times New Roman" panose="02020603050405020304" pitchFamily="18" charset="0"/>
              </a:rPr>
              <a:t>All materials are located here: </a:t>
            </a:r>
            <a:r>
              <a:rPr lang="ro-RO" sz="1400" dirty="0">
                <a:latin typeface="Times New Roman" panose="02020603050405020304" pitchFamily="18" charset="0"/>
                <a:cs typeface="Times New Roman" panose="02020603050405020304" pitchFamily="18" charset="0"/>
              </a:rPr>
              <a:t>.........</a:t>
            </a:r>
            <a:br>
              <a:rPr lang="ro-RO"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This work is licensed under the Creative Commons Attribution 4.0 International License</a:t>
            </a:r>
            <a:r>
              <a:rPr lang="ro-RO" sz="1400" dirty="0">
                <a:latin typeface="Times New Roman" panose="02020603050405020304" pitchFamily="18" charset="0"/>
                <a:cs typeface="Times New Roman" panose="02020603050405020304" pitchFamily="18" charset="0"/>
              </a:rPr>
              <a:t>.</a:t>
            </a:r>
            <a:br>
              <a:rPr lang="ro-RO"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All images are public domain unless otherwise noted.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ro-RO" sz="3200" b="1" dirty="0">
                <a:latin typeface="Times New Roman" panose="02020603050405020304" pitchFamily="18" charset="0"/>
                <a:cs typeface="Times New Roman" panose="02020603050405020304" pitchFamily="18" charset="0"/>
              </a:rPr>
              <a:t>Roma</a:t>
            </a:r>
            <a:r>
              <a:rPr lang="ro-RO" sz="3200" dirty="0">
                <a:latin typeface="Times New Roman" panose="02020603050405020304" pitchFamily="18" charset="0"/>
                <a:cs typeface="Times New Roman" panose="02020603050405020304" pitchFamily="18" charset="0"/>
              </a:rPr>
              <a:t> </a:t>
            </a:r>
            <a:r>
              <a:rPr lang="ro-RO" sz="3200" b="1" dirty="0">
                <a:latin typeface="Times New Roman" panose="02020603050405020304" pitchFamily="18" charset="0"/>
                <a:cs typeface="Times New Roman" panose="02020603050405020304" pitchFamily="18" charset="0"/>
              </a:rPr>
              <a:t>12 – 16 </a:t>
            </a:r>
            <a:r>
              <a:rPr lang="ro-RO" sz="3200" b="1" dirty="0" err="1">
                <a:latin typeface="Times New Roman" panose="02020603050405020304" pitchFamily="18" charset="0"/>
                <a:cs typeface="Times New Roman" panose="02020603050405020304" pitchFamily="18" charset="0"/>
              </a:rPr>
              <a:t>September</a:t>
            </a:r>
            <a:r>
              <a:rPr lang="ro-RO" sz="3200" b="1" dirty="0">
                <a:latin typeface="Times New Roman" panose="02020603050405020304" pitchFamily="18" charset="0"/>
                <a:cs typeface="Times New Roman" panose="02020603050405020304" pitchFamily="18" charset="0"/>
              </a:rPr>
              <a:t> 2022</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sp>
        <p:nvSpPr>
          <p:cNvPr id="3" name="TextBox 2">
            <a:extLst>
              <a:ext uri="{FF2B5EF4-FFF2-40B4-BE49-F238E27FC236}">
                <a16:creationId xmlns:a16="http://schemas.microsoft.com/office/drawing/2014/main" id="{03D3E2E8-BDDD-4198-B6D3-BD9728A3B9EB}"/>
              </a:ext>
            </a:extLst>
          </p:cNvPr>
          <p:cNvSpPr txBox="1"/>
          <p:nvPr/>
        </p:nvSpPr>
        <p:spPr>
          <a:xfrm>
            <a:off x="259079" y="1171977"/>
            <a:ext cx="6890273" cy="2000548"/>
          </a:xfrm>
          <a:prstGeom prst="rect">
            <a:avLst/>
          </a:prstGeom>
          <a:noFill/>
        </p:spPr>
        <p:txBody>
          <a:bodyPr wrap="square" rtlCol="0">
            <a:spAutoFit/>
          </a:bodyPr>
          <a:lstStyle/>
          <a:p>
            <a:pPr algn="just"/>
            <a:r>
              <a:rPr lang="ro-RO" sz="4000" b="1" dirty="0">
                <a:solidFill>
                  <a:schemeClr val="bg1"/>
                </a:solidFill>
                <a:latin typeface="Times New Roman" panose="02020603050405020304" pitchFamily="18" charset="0"/>
                <a:cs typeface="Times New Roman" panose="02020603050405020304" pitchFamily="18" charset="0"/>
              </a:rPr>
              <a:t>Open </a:t>
            </a:r>
            <a:r>
              <a:rPr lang="ro-RO" sz="4000" b="1" dirty="0" err="1">
                <a:solidFill>
                  <a:schemeClr val="bg1"/>
                </a:solidFill>
                <a:latin typeface="Times New Roman" panose="02020603050405020304" pitchFamily="18" charset="0"/>
                <a:cs typeface="Times New Roman" panose="02020603050405020304" pitchFamily="18" charset="0"/>
              </a:rPr>
              <a:t>Science</a:t>
            </a:r>
            <a:r>
              <a:rPr lang="ro-RO" sz="4000" b="1" dirty="0">
                <a:solidFill>
                  <a:schemeClr val="bg1"/>
                </a:solidFill>
                <a:latin typeface="Times New Roman" panose="02020603050405020304" pitchFamily="18" charset="0"/>
                <a:cs typeface="Times New Roman" panose="02020603050405020304" pitchFamily="18" charset="0"/>
              </a:rPr>
              <a:t>-Open Access</a:t>
            </a:r>
          </a:p>
          <a:p>
            <a:pPr algn="just"/>
            <a:r>
              <a:rPr lang="ro-RO" sz="2800" b="1" dirty="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This </a:t>
            </a:r>
            <a:r>
              <a:rPr lang="ro-RO" sz="2800" b="1" dirty="0">
                <a:solidFill>
                  <a:schemeClr val="bg1"/>
                </a:solidFill>
                <a:latin typeface="Times New Roman" panose="02020603050405020304" pitchFamily="18" charset="0"/>
                <a:cs typeface="Times New Roman" panose="02020603050405020304" pitchFamily="18" charset="0"/>
              </a:rPr>
              <a:t>module</a:t>
            </a:r>
            <a:r>
              <a:rPr lang="en-US" sz="2800" b="1" dirty="0">
                <a:solidFill>
                  <a:schemeClr val="bg1"/>
                </a:solidFill>
                <a:latin typeface="Times New Roman" panose="02020603050405020304" pitchFamily="18" charset="0"/>
                <a:cs typeface="Times New Roman" panose="02020603050405020304" pitchFamily="18" charset="0"/>
              </a:rPr>
              <a:t> is part of</a:t>
            </a:r>
            <a:r>
              <a:rPr lang="ro-RO" sz="2800" b="1" dirty="0">
                <a:solidFill>
                  <a:schemeClr val="bg1"/>
                </a:solidFill>
                <a:latin typeface="Times New Roman" panose="02020603050405020304" pitchFamily="18" charset="0"/>
                <a:cs typeface="Times New Roman" panose="02020603050405020304" pitchFamily="18" charset="0"/>
              </a:rPr>
              <a:t> </a:t>
            </a:r>
          </a:p>
          <a:p>
            <a:pPr algn="just"/>
            <a:r>
              <a:rPr lang="ro-RO" sz="2800" b="1" dirty="0">
                <a:solidFill>
                  <a:schemeClr val="bg1"/>
                </a:solidFill>
                <a:latin typeface="Times New Roman" panose="02020603050405020304" pitchFamily="18" charset="0"/>
                <a:cs typeface="Times New Roman" panose="02020603050405020304" pitchFamily="18" charset="0"/>
              </a:rPr>
              <a:t>„</a:t>
            </a:r>
            <a:r>
              <a:rPr lang="en-GB" sz="2800" b="1" dirty="0">
                <a:solidFill>
                  <a:schemeClr val="bg1"/>
                </a:solidFill>
                <a:latin typeface="Times New Roman" panose="02020603050405020304" pitchFamily="18" charset="0"/>
                <a:cs typeface="Times New Roman" panose="02020603050405020304" pitchFamily="18" charset="0"/>
              </a:rPr>
              <a:t>Early Stage Researchers' Training Week </a:t>
            </a:r>
            <a:r>
              <a:rPr lang="ro-RO" sz="2800" b="1" dirty="0">
                <a:solidFill>
                  <a:schemeClr val="bg1"/>
                </a:solidFill>
                <a:latin typeface="Times New Roman" panose="02020603050405020304" pitchFamily="18" charset="0"/>
                <a:cs typeface="Times New Roman" panose="02020603050405020304" pitchFamily="18" charset="0"/>
              </a:rPr>
              <a:t>” 	</a:t>
            </a:r>
            <a:r>
              <a:rPr lang="ro-RO" sz="2800" b="1" dirty="0" err="1">
                <a:solidFill>
                  <a:schemeClr val="bg1"/>
                </a:solidFill>
                <a:latin typeface="Times New Roman" panose="02020603050405020304" pitchFamily="18" charset="0"/>
                <a:cs typeface="Times New Roman" panose="02020603050405020304" pitchFamily="18" charset="0"/>
              </a:rPr>
              <a:t>within</a:t>
            </a:r>
            <a:r>
              <a:rPr lang="ro-RO" sz="2800" b="1" dirty="0">
                <a:solidFill>
                  <a:schemeClr val="bg1"/>
                </a:solidFill>
                <a:latin typeface="Times New Roman" panose="02020603050405020304" pitchFamily="18" charset="0"/>
                <a:cs typeface="Times New Roman" panose="02020603050405020304" pitchFamily="18" charset="0"/>
              </a:rPr>
              <a:t> </a:t>
            </a:r>
            <a:r>
              <a:rPr lang="ro-RO" sz="2800" b="1" dirty="0" err="1">
                <a:solidFill>
                  <a:schemeClr val="bg1"/>
                </a:solidFill>
                <a:latin typeface="Times New Roman" panose="02020603050405020304" pitchFamily="18" charset="0"/>
                <a:cs typeface="Times New Roman" panose="02020603050405020304" pitchFamily="18" charset="0"/>
              </a:rPr>
              <a:t>the</a:t>
            </a:r>
            <a:r>
              <a:rPr lang="ro-RO" sz="2800" b="1" dirty="0">
                <a:solidFill>
                  <a:schemeClr val="bg1"/>
                </a:solidFill>
                <a:latin typeface="Times New Roman" panose="02020603050405020304" pitchFamily="18" charset="0"/>
                <a:cs typeface="Times New Roman" panose="02020603050405020304" pitchFamily="18" charset="0"/>
              </a:rPr>
              <a:t> </a:t>
            </a:r>
            <a:r>
              <a:rPr lang="ro-RO" sz="2800" b="1" dirty="0" err="1">
                <a:solidFill>
                  <a:schemeClr val="bg1"/>
                </a:solidFill>
                <a:latin typeface="Times New Roman" panose="02020603050405020304" pitchFamily="18" charset="0"/>
                <a:cs typeface="Times New Roman" panose="02020603050405020304" pitchFamily="18" charset="0"/>
              </a:rPr>
              <a:t>project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TrainRDM</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7242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F4A5E7-712F-4E21-A13F-117EC3D06E7B}"/>
              </a:ext>
            </a:extLst>
          </p:cNvPr>
          <p:cNvSpPr>
            <a:spLocks noGrp="1"/>
          </p:cNvSpPr>
          <p:nvPr>
            <p:ph idx="1"/>
          </p:nvPr>
        </p:nvSpPr>
        <p:spPr>
          <a:xfrm>
            <a:off x="145471" y="1467530"/>
            <a:ext cx="11934769" cy="686389"/>
          </a:xfrm>
        </p:spPr>
        <p:txBody>
          <a:bodyPr>
            <a:noAutofit/>
          </a:bodyPr>
          <a:lstStyle/>
          <a:p>
            <a:pPr algn="just">
              <a:lnSpc>
                <a:spcPct val="100000"/>
              </a:lnSpc>
              <a:spcBef>
                <a:spcPts val="600"/>
              </a:spcBef>
              <a:spcAft>
                <a:spcPts val="800"/>
              </a:spcAft>
            </a:pPr>
            <a:r>
              <a:rPr lang="ro-RO" sz="2000" dirty="0">
                <a:latin typeface="Times New Roman" panose="02020603050405020304" pitchFamily="18" charset="0"/>
                <a:cs typeface="Times New Roman" panose="02020603050405020304" pitchFamily="18" charset="0"/>
              </a:rPr>
              <a:t>The e</a:t>
            </a:r>
            <a:r>
              <a:rPr lang="en-GB" sz="2000" dirty="0" err="1">
                <a:latin typeface="Times New Roman" panose="02020603050405020304" pitchFamily="18" charset="0"/>
                <a:cs typeface="Times New Roman" panose="02020603050405020304" pitchFamily="18" charset="0"/>
              </a:rPr>
              <a:t>ight</a:t>
            </a:r>
            <a:r>
              <a:rPr lang="en-GB" sz="2000" dirty="0">
                <a:latin typeface="Times New Roman" panose="02020603050405020304" pitchFamily="18" charset="0"/>
                <a:cs typeface="Times New Roman" panose="02020603050405020304" pitchFamily="18" charset="0"/>
              </a:rPr>
              <a:t> pillars of Open Science identified by the European Commission</a:t>
            </a:r>
            <a:r>
              <a:rPr lang="ro-RO" sz="2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and used by LERU</a:t>
            </a:r>
            <a:r>
              <a:rPr lang="ro-RO" sz="2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in their advice paper on Open Science (OS) and the role of universities „A Roadmap of cultural change”:</a:t>
            </a:r>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3" name="Title 2">
            <a:extLst>
              <a:ext uri="{FF2B5EF4-FFF2-40B4-BE49-F238E27FC236}">
                <a16:creationId xmlns:a16="http://schemas.microsoft.com/office/drawing/2014/main" id="{8202086E-6953-4FA8-9AAB-4BB2016D6627}"/>
              </a:ext>
            </a:extLst>
          </p:cNvPr>
          <p:cNvSpPr>
            <a:spLocks noGrp="1"/>
          </p:cNvSpPr>
          <p:nvPr>
            <p:ph type="title"/>
          </p:nvPr>
        </p:nvSpPr>
        <p:spPr/>
        <p:txBody>
          <a:bodyPr>
            <a:normAutofit/>
          </a:bodyPr>
          <a:lstStyle/>
          <a:p>
            <a:r>
              <a:rPr lang="ro-RO" sz="4000" b="1" dirty="0">
                <a:effectLst/>
                <a:latin typeface="Times New Roman" panose="02020603050405020304" pitchFamily="18" charset="0"/>
                <a:ea typeface="Calibri" panose="020F0502020204030204" pitchFamily="34" charset="0"/>
                <a:cs typeface="Times New Roman" panose="02020603050405020304" pitchFamily="18" charset="0"/>
              </a:rPr>
              <a:t>Open Science Training </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Course</a:t>
            </a:r>
            <a:r>
              <a:rPr lang="ro-RO"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4000" b="1" dirty="0" err="1">
                <a:effectLst/>
                <a:latin typeface="Times New Roman" panose="02020603050405020304" pitchFamily="18" charset="0"/>
                <a:ea typeface="Calibri" panose="020F0502020204030204" pitchFamily="34" charset="0"/>
                <a:cs typeface="Times New Roman" panose="02020603050405020304" pitchFamily="18" charset="0"/>
              </a:rPr>
              <a:t>Development</a:t>
            </a:r>
            <a:r>
              <a:rPr lang="ro-RO"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3FF9C27-CF62-429C-B009-C0853824D324}"/>
              </a:ext>
            </a:extLst>
          </p:cNvPr>
          <p:cNvSpPr>
            <a:spLocks noGrp="1"/>
          </p:cNvSpPr>
          <p:nvPr>
            <p:ph type="ftr" sz="quarter" idx="11"/>
          </p:nvPr>
        </p:nvSpPr>
        <p:spPr>
          <a:xfrm>
            <a:off x="335280" y="6441440"/>
            <a:ext cx="11744960" cy="310515"/>
          </a:xfrm>
        </p:spPr>
        <p:txBody>
          <a:bodyPr/>
          <a:lstStyle/>
          <a:p>
            <a:pPr algn="l"/>
            <a:r>
              <a:rPr lang="ro-RO" sz="1600" dirty="0">
                <a:solidFill>
                  <a:schemeClr val="bg1"/>
                </a:solidFill>
                <a:latin typeface="Times New Roman" panose="02020603050405020304" pitchFamily="18" charset="0"/>
                <a:cs typeface="Times New Roman" panose="02020603050405020304" pitchFamily="18" charset="0"/>
              </a:rPr>
              <a:t>*</a:t>
            </a:r>
            <a:r>
              <a:rPr lang="en-US" sz="1600" dirty="0">
                <a:solidFill>
                  <a:schemeClr val="bg1"/>
                </a:solidFill>
                <a:latin typeface="Times New Roman" panose="02020603050405020304" pitchFamily="18" charset="0"/>
                <a:cs typeface="Times New Roman" panose="02020603050405020304" pitchFamily="18" charset="0"/>
              </a:rPr>
              <a:t>Collected from European Commission – Open Science: https://ec.europa.eu/research/openscience/index.cfm; last accessed 2 May 2018.</a:t>
            </a:r>
            <a:endParaRPr lang="ro-RO" sz="1600" dirty="0">
              <a:solidFill>
                <a:schemeClr val="bg1"/>
              </a:solidFill>
              <a:latin typeface="Times New Roman" panose="02020603050405020304" pitchFamily="18" charset="0"/>
              <a:cs typeface="Times New Roman" panose="02020603050405020304" pitchFamily="18" charset="0"/>
            </a:endParaRPr>
          </a:p>
          <a:p>
            <a:pPr algn="l"/>
            <a:r>
              <a:rPr lang="ro-RO" sz="1600" dirty="0">
                <a:solidFill>
                  <a:schemeClr val="bg1"/>
                </a:solidFill>
                <a:latin typeface="Times New Roman" panose="02020603050405020304" pitchFamily="18" charset="0"/>
                <a:cs typeface="Times New Roman" panose="02020603050405020304" pitchFamily="18" charset="0"/>
              </a:rPr>
              <a:t>**</a:t>
            </a:r>
            <a:r>
              <a:rPr lang="en-US" sz="1600" dirty="0">
                <a:solidFill>
                  <a:schemeClr val="bg1"/>
                </a:solidFill>
                <a:latin typeface="Times New Roman" panose="02020603050405020304" pitchFamily="18" charset="0"/>
                <a:cs typeface="Times New Roman" panose="02020603050405020304" pitchFamily="18" charset="0"/>
              </a:rPr>
              <a:t>League of European Research Universities</a:t>
            </a:r>
          </a:p>
        </p:txBody>
      </p:sp>
      <p:sp>
        <p:nvSpPr>
          <p:cNvPr id="7" name="Rectangle 6">
            <a:extLst>
              <a:ext uri="{FF2B5EF4-FFF2-40B4-BE49-F238E27FC236}">
                <a16:creationId xmlns:a16="http://schemas.microsoft.com/office/drawing/2014/main" id="{9959ABD9-C42A-439C-9047-84334597A85B}"/>
              </a:ext>
            </a:extLst>
          </p:cNvPr>
          <p:cNvSpPr/>
          <p:nvPr/>
        </p:nvSpPr>
        <p:spPr>
          <a:xfrm>
            <a:off x="6014720" y="2275763"/>
            <a:ext cx="5313680" cy="3920047"/>
          </a:xfrm>
          <a:prstGeom prst="rect">
            <a:avLst/>
          </a:prstGeom>
        </p:spPr>
        <p:txBody>
          <a:bodyPr wrap="square">
            <a:spAutoFit/>
          </a:bodyPr>
          <a:lstStyle/>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1/ The </a:t>
            </a:r>
            <a:r>
              <a:rPr lang="ro-RO" sz="2000" dirty="0" err="1">
                <a:latin typeface="Times New Roman" panose="02020603050405020304" pitchFamily="18" charset="0"/>
                <a:ea typeface="+mj-ea"/>
                <a:cs typeface="Times New Roman" panose="02020603050405020304" pitchFamily="18" charset="0"/>
              </a:rPr>
              <a:t>future</a:t>
            </a:r>
            <a:r>
              <a:rPr lang="ro-RO" sz="2000" dirty="0">
                <a:latin typeface="Times New Roman" panose="02020603050405020304" pitchFamily="18" charset="0"/>
                <a:ea typeface="+mj-ea"/>
                <a:cs typeface="Times New Roman" panose="02020603050405020304" pitchFamily="18" charset="0"/>
              </a:rPr>
              <a:t> of </a:t>
            </a:r>
            <a:r>
              <a:rPr lang="ro-RO" sz="2000" dirty="0" err="1">
                <a:latin typeface="Times New Roman" panose="02020603050405020304" pitchFamily="18" charset="0"/>
                <a:ea typeface="+mj-ea"/>
                <a:cs typeface="Times New Roman" panose="02020603050405020304" pitchFamily="18" charset="0"/>
              </a:rPr>
              <a:t>scholarly</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publishing</a:t>
            </a:r>
            <a:endParaRPr lang="en-US" sz="2000" dirty="0">
              <a:latin typeface="Times New Roman" panose="02020603050405020304" pitchFamily="18" charset="0"/>
              <a:ea typeface="+mj-ea"/>
              <a:cs typeface="Times New Roman" panose="02020603050405020304" pitchFamily="18" charset="0"/>
            </a:endParaRPr>
          </a:p>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2/ FAIR data</a:t>
            </a:r>
            <a:endParaRPr lang="en-US" sz="2000" dirty="0">
              <a:latin typeface="Times New Roman" panose="02020603050405020304" pitchFamily="18" charset="0"/>
              <a:ea typeface="+mj-ea"/>
              <a:cs typeface="Times New Roman" panose="02020603050405020304" pitchFamily="18" charset="0"/>
            </a:endParaRPr>
          </a:p>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3/ The European Open </a:t>
            </a:r>
            <a:r>
              <a:rPr lang="ro-RO" sz="2000" dirty="0" err="1">
                <a:latin typeface="Times New Roman" panose="02020603050405020304" pitchFamily="18" charset="0"/>
                <a:ea typeface="+mj-ea"/>
                <a:cs typeface="Times New Roman" panose="02020603050405020304" pitchFamily="18" charset="0"/>
              </a:rPr>
              <a:t>Science</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Cloud</a:t>
            </a:r>
            <a:r>
              <a:rPr lang="ro-RO" sz="2000" dirty="0">
                <a:latin typeface="Times New Roman" panose="02020603050405020304" pitchFamily="18" charset="0"/>
                <a:ea typeface="+mj-ea"/>
                <a:cs typeface="Times New Roman" panose="02020603050405020304" pitchFamily="18" charset="0"/>
              </a:rPr>
              <a:t> (EOSC)</a:t>
            </a:r>
            <a:endParaRPr lang="en-US" sz="2000" dirty="0">
              <a:latin typeface="Times New Roman" panose="02020603050405020304" pitchFamily="18" charset="0"/>
              <a:ea typeface="+mj-ea"/>
              <a:cs typeface="Times New Roman" panose="02020603050405020304" pitchFamily="18" charset="0"/>
            </a:endParaRPr>
          </a:p>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4/ </a:t>
            </a:r>
            <a:r>
              <a:rPr lang="ro-RO" sz="2000" dirty="0" err="1">
                <a:latin typeface="Times New Roman" panose="02020603050405020304" pitchFamily="18" charset="0"/>
                <a:ea typeface="+mj-ea"/>
                <a:cs typeface="Times New Roman" panose="02020603050405020304" pitchFamily="18" charset="0"/>
              </a:rPr>
              <a:t>Education</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and</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skills</a:t>
            </a:r>
            <a:endParaRPr lang="en-US" sz="2000" dirty="0">
              <a:latin typeface="Times New Roman" panose="02020603050405020304" pitchFamily="18" charset="0"/>
              <a:ea typeface="+mj-ea"/>
              <a:cs typeface="Times New Roman" panose="02020603050405020304" pitchFamily="18" charset="0"/>
            </a:endParaRPr>
          </a:p>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5/ </a:t>
            </a:r>
            <a:r>
              <a:rPr lang="ro-RO" sz="2000" dirty="0" err="1">
                <a:latin typeface="Times New Roman" panose="02020603050405020304" pitchFamily="18" charset="0"/>
                <a:ea typeface="+mj-ea"/>
                <a:cs typeface="Times New Roman" panose="02020603050405020304" pitchFamily="18" charset="0"/>
              </a:rPr>
              <a:t>Rewards</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and</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incentives</a:t>
            </a:r>
            <a:endParaRPr lang="en-US" sz="2000" dirty="0">
              <a:latin typeface="Times New Roman" panose="02020603050405020304" pitchFamily="18" charset="0"/>
              <a:ea typeface="+mj-ea"/>
              <a:cs typeface="Times New Roman" panose="02020603050405020304" pitchFamily="18" charset="0"/>
            </a:endParaRPr>
          </a:p>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6/ </a:t>
            </a:r>
            <a:r>
              <a:rPr lang="ro-RO" sz="2000" dirty="0" err="1">
                <a:latin typeface="Times New Roman" panose="02020603050405020304" pitchFamily="18" charset="0"/>
                <a:ea typeface="+mj-ea"/>
                <a:cs typeface="Times New Roman" panose="02020603050405020304" pitchFamily="18" charset="0"/>
              </a:rPr>
              <a:t>Next-generation</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metrics</a:t>
            </a:r>
            <a:endParaRPr lang="en-US" sz="2000" dirty="0">
              <a:latin typeface="Times New Roman" panose="02020603050405020304" pitchFamily="18" charset="0"/>
              <a:ea typeface="+mj-ea"/>
              <a:cs typeface="Times New Roman" panose="02020603050405020304" pitchFamily="18" charset="0"/>
            </a:endParaRPr>
          </a:p>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7/ </a:t>
            </a:r>
            <a:r>
              <a:rPr lang="ro-RO" sz="2000" dirty="0" err="1">
                <a:latin typeface="Times New Roman" panose="02020603050405020304" pitchFamily="18" charset="0"/>
                <a:ea typeface="+mj-ea"/>
                <a:cs typeface="Times New Roman" panose="02020603050405020304" pitchFamily="18" charset="0"/>
              </a:rPr>
              <a:t>Research</a:t>
            </a:r>
            <a:r>
              <a:rPr lang="ro-RO" sz="2000" dirty="0">
                <a:latin typeface="Times New Roman" panose="02020603050405020304" pitchFamily="18" charset="0"/>
                <a:ea typeface="+mj-ea"/>
                <a:cs typeface="Times New Roman" panose="02020603050405020304" pitchFamily="18" charset="0"/>
              </a:rPr>
              <a:t> </a:t>
            </a:r>
            <a:r>
              <a:rPr lang="ro-RO" sz="2000" dirty="0" err="1">
                <a:latin typeface="Times New Roman" panose="02020603050405020304" pitchFamily="18" charset="0"/>
                <a:ea typeface="+mj-ea"/>
                <a:cs typeface="Times New Roman" panose="02020603050405020304" pitchFamily="18" charset="0"/>
              </a:rPr>
              <a:t>integrity</a:t>
            </a:r>
            <a:endParaRPr lang="en-US" sz="2000" dirty="0">
              <a:latin typeface="Times New Roman" panose="02020603050405020304" pitchFamily="18" charset="0"/>
              <a:ea typeface="+mj-ea"/>
              <a:cs typeface="Times New Roman" panose="02020603050405020304" pitchFamily="18" charset="0"/>
            </a:endParaRPr>
          </a:p>
          <a:p>
            <a:pPr marL="342900" indent="-342900" defTabSz="457200">
              <a:lnSpc>
                <a:spcPct val="120000"/>
              </a:lnSpc>
              <a:spcBef>
                <a:spcPts val="1000"/>
              </a:spcBef>
              <a:buClr>
                <a:schemeClr val="accent1"/>
              </a:buClr>
              <a:buSzPct val="80000"/>
              <a:buFont typeface="Wingdings 3" charset="2"/>
              <a:buChar char=""/>
            </a:pPr>
            <a:r>
              <a:rPr lang="ro-RO" sz="2000" dirty="0">
                <a:latin typeface="Times New Roman" panose="02020603050405020304" pitchFamily="18" charset="0"/>
                <a:ea typeface="+mj-ea"/>
                <a:cs typeface="Times New Roman" panose="02020603050405020304" pitchFamily="18" charset="0"/>
              </a:rPr>
              <a:t>8/ Citizen </a:t>
            </a:r>
            <a:r>
              <a:rPr lang="ro-RO" sz="2000" dirty="0" err="1">
                <a:latin typeface="Times New Roman" panose="02020603050405020304" pitchFamily="18" charset="0"/>
                <a:ea typeface="+mj-ea"/>
                <a:cs typeface="Times New Roman" panose="02020603050405020304" pitchFamily="18" charset="0"/>
              </a:rPr>
              <a:t>science</a:t>
            </a:r>
            <a:endParaRPr lang="en-US" sz="2000" dirty="0">
              <a:latin typeface="Times New Roman" panose="02020603050405020304" pitchFamily="18" charset="0"/>
              <a:ea typeface="+mj-ea"/>
              <a:cs typeface="Times New Roman" panose="02020603050405020304" pitchFamily="18" charset="0"/>
            </a:endParaRPr>
          </a:p>
        </p:txBody>
      </p:sp>
      <p:sp>
        <p:nvSpPr>
          <p:cNvPr id="10" name="Rectangle 9">
            <a:extLst>
              <a:ext uri="{FF2B5EF4-FFF2-40B4-BE49-F238E27FC236}">
                <a16:creationId xmlns:a16="http://schemas.microsoft.com/office/drawing/2014/main" id="{92F067A9-151E-48EF-91E1-B6A3E241647E}"/>
              </a:ext>
            </a:extLst>
          </p:cNvPr>
          <p:cNvSpPr/>
          <p:nvPr/>
        </p:nvSpPr>
        <p:spPr>
          <a:xfrm>
            <a:off x="985520" y="3738919"/>
            <a:ext cx="4708410" cy="496867"/>
          </a:xfrm>
          <a:prstGeom prst="rect">
            <a:avLst/>
          </a:prstGeom>
        </p:spPr>
        <p:txBody>
          <a:bodyPr wrap="square">
            <a:spAutoFit/>
          </a:bodyPr>
          <a:lstStyle/>
          <a:p>
            <a:pPr algn="ctr">
              <a:lnSpc>
                <a:spcPct val="120000"/>
              </a:lnSpc>
              <a:tabLst>
                <a:tab pos="181610" algn="l"/>
              </a:tabLst>
            </a:pPr>
            <a:r>
              <a:rPr lang="en-US" sz="2400" b="1" dirty="0">
                <a:solidFill>
                  <a:srgbClr val="006BBC"/>
                </a:solidFill>
                <a:latin typeface="Times New Roman" panose="02020603050405020304" pitchFamily="18" charset="0"/>
                <a:cs typeface="Times New Roman" panose="02020603050405020304" pitchFamily="18" charset="0"/>
              </a:rPr>
              <a:t>The </a:t>
            </a:r>
            <a:r>
              <a:rPr lang="ro-RO" sz="2400" b="1" dirty="0" err="1">
                <a:solidFill>
                  <a:srgbClr val="006BBC"/>
                </a:solidFill>
                <a:latin typeface="Times New Roman" panose="02020603050405020304" pitchFamily="18" charset="0"/>
                <a:cs typeface="Times New Roman" panose="02020603050405020304" pitchFamily="18" charset="0"/>
              </a:rPr>
              <a:t>Eight</a:t>
            </a:r>
            <a:r>
              <a:rPr lang="en-US" sz="2400" b="1" dirty="0">
                <a:solidFill>
                  <a:srgbClr val="006BBC"/>
                </a:solidFill>
                <a:latin typeface="Times New Roman" panose="02020603050405020304" pitchFamily="18" charset="0"/>
                <a:cs typeface="Times New Roman" panose="02020603050405020304" pitchFamily="18" charset="0"/>
              </a:rPr>
              <a:t> Pillars of Open </a:t>
            </a:r>
            <a:r>
              <a:rPr lang="ro-RO" sz="2400" b="1" dirty="0" err="1">
                <a:solidFill>
                  <a:srgbClr val="006BBC"/>
                </a:solidFill>
                <a:latin typeface="Times New Roman" panose="02020603050405020304" pitchFamily="18" charset="0"/>
                <a:cs typeface="Times New Roman" panose="02020603050405020304" pitchFamily="18" charset="0"/>
              </a:rPr>
              <a:t>Science</a:t>
            </a:r>
            <a:endParaRPr lang="ro-RO" sz="2400" b="1" dirty="0">
              <a:solidFill>
                <a:srgbClr val="006BB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678460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D7C30-1777-4937-A72B-A936930D808F}"/>
              </a:ext>
            </a:extLst>
          </p:cNvPr>
          <p:cNvSpPr>
            <a:spLocks noGrp="1"/>
          </p:cNvSpPr>
          <p:nvPr>
            <p:ph idx="1"/>
          </p:nvPr>
        </p:nvSpPr>
        <p:spPr>
          <a:xfrm>
            <a:off x="101600" y="1381761"/>
            <a:ext cx="11803079" cy="4787546"/>
          </a:xfrm>
        </p:spPr>
        <p:txBody>
          <a:bodyPr>
            <a:normAutofit fontScale="77500" lnSpcReduction="20000"/>
          </a:bodyPr>
          <a:lstStyle/>
          <a:p>
            <a:pPr algn="just">
              <a:lnSpc>
                <a:spcPct val="120000"/>
              </a:lnSpc>
              <a:spcBef>
                <a:spcPts val="600"/>
              </a:spcBef>
              <a:spcAft>
                <a:spcPts val="800"/>
              </a:spcAft>
            </a:pPr>
            <a:r>
              <a:rPr lang="ro-RO" sz="2600" dirty="0">
                <a:effectLst/>
                <a:latin typeface="Times New Roman" panose="02020603050405020304" pitchFamily="18" charset="0"/>
                <a:ea typeface="Arial" panose="020B0604020202020204" pitchFamily="34" charset="0"/>
                <a:cs typeface="Times New Roman" panose="02020603050405020304" pitchFamily="18" charset="0"/>
              </a:rPr>
              <a:t>„</a:t>
            </a:r>
            <a:r>
              <a:rPr lang="ro-RO" sz="2600" i="1" dirty="0">
                <a:effectLst/>
                <a:latin typeface="Times New Roman" panose="02020603050405020304" pitchFamily="18" charset="0"/>
                <a:ea typeface="Arial" panose="020B0604020202020204" pitchFamily="34" charset="0"/>
                <a:cs typeface="Times New Roman" panose="02020603050405020304" pitchFamily="18" charset="0"/>
              </a:rPr>
              <a:t>An Operational OS Approach</a:t>
            </a:r>
            <a:r>
              <a:rPr lang="ro-RO" sz="2600" dirty="0">
                <a:effectLst/>
                <a:latin typeface="Times New Roman" panose="02020603050405020304" pitchFamily="18" charset="0"/>
                <a:ea typeface="Arial" panose="020B0604020202020204" pitchFamily="34" charset="0"/>
                <a:cs typeface="Times New Roman" panose="02020603050405020304" pitchFamily="18" charset="0"/>
              </a:rPr>
              <a:t>” given by FOSTER, which </a:t>
            </a:r>
            <a:r>
              <a:rPr lang="ro-RO" sz="2600" dirty="0" err="1">
                <a:effectLst/>
                <a:latin typeface="Times New Roman" panose="02020603050405020304" pitchFamily="18" charset="0"/>
                <a:ea typeface="Arial" panose="020B0604020202020204" pitchFamily="34" charset="0"/>
                <a:cs typeface="Times New Roman" panose="02020603050405020304" pitchFamily="18" charset="0"/>
              </a:rPr>
              <a:t>describes</a:t>
            </a:r>
            <a:r>
              <a:rPr lang="ro-RO" sz="2600" dirty="0">
                <a:effectLst/>
                <a:latin typeface="Times New Roman" panose="02020603050405020304" pitchFamily="18" charset="0"/>
                <a:ea typeface="Arial" panose="020B0604020202020204" pitchFamily="34" charset="0"/>
                <a:cs typeface="Times New Roman" panose="02020603050405020304" pitchFamily="18" charset="0"/>
              </a:rPr>
              <a:t> </a:t>
            </a:r>
            <a:r>
              <a:rPr lang="ro-RO" sz="2600" dirty="0" err="1">
                <a:effectLst/>
                <a:latin typeface="Times New Roman" panose="02020603050405020304" pitchFamily="18" charset="0"/>
                <a:ea typeface="Arial" panose="020B0604020202020204" pitchFamily="34" charset="0"/>
                <a:cs typeface="Times New Roman" panose="02020603050405020304" pitchFamily="18" charset="0"/>
              </a:rPr>
              <a:t>the</a:t>
            </a:r>
            <a:r>
              <a:rPr lang="ro-RO" sz="2600" dirty="0">
                <a:effectLst/>
                <a:latin typeface="Times New Roman" panose="02020603050405020304" pitchFamily="18" charset="0"/>
                <a:ea typeface="Arial" panose="020B0604020202020204" pitchFamily="34" charset="0"/>
                <a:cs typeface="Times New Roman" panose="02020603050405020304" pitchFamily="18" charset="0"/>
              </a:rPr>
              <a:t> </a:t>
            </a:r>
            <a:r>
              <a:rPr lang="ro-RO" sz="2600" dirty="0" err="1">
                <a:effectLst/>
                <a:latin typeface="Times New Roman" panose="02020603050405020304" pitchFamily="18" charset="0"/>
                <a:ea typeface="Arial" panose="020B0604020202020204" pitchFamily="34" charset="0"/>
                <a:cs typeface="Times New Roman" panose="02020603050405020304" pitchFamily="18" charset="0"/>
              </a:rPr>
              <a:t>topics</a:t>
            </a:r>
            <a:r>
              <a:rPr lang="ro-RO" sz="2600" dirty="0">
                <a:effectLst/>
                <a:latin typeface="Times New Roman" panose="02020603050405020304" pitchFamily="18" charset="0"/>
                <a:ea typeface="Arial" panose="020B0604020202020204" pitchFamily="34" charset="0"/>
                <a:cs typeface="Times New Roman" panose="02020603050405020304" pitchFamily="18" charset="0"/>
              </a:rPr>
              <a:t> of </a:t>
            </a:r>
            <a:r>
              <a:rPr lang="ro-RO" sz="2600" dirty="0" err="1">
                <a:effectLst/>
                <a:latin typeface="Times New Roman" panose="02020603050405020304" pitchFamily="18" charset="0"/>
                <a:ea typeface="Arial" panose="020B0604020202020204" pitchFamily="34" charset="0"/>
                <a:cs typeface="Times New Roman" panose="02020603050405020304" pitchFamily="18" charset="0"/>
              </a:rPr>
              <a:t>each</a:t>
            </a:r>
            <a:r>
              <a:rPr lang="ro-RO" sz="2600" dirty="0">
                <a:effectLst/>
                <a:latin typeface="Times New Roman" panose="02020603050405020304" pitchFamily="18" charset="0"/>
                <a:ea typeface="Arial" panose="020B0604020202020204" pitchFamily="34" charset="0"/>
                <a:cs typeface="Times New Roman" panose="02020603050405020304" pitchFamily="18" charset="0"/>
              </a:rPr>
              <a:t> OS theme in a </a:t>
            </a:r>
            <a:r>
              <a:rPr lang="ro-RO" sz="2600" dirty="0" err="1">
                <a:effectLst/>
                <a:latin typeface="Times New Roman" panose="02020603050405020304" pitchFamily="18" charset="0"/>
                <a:ea typeface="Arial" panose="020B0604020202020204" pitchFamily="34" charset="0"/>
                <a:cs typeface="Times New Roman" panose="02020603050405020304" pitchFamily="18" charset="0"/>
              </a:rPr>
              <a:t>detailed</a:t>
            </a:r>
            <a:r>
              <a:rPr lang="ro-RO" sz="2600" dirty="0">
                <a:effectLst/>
                <a:latin typeface="Times New Roman" panose="02020603050405020304" pitchFamily="18" charset="0"/>
                <a:ea typeface="Arial" panose="020B0604020202020204" pitchFamily="34" charset="0"/>
                <a:cs typeface="Times New Roman" panose="02020603050405020304" pitchFamily="18" charset="0"/>
              </a:rPr>
              <a:t> </a:t>
            </a:r>
            <a:r>
              <a:rPr lang="ro-RO" sz="2600" dirty="0" err="1">
                <a:effectLst/>
                <a:latin typeface="Times New Roman" panose="02020603050405020304" pitchFamily="18" charset="0"/>
                <a:ea typeface="Arial" panose="020B0604020202020204" pitchFamily="34" charset="0"/>
                <a:cs typeface="Times New Roman" panose="02020603050405020304" pitchFamily="18" charset="0"/>
              </a:rPr>
              <a:t>taxonomy</a:t>
            </a:r>
            <a:r>
              <a:rPr lang="ro-RO" sz="2600" dirty="0">
                <a:effectLst/>
                <a:latin typeface="Times New Roman" panose="02020603050405020304" pitchFamily="18" charset="0"/>
                <a:ea typeface="Arial" panose="020B0604020202020204" pitchFamily="34" charset="0"/>
                <a:cs typeface="Times New Roman" panose="02020603050405020304" pitchFamily="18" charset="0"/>
              </a:rPr>
              <a:t>:</a:t>
            </a:r>
          </a:p>
          <a:p>
            <a:pPr marL="0" indent="0" algn="just">
              <a:lnSpc>
                <a:spcPct val="120000"/>
              </a:lnSpc>
              <a:spcBef>
                <a:spcPts val="600"/>
              </a:spcBef>
              <a:spcAft>
                <a:spcPts val="800"/>
              </a:spcAft>
              <a:buNone/>
            </a:pPr>
            <a:r>
              <a:rPr lang="ro-RO" sz="2600" dirty="0">
                <a:latin typeface="Times New Roman" panose="02020603050405020304" pitchFamily="18" charset="0"/>
                <a:ea typeface="Arial" panose="020B0604020202020204" pitchFamily="34" charset="0"/>
                <a:cs typeface="Times New Roman" panose="02020603050405020304" pitchFamily="18" charset="0"/>
              </a:rPr>
              <a:t> </a:t>
            </a:r>
            <a:r>
              <a:rPr lang="ro-RO" sz="2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https://www.fosteropenscience.eu/foster-taxonomy/open-science-tools</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600"/>
              </a:spcBef>
              <a:spcAft>
                <a:spcPts val="800"/>
              </a:spcAft>
            </a:pPr>
            <a:r>
              <a:rPr lang="ro-RO" sz="26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Open </a:t>
            </a:r>
            <a:r>
              <a:rPr lang="ro-RO" sz="26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Science</a:t>
            </a:r>
            <a:r>
              <a:rPr lang="ro-RO" sz="2600" dirty="0">
                <a:latin typeface="Times New Roman" panose="02020603050405020304" pitchFamily="18" charset="0"/>
                <a:cs typeface="Times New Roman" panose="02020603050405020304" pitchFamily="18" charset="0"/>
              </a:rPr>
              <a:t> </a:t>
            </a:r>
          </a:p>
          <a:p>
            <a:pPr algn="just">
              <a:lnSpc>
                <a:spcPct val="120000"/>
              </a:lnSpc>
              <a:spcBef>
                <a:spcPts val="600"/>
              </a:spcBef>
              <a:spcAft>
                <a:spcPts val="800"/>
              </a:spcAft>
            </a:pPr>
            <a:r>
              <a:rPr lang="ro-RO" sz="2600" dirty="0" err="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Research</a:t>
            </a:r>
            <a:r>
              <a:rPr lang="ro-RO" sz="26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Data Management</a:t>
            </a:r>
            <a:r>
              <a:rPr lang="ro-RO" sz="2600" dirty="0">
                <a:latin typeface="Times New Roman" panose="02020603050405020304" pitchFamily="18" charset="0"/>
                <a:cs typeface="Times New Roman" panose="02020603050405020304" pitchFamily="18" charset="0"/>
              </a:rPr>
              <a:t> </a:t>
            </a:r>
          </a:p>
          <a:p>
            <a:pPr algn="just">
              <a:lnSpc>
                <a:spcPct val="120000"/>
              </a:lnSpc>
              <a:spcBef>
                <a:spcPts val="600"/>
              </a:spcBef>
              <a:spcAft>
                <a:spcPts val="800"/>
              </a:spcAft>
            </a:pPr>
            <a:r>
              <a:rPr lang="ro-RO" sz="26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Legal </a:t>
            </a:r>
            <a:r>
              <a:rPr lang="ro-RO" sz="2600" dirty="0" err="1">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Issues</a:t>
            </a:r>
            <a:r>
              <a:rPr lang="ro-RO" sz="26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r>
              <a:rPr lang="ro-RO" sz="26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Text </a:t>
            </a:r>
            <a:r>
              <a:rPr lang="ro-RO" sz="2600" dirty="0" err="1">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And</a:t>
            </a:r>
            <a:r>
              <a:rPr lang="ro-RO" sz="26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Data </a:t>
            </a:r>
            <a:r>
              <a:rPr lang="ro-RO" sz="2600" dirty="0" err="1">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Mining</a:t>
            </a:r>
            <a:r>
              <a:rPr lang="ro-RO" sz="2600" dirty="0">
                <a:latin typeface="Times New Roman" panose="02020603050405020304" pitchFamily="18" charset="0"/>
                <a:cs typeface="Times New Roman" panose="02020603050405020304" pitchFamily="18" charset="0"/>
              </a:rPr>
              <a:t> </a:t>
            </a:r>
          </a:p>
          <a:p>
            <a:pPr algn="just">
              <a:lnSpc>
                <a:spcPct val="120000"/>
              </a:lnSpc>
              <a:spcBef>
                <a:spcPts val="600"/>
              </a:spcBef>
              <a:spcAft>
                <a:spcPts val="800"/>
              </a:spcAft>
            </a:pPr>
            <a:r>
              <a:rPr lang="ro-RO" sz="26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TDM </a:t>
            </a:r>
            <a:r>
              <a:rPr lang="ro-RO" sz="2600" dirty="0" err="1">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Methods</a:t>
            </a:r>
            <a:r>
              <a:rPr lang="ro-RO" sz="2600" dirty="0">
                <a:latin typeface="Times New Roman" panose="02020603050405020304" pitchFamily="18" charset="0"/>
                <a:cs typeface="Times New Roman" panose="02020603050405020304" pitchFamily="18" charset="0"/>
              </a:rPr>
              <a:t> </a:t>
            </a:r>
          </a:p>
          <a:p>
            <a:pPr algn="just">
              <a:lnSpc>
                <a:spcPct val="120000"/>
              </a:lnSpc>
              <a:spcBef>
                <a:spcPts val="600"/>
              </a:spcBef>
              <a:spcAft>
                <a:spcPts val="800"/>
              </a:spcAft>
            </a:pPr>
            <a:r>
              <a:rPr lang="ro-RO" sz="2600" dirty="0" err="1">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Research</a:t>
            </a:r>
            <a:r>
              <a:rPr lang="ro-RO" sz="26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ro-RO" sz="2600" dirty="0" err="1">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Workflow</a:t>
            </a:r>
            <a:r>
              <a:rPr lang="ro-RO" sz="2600" dirty="0">
                <a:latin typeface="Times New Roman" panose="02020603050405020304" pitchFamily="18" charset="0"/>
                <a:cs typeface="Times New Roman" panose="02020603050405020304" pitchFamily="18" charset="0"/>
              </a:rPr>
              <a:t> </a:t>
            </a:r>
          </a:p>
          <a:p>
            <a:pPr algn="just">
              <a:lnSpc>
                <a:spcPct val="120000"/>
              </a:lnSpc>
              <a:spcBef>
                <a:spcPts val="600"/>
              </a:spcBef>
              <a:spcAft>
                <a:spcPts val="800"/>
              </a:spcAft>
            </a:pPr>
            <a:r>
              <a:rPr lang="ro-RO" sz="2600"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RRI</a:t>
            </a:r>
            <a:endParaRPr lang="en-US" sz="26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endParaRPr lang="en-US" sz="24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endParaRPr lang="en-US" sz="24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endParaRPr lang="en-US" sz="24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endParaRPr lang="en-US" sz="24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endParaRPr lang="en-US" sz="24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800"/>
              </a:spcAft>
            </a:pPr>
            <a:endParaRPr lang="ro-RO"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0000"/>
              </a:lnSpc>
              <a:spcBef>
                <a:spcPts val="600"/>
              </a:spcBef>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2">
            <a:extLst>
              <a:ext uri="{FF2B5EF4-FFF2-40B4-BE49-F238E27FC236}">
                <a16:creationId xmlns:a16="http://schemas.microsoft.com/office/drawing/2014/main" id="{19BC78AF-1590-1572-2678-7359CA5A14C2}"/>
              </a:ext>
            </a:extLst>
          </p:cNvPr>
          <p:cNvSpPr>
            <a:spLocks noGrp="1"/>
          </p:cNvSpPr>
          <p:nvPr>
            <p:ph type="title"/>
          </p:nvPr>
        </p:nvSpPr>
        <p:spPr>
          <a:xfrm>
            <a:off x="146050" y="-20638"/>
            <a:ext cx="10939463" cy="1325563"/>
          </a:xfrm>
        </p:spPr>
        <p:txBody>
          <a:bodyPr>
            <a:normAutofit/>
          </a:bodyPr>
          <a:lstStyle/>
          <a:p>
            <a:r>
              <a:rPr lang="ro-RO" sz="4000" b="1" dirty="0">
                <a:effectLst/>
                <a:latin typeface="Times New Roman" panose="02020603050405020304" pitchFamily="18" charset="0"/>
                <a:ea typeface="Calibri" panose="020F0502020204030204" pitchFamily="34" charset="0"/>
                <a:cs typeface="Times New Roman" panose="02020603050405020304" pitchFamily="18" charset="0"/>
              </a:rPr>
              <a:t>Open Science Training </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Course</a:t>
            </a:r>
            <a:r>
              <a:rPr lang="ro-RO"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4000" b="1" dirty="0" err="1">
                <a:effectLst/>
                <a:latin typeface="Times New Roman" panose="02020603050405020304" pitchFamily="18" charset="0"/>
                <a:ea typeface="Calibri" panose="020F0502020204030204" pitchFamily="34" charset="0"/>
                <a:cs typeface="Times New Roman" panose="02020603050405020304" pitchFamily="18" charset="0"/>
              </a:rPr>
              <a:t>Development</a:t>
            </a:r>
            <a:r>
              <a:rPr lang="ro-RO" sz="4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95500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5D7E7C6A-7D26-421B-8E9B-57DD9F8D86A8}"/>
              </a:ext>
            </a:extLst>
          </p:cNvPr>
          <p:cNvGraphicFramePr>
            <a:graphicFrameLocks noGrp="1"/>
          </p:cNvGraphicFramePr>
          <p:nvPr>
            <p:ph idx="1"/>
            <p:extLst>
              <p:ext uri="{D42A27DB-BD31-4B8C-83A1-F6EECF244321}">
                <p14:modId xmlns:p14="http://schemas.microsoft.com/office/powerpoint/2010/main" val="3447712725"/>
              </p:ext>
            </p:extLst>
          </p:nvPr>
        </p:nvGraphicFramePr>
        <p:xfrm>
          <a:off x="2434279" y="1471612"/>
          <a:ext cx="7323439" cy="391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78DAFE78-44F8-4BDF-8F53-6EB074936D43}"/>
              </a:ext>
            </a:extLst>
          </p:cNvPr>
          <p:cNvSpPr txBox="1"/>
          <p:nvPr/>
        </p:nvSpPr>
        <p:spPr>
          <a:xfrm>
            <a:off x="3584293" y="5352875"/>
            <a:ext cx="5023413" cy="400110"/>
          </a:xfrm>
          <a:prstGeom prst="rect">
            <a:avLst/>
          </a:prstGeom>
          <a:noFill/>
        </p:spPr>
        <p:txBody>
          <a:bodyPr wrap="square" rtlCol="0">
            <a:spAutoFit/>
          </a:bodyPr>
          <a:lstStyle/>
          <a:p>
            <a:r>
              <a:rPr lang="en-GB" sz="2000" i="1" dirty="0">
                <a:latin typeface="Times New Roman" panose="02020603050405020304" pitchFamily="18" charset="0"/>
                <a:cs typeface="Times New Roman" panose="02020603050405020304" pitchFamily="18" charset="0"/>
              </a:rPr>
              <a:t>Fig.1. The five pillars of </a:t>
            </a:r>
            <a:r>
              <a:rPr lang="en-GB" sz="2000" i="1" dirty="0" err="1">
                <a:latin typeface="Times New Roman" panose="02020603050405020304" pitchFamily="18" charset="0"/>
                <a:cs typeface="Times New Roman" panose="02020603050405020304" pitchFamily="18" charset="0"/>
              </a:rPr>
              <a:t>TrainRDM</a:t>
            </a:r>
            <a:r>
              <a:rPr lang="en-GB" sz="2000" i="1" dirty="0">
                <a:latin typeface="Times New Roman" panose="02020603050405020304" pitchFamily="18" charset="0"/>
                <a:cs typeface="Times New Roman" panose="02020603050405020304" pitchFamily="18" charset="0"/>
              </a:rPr>
              <a:t> training</a:t>
            </a:r>
            <a:endParaRPr lang="en-US" sz="2000" i="1"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AD8C6E14-0250-48D5-B39E-4904369860C2}"/>
              </a:ext>
            </a:extLst>
          </p:cNvPr>
          <p:cNvSpPr>
            <a:spLocks noGrp="1"/>
          </p:cNvSpPr>
          <p:nvPr>
            <p:ph type="title"/>
          </p:nvPr>
        </p:nvSpPr>
        <p:spPr>
          <a:xfrm>
            <a:off x="145471" y="-20494"/>
            <a:ext cx="10940473" cy="1325563"/>
          </a:xfrm>
        </p:spPr>
        <p:txBody>
          <a:bodyPr/>
          <a:lstStyle/>
          <a:p>
            <a:r>
              <a:rPr lang="ro-RO" sz="4000" b="1" dirty="0">
                <a:latin typeface="Times New Roman" panose="02020603050405020304" pitchFamily="18" charset="0"/>
                <a:cs typeface="Times New Roman" panose="02020603050405020304" pitchFamily="18" charset="0"/>
              </a:rPr>
              <a:t>S</a:t>
            </a:r>
            <a:r>
              <a:rPr lang="en-US" sz="4000" b="1" dirty="0" err="1">
                <a:latin typeface="Times New Roman" panose="02020603050405020304" pitchFamily="18" charset="0"/>
                <a:cs typeface="Times New Roman" panose="02020603050405020304" pitchFamily="18" charset="0"/>
              </a:rPr>
              <a:t>tructure</a:t>
            </a:r>
            <a:r>
              <a:rPr lang="en-US" sz="4000" b="1" dirty="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P</a:t>
            </a:r>
            <a:r>
              <a:rPr lang="en-US" sz="4000" b="1" dirty="0" err="1">
                <a:latin typeface="Times New Roman" panose="02020603050405020304" pitchFamily="18" charset="0"/>
                <a:cs typeface="Times New Roman" panose="02020603050405020304" pitchFamily="18" charset="0"/>
              </a:rPr>
              <a:t>roposed</a:t>
            </a:r>
            <a:r>
              <a:rPr lang="en-US" sz="4000" b="1" dirty="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for</a:t>
            </a:r>
            <a:r>
              <a:rPr lang="en-US" sz="4000" b="1" dirty="0">
                <a:latin typeface="Times New Roman" panose="02020603050405020304" pitchFamily="18" charset="0"/>
                <a:cs typeface="Times New Roman" panose="02020603050405020304" pitchFamily="18" charset="0"/>
              </a:rPr>
              <a:t> the Trai</a:t>
            </a:r>
            <a:r>
              <a:rPr lang="ro-RO" sz="4000" b="1" dirty="0">
                <a:latin typeface="Times New Roman" panose="02020603050405020304" pitchFamily="18" charset="0"/>
                <a:cs typeface="Times New Roman" panose="02020603050405020304" pitchFamily="18" charset="0"/>
              </a:rPr>
              <a:t>n</a:t>
            </a:r>
            <a:r>
              <a:rPr lang="en-US" sz="4000" b="1" dirty="0">
                <a:latin typeface="Times New Roman" panose="02020603050405020304" pitchFamily="18" charset="0"/>
                <a:cs typeface="Times New Roman" panose="02020603050405020304" pitchFamily="18" charset="0"/>
              </a:rPr>
              <a:t>RDM Toolkit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77389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A3E0F-AB21-41CC-A038-BD5A26A6A269}"/>
              </a:ext>
            </a:extLst>
          </p:cNvPr>
          <p:cNvSpPr>
            <a:spLocks noGrp="1"/>
          </p:cNvSpPr>
          <p:nvPr>
            <p:ph type="title"/>
          </p:nvPr>
        </p:nvSpPr>
        <p:spPr>
          <a:xfrm>
            <a:off x="162046" y="78890"/>
            <a:ext cx="10856088" cy="949125"/>
          </a:xfrm>
        </p:spPr>
        <p:txBody>
          <a:bodyPr vert="horz" lIns="91440" tIns="45720" rIns="91440" bIns="45720" rtlCol="0" anchor="b">
            <a:normAutofit/>
          </a:bodyPr>
          <a:lstStyle/>
          <a:p>
            <a:pPr>
              <a:lnSpc>
                <a:spcPct val="100000"/>
              </a:lnSpc>
            </a:pPr>
            <a:r>
              <a:rPr lang="en-US" sz="4000" b="1" kern="1200" dirty="0">
                <a:latin typeface="Times New Roman" panose="02020603050405020304" pitchFamily="18" charset="0"/>
                <a:cs typeface="Times New Roman" panose="02020603050405020304" pitchFamily="18" charset="0"/>
              </a:rPr>
              <a:t>Open Science Taxonomy</a:t>
            </a:r>
          </a:p>
        </p:txBody>
      </p:sp>
      <p:pic>
        <p:nvPicPr>
          <p:cNvPr id="8" name="Content Placeholder 7">
            <a:extLst>
              <a:ext uri="{FF2B5EF4-FFF2-40B4-BE49-F238E27FC236}">
                <a16:creationId xmlns:a16="http://schemas.microsoft.com/office/drawing/2014/main" id="{18637F77-7CC9-4287-A63E-C1D8F6303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928" y="1345235"/>
            <a:ext cx="10411088" cy="4997692"/>
          </a:xfrm>
        </p:spPr>
      </p:pic>
      <p:sp>
        <p:nvSpPr>
          <p:cNvPr id="2" name="TextBox 1">
            <a:extLst>
              <a:ext uri="{FF2B5EF4-FFF2-40B4-BE49-F238E27FC236}">
                <a16:creationId xmlns:a16="http://schemas.microsoft.com/office/drawing/2014/main" id="{74FC8082-24B4-4C41-95F8-8830B852963D}"/>
              </a:ext>
            </a:extLst>
          </p:cNvPr>
          <p:cNvSpPr txBox="1"/>
          <p:nvPr/>
        </p:nvSpPr>
        <p:spPr>
          <a:xfrm>
            <a:off x="3810000" y="6429375"/>
            <a:ext cx="4953000"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https://www.fosteropenscience.eu/resources</a:t>
            </a:r>
            <a:endParaRPr lang="ro-RO"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03614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15C0C5-8A8B-4601-BA7E-EAF857F9CCAD}"/>
              </a:ext>
            </a:extLst>
          </p:cNvPr>
          <p:cNvSpPr>
            <a:spLocks noGrp="1"/>
          </p:cNvSpPr>
          <p:nvPr>
            <p:ph idx="1"/>
          </p:nvPr>
        </p:nvSpPr>
        <p:spPr>
          <a:xfrm>
            <a:off x="69012" y="1397479"/>
            <a:ext cx="12053976" cy="4885755"/>
          </a:xfrm>
        </p:spPr>
        <p:txBody>
          <a:bodyPr>
            <a:normAutofit/>
          </a:bodyPr>
          <a:lstStyle/>
          <a:p>
            <a:pPr algn="just"/>
            <a:r>
              <a:rPr lang="ro-RO" sz="2200"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his training course is designed in a modular way. </a:t>
            </a:r>
            <a:endParaRPr lang="ro-RO" sz="2200" dirty="0">
              <a:latin typeface="Times New Roman" panose="02020603050405020304" pitchFamily="18" charset="0"/>
              <a:cs typeface="Times New Roman" panose="02020603050405020304" pitchFamily="18" charset="0"/>
            </a:endParaRPr>
          </a:p>
          <a:p>
            <a:pPr algn="just"/>
            <a:r>
              <a:rPr lang="ro-RO" sz="2200" dirty="0">
                <a:latin typeface="Times New Roman" panose="02020603050405020304" pitchFamily="18" charset="0"/>
                <a:cs typeface="Times New Roman" panose="02020603050405020304" pitchFamily="18" charset="0"/>
              </a:rPr>
              <a:t>D</a:t>
            </a:r>
            <a:r>
              <a:rPr lang="en-US" sz="2200" dirty="0">
                <a:latin typeface="Times New Roman" panose="02020603050405020304" pitchFamily="18" charset="0"/>
                <a:cs typeface="Times New Roman" panose="02020603050405020304" pitchFamily="18" charset="0"/>
              </a:rPr>
              <a:t>ay 1 </a:t>
            </a:r>
            <a:r>
              <a:rPr lang="ro-RO"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Open Science Basics</a:t>
            </a:r>
            <a:r>
              <a:rPr lang="ro-RO"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topics pertaining to Open Science are presented and explained in this part of </a:t>
            </a:r>
            <a:r>
              <a:rPr lang="en-US" sz="2200">
                <a:latin typeface="Times New Roman" panose="02020603050405020304" pitchFamily="18" charset="0"/>
                <a:cs typeface="Times New Roman" panose="02020603050405020304" pitchFamily="18" charset="0"/>
              </a:rPr>
              <a:t>the course</a:t>
            </a:r>
            <a:endParaRPr lang="ro-RO" sz="2200" dirty="0">
              <a:latin typeface="Times New Roman" panose="02020603050405020304" pitchFamily="18" charset="0"/>
              <a:cs typeface="Times New Roman" panose="02020603050405020304" pitchFamily="18" charset="0"/>
            </a:endParaRPr>
          </a:p>
          <a:p>
            <a:pPr algn="just"/>
            <a:r>
              <a:rPr lang="ro-RO" sz="2200" dirty="0" err="1">
                <a:latin typeface="Times New Roman" panose="02020603050405020304" pitchFamily="18" charset="0"/>
                <a:cs typeface="Times New Roman" panose="02020603050405020304" pitchFamily="18" charset="0"/>
              </a:rPr>
              <a:t>Day</a:t>
            </a:r>
            <a:r>
              <a:rPr lang="ro-RO" sz="2200" dirty="0">
                <a:latin typeface="Times New Roman" panose="02020603050405020304" pitchFamily="18" charset="0"/>
                <a:cs typeface="Times New Roman" panose="02020603050405020304" pitchFamily="18" charset="0"/>
              </a:rPr>
              <a:t> 2 - </a:t>
            </a:r>
            <a:r>
              <a:rPr lang="en-US" sz="2200" dirty="0">
                <a:latin typeface="Times New Roman" panose="02020603050405020304" pitchFamily="18" charset="0"/>
                <a:cs typeface="Times New Roman" panose="02020603050405020304" pitchFamily="18" charset="0"/>
              </a:rPr>
              <a:t>Ethics, Data Governance &amp; Compliance</a:t>
            </a:r>
          </a:p>
          <a:p>
            <a:pPr algn="just"/>
            <a:r>
              <a:rPr lang="ro-RO" sz="2200" dirty="0" err="1">
                <a:latin typeface="Times New Roman" panose="02020603050405020304" pitchFamily="18" charset="0"/>
                <a:cs typeface="Times New Roman" panose="02020603050405020304" pitchFamily="18" charset="0"/>
              </a:rPr>
              <a:t>Day</a:t>
            </a:r>
            <a:r>
              <a:rPr lang="ro-RO" sz="2200" dirty="0">
                <a:latin typeface="Times New Roman" panose="02020603050405020304" pitchFamily="18" charset="0"/>
                <a:cs typeface="Times New Roman" panose="02020603050405020304" pitchFamily="18" charset="0"/>
              </a:rPr>
              <a:t> 3 - Open </a:t>
            </a:r>
            <a:r>
              <a:rPr lang="ro-RO" sz="2200" dirty="0" err="1">
                <a:latin typeface="Times New Roman" panose="02020603050405020304" pitchFamily="18" charset="0"/>
                <a:cs typeface="Times New Roman" panose="02020603050405020304" pitchFamily="18" charset="0"/>
              </a:rPr>
              <a:t>Innovation</a:t>
            </a:r>
            <a:r>
              <a:rPr lang="ro-RO" sz="2200" dirty="0">
                <a:latin typeface="Times New Roman" panose="02020603050405020304" pitchFamily="18" charset="0"/>
                <a:cs typeface="Times New Roman" panose="02020603050405020304" pitchFamily="18" charset="0"/>
              </a:rPr>
              <a:t> for </a:t>
            </a:r>
            <a:r>
              <a:rPr lang="ro-RO" sz="2200" dirty="0" err="1">
                <a:latin typeface="Times New Roman" panose="02020603050405020304" pitchFamily="18" charset="0"/>
                <a:cs typeface="Times New Roman" panose="02020603050405020304" pitchFamily="18" charset="0"/>
              </a:rPr>
              <a:t>HEIs</a:t>
            </a:r>
            <a:endParaRPr lang="ro-RO" sz="2200" dirty="0">
              <a:latin typeface="Times New Roman" panose="02020603050405020304" pitchFamily="18" charset="0"/>
              <a:cs typeface="Times New Roman" panose="02020603050405020304" pitchFamily="18" charset="0"/>
            </a:endParaRPr>
          </a:p>
          <a:p>
            <a:pPr algn="just"/>
            <a:r>
              <a:rPr lang="ro-RO" sz="2200" dirty="0" err="1">
                <a:latin typeface="Times New Roman" panose="02020603050405020304" pitchFamily="18" charset="0"/>
                <a:cs typeface="Times New Roman" panose="02020603050405020304" pitchFamily="18" charset="0"/>
              </a:rPr>
              <a:t>Day</a:t>
            </a:r>
            <a:r>
              <a:rPr lang="ro-RO" sz="2200" dirty="0">
                <a:latin typeface="Times New Roman" panose="02020603050405020304" pitchFamily="18" charset="0"/>
                <a:cs typeface="Times New Roman" panose="02020603050405020304" pitchFamily="18" charset="0"/>
              </a:rPr>
              <a:t> 4 - </a:t>
            </a:r>
            <a:r>
              <a:rPr lang="en-US" sz="2200" dirty="0">
                <a:latin typeface="Times New Roman" panose="02020603050405020304" pitchFamily="18" charset="0"/>
                <a:cs typeface="Times New Roman" panose="02020603050405020304" pitchFamily="18" charset="0"/>
              </a:rPr>
              <a:t>Research project:</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Reproducible science using </a:t>
            </a:r>
            <a:r>
              <a:rPr lang="en-US" sz="2200" dirty="0" err="1">
                <a:latin typeface="Times New Roman" panose="02020603050405020304" pitchFamily="18" charset="0"/>
                <a:cs typeface="Times New Roman" panose="02020603050405020304" pitchFamily="18" charset="0"/>
              </a:rPr>
              <a:t>Jupyter</a:t>
            </a:r>
            <a:r>
              <a:rPr lang="en-US" sz="2200" dirty="0">
                <a:latin typeface="Times New Roman" panose="02020603050405020304" pitchFamily="18" charset="0"/>
                <a:cs typeface="Times New Roman" panose="02020603050405020304" pitchFamily="18" charset="0"/>
              </a:rPr>
              <a:t> Notebooks</a:t>
            </a:r>
            <a:r>
              <a:rPr lang="ro-RO" sz="2200" dirty="0">
                <a:latin typeface="Times New Roman" panose="02020603050405020304" pitchFamily="18" charset="0"/>
                <a:cs typeface="Times New Roman" panose="02020603050405020304" pitchFamily="18" charset="0"/>
              </a:rPr>
              <a:t>; The FAIR </a:t>
            </a:r>
            <a:r>
              <a:rPr lang="ro-RO" sz="2200" dirty="0" err="1">
                <a:latin typeface="Times New Roman" panose="02020603050405020304" pitchFamily="18" charset="0"/>
                <a:cs typeface="Times New Roman" panose="02020603050405020304" pitchFamily="18" charset="0"/>
              </a:rPr>
              <a:t>Principles</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Introduction into</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Data Management Planning</a:t>
            </a:r>
            <a:endParaRPr lang="ro-RO" sz="2200" dirty="0">
              <a:latin typeface="Times New Roman" panose="02020603050405020304" pitchFamily="18" charset="0"/>
              <a:cs typeface="Times New Roman" panose="02020603050405020304" pitchFamily="18" charset="0"/>
            </a:endParaRPr>
          </a:p>
          <a:p>
            <a:pPr algn="just"/>
            <a:r>
              <a:rPr lang="ro-RO" sz="2200" dirty="0" err="1">
                <a:latin typeface="Times New Roman" panose="02020603050405020304" pitchFamily="18" charset="0"/>
                <a:cs typeface="Times New Roman" panose="02020603050405020304" pitchFamily="18" charset="0"/>
              </a:rPr>
              <a:t>Day</a:t>
            </a:r>
            <a:r>
              <a:rPr lang="ro-RO" sz="2200" dirty="0">
                <a:latin typeface="Times New Roman" panose="02020603050405020304" pitchFamily="18" charset="0"/>
                <a:cs typeface="Times New Roman" panose="02020603050405020304" pitchFamily="18" charset="0"/>
              </a:rPr>
              <a:t> 5 - R</a:t>
            </a:r>
            <a:r>
              <a:rPr lang="en-US" sz="2200" dirty="0" err="1">
                <a:latin typeface="Times New Roman" panose="02020603050405020304" pitchFamily="18" charset="0"/>
                <a:cs typeface="Times New Roman" panose="02020603050405020304" pitchFamily="18" charset="0"/>
              </a:rPr>
              <a:t>esearch</a:t>
            </a:r>
            <a:r>
              <a:rPr lang="en-US" sz="2200" dirty="0">
                <a:latin typeface="Times New Roman" panose="02020603050405020304" pitchFamily="18" charset="0"/>
                <a:cs typeface="Times New Roman" panose="02020603050405020304" pitchFamily="18" charset="0"/>
              </a:rPr>
              <a:t> project:</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Reproducible science using </a:t>
            </a:r>
            <a:r>
              <a:rPr lang="en-US" sz="2200" dirty="0" err="1">
                <a:latin typeface="Times New Roman" panose="02020603050405020304" pitchFamily="18" charset="0"/>
                <a:cs typeface="Times New Roman" panose="02020603050405020304" pitchFamily="18" charset="0"/>
              </a:rPr>
              <a:t>Jupyter</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Notebooks</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Persistent Identifiers in the</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Research </a:t>
            </a:r>
            <a:r>
              <a:rPr lang="en-US" sz="2200" dirty="0" err="1">
                <a:latin typeface="Times New Roman" panose="02020603050405020304" pitchFamily="18" charset="0"/>
                <a:cs typeface="Times New Roman" panose="02020603050405020304" pitchFamily="18" charset="0"/>
              </a:rPr>
              <a:t>Contex</a:t>
            </a:r>
            <a:r>
              <a:rPr lang="ro-RO" sz="2200" dirty="0">
                <a:latin typeface="Times New Roman" panose="02020603050405020304" pitchFamily="18" charset="0"/>
                <a:cs typeface="Times New Roman" panose="02020603050405020304" pitchFamily="18" charset="0"/>
              </a:rPr>
              <a:t>t; </a:t>
            </a:r>
            <a:r>
              <a:rPr lang="en-US" sz="2200" dirty="0">
                <a:latin typeface="Times New Roman" panose="02020603050405020304" pitchFamily="18" charset="0"/>
                <a:cs typeface="Times New Roman" panose="02020603050405020304" pitchFamily="18" charset="0"/>
              </a:rPr>
              <a:t>Discussion of research projects for</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researchers’ training weeks</a:t>
            </a:r>
          </a:p>
          <a:p>
            <a:pPr algn="just"/>
            <a:r>
              <a:rPr lang="ro-RO" sz="2200" dirty="0">
                <a:latin typeface="Times New Roman" panose="02020603050405020304" pitchFamily="18" charset="0"/>
                <a:cs typeface="Times New Roman" panose="02020603050405020304" pitchFamily="18" charset="0"/>
              </a:rPr>
              <a:t>The e</a:t>
            </a:r>
            <a:r>
              <a:rPr lang="en-US" sz="2200" dirty="0" err="1">
                <a:latin typeface="Times New Roman" panose="02020603050405020304" pitchFamily="18" charset="0"/>
                <a:cs typeface="Times New Roman" panose="02020603050405020304" pitchFamily="18" charset="0"/>
              </a:rPr>
              <a:t>xercises</a:t>
            </a:r>
            <a:r>
              <a:rPr lang="en-US" sz="2200" dirty="0">
                <a:latin typeface="Times New Roman" panose="02020603050405020304" pitchFamily="18" charset="0"/>
                <a:cs typeface="Times New Roman" panose="02020603050405020304" pitchFamily="18" charset="0"/>
              </a:rPr>
              <a:t> </a:t>
            </a:r>
            <a:r>
              <a:rPr lang="ro-RO" sz="2200" dirty="0" err="1">
                <a:latin typeface="Times New Roman" panose="02020603050405020304" pitchFamily="18" charset="0"/>
                <a:cs typeface="Times New Roman" panose="02020603050405020304" pitchFamily="18" charset="0"/>
              </a:rPr>
              <a:t>will</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give practical insight about theoretical topics</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or provide feedback from </a:t>
            </a:r>
            <a:r>
              <a:rPr lang="ro-RO" sz="2200" dirty="0" err="1">
                <a:latin typeface="Times New Roman" panose="02020603050405020304" pitchFamily="18" charset="0"/>
                <a:cs typeface="Times New Roman" panose="02020603050405020304" pitchFamily="18" charset="0"/>
              </a:rPr>
              <a:t>the</a:t>
            </a:r>
            <a:r>
              <a:rPr lang="en-US" sz="2200" dirty="0">
                <a:latin typeface="Times New Roman" panose="02020603050405020304" pitchFamily="18" charset="0"/>
                <a:cs typeface="Times New Roman" panose="02020603050405020304" pitchFamily="18" charset="0"/>
              </a:rPr>
              <a:t> participants. </a:t>
            </a:r>
            <a:endParaRPr lang="en-US" sz="20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5E67BA45-3FD6-263B-DDC6-851FE030AFE4}"/>
              </a:ext>
            </a:extLst>
          </p:cNvPr>
          <p:cNvSpPr>
            <a:spLocks noGrp="1"/>
          </p:cNvSpPr>
          <p:nvPr>
            <p:ph type="title"/>
          </p:nvPr>
        </p:nvSpPr>
        <p:spPr>
          <a:xfrm>
            <a:off x="145471" y="-20494"/>
            <a:ext cx="10940473" cy="1325563"/>
          </a:xfrm>
        </p:spPr>
        <p:txBody>
          <a:bodyPr>
            <a:normAutofit fontScale="90000"/>
          </a:bodyPr>
          <a:lstStyle/>
          <a:p>
            <a:br>
              <a:rPr lang="ro-RO" b="1" dirty="0"/>
            </a:br>
            <a:r>
              <a:rPr lang="ro-RO" sz="4400" b="1" dirty="0" err="1">
                <a:latin typeface="Times New Roman" panose="02020603050405020304" pitchFamily="18" charset="0"/>
                <a:cs typeface="Times New Roman" panose="02020603050405020304" pitchFamily="18" charset="0"/>
              </a:rPr>
              <a:t>Organisation</a:t>
            </a:r>
            <a:r>
              <a:rPr lang="ro-RO" sz="4400" b="1" dirty="0">
                <a:latin typeface="Times New Roman" panose="02020603050405020304" pitchFamily="18" charset="0"/>
                <a:cs typeface="Times New Roman" panose="02020603050405020304" pitchFamily="18" charset="0"/>
              </a:rPr>
              <a:t> of </a:t>
            </a:r>
            <a:r>
              <a:rPr lang="en-US" sz="4400" b="1" dirty="0">
                <a:latin typeface="Times New Roman" panose="02020603050405020304" pitchFamily="18" charset="0"/>
                <a:cs typeface="Times New Roman" panose="02020603050405020304" pitchFamily="18" charset="0"/>
              </a:rPr>
              <a:t>the </a:t>
            </a:r>
            <a:r>
              <a:rPr lang="ro-RO" b="1" dirty="0">
                <a:latin typeface="Times New Roman" panose="02020603050405020304" pitchFamily="18" charset="0"/>
                <a:cs typeface="Times New Roman" panose="02020603050405020304" pitchFamily="18" charset="0"/>
              </a:rPr>
              <a:t>T</a:t>
            </a:r>
            <a:r>
              <a:rPr lang="en-US" sz="4400" b="1" dirty="0">
                <a:latin typeface="Times New Roman" panose="02020603050405020304" pitchFamily="18" charset="0"/>
                <a:cs typeface="Times New Roman" panose="02020603050405020304" pitchFamily="18" charset="0"/>
              </a:rPr>
              <a:t>raining </a:t>
            </a:r>
            <a:r>
              <a:rPr lang="ro-RO" b="1" dirty="0">
                <a:latin typeface="Times New Roman" panose="02020603050405020304" pitchFamily="18" charset="0"/>
                <a:cs typeface="Times New Roman" panose="02020603050405020304" pitchFamily="18" charset="0"/>
              </a:rPr>
              <a:t>C</a:t>
            </a:r>
            <a:r>
              <a:rPr lang="en-US" sz="4400" b="1" dirty="0" err="1">
                <a:latin typeface="Times New Roman" panose="02020603050405020304" pitchFamily="18" charset="0"/>
                <a:cs typeface="Times New Roman" panose="02020603050405020304" pitchFamily="18" charset="0"/>
              </a:rPr>
              <a:t>ourse</a:t>
            </a:r>
            <a:br>
              <a:rPr lang="en-US" b="1" dirty="0"/>
            </a:br>
            <a:endParaRPr lang="en-US" dirty="0"/>
          </a:p>
        </p:txBody>
      </p:sp>
    </p:spTree>
    <p:extLst>
      <p:ext uri="{BB962C8B-B14F-4D97-AF65-F5344CB8AC3E}">
        <p14:creationId xmlns:p14="http://schemas.microsoft.com/office/powerpoint/2010/main" val="374577412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C69ADE-7E24-4344-8FE4-2063C9A4C722}"/>
              </a:ext>
            </a:extLst>
          </p:cNvPr>
          <p:cNvSpPr>
            <a:spLocks noGrp="1"/>
          </p:cNvSpPr>
          <p:nvPr>
            <p:ph idx="1"/>
          </p:nvPr>
        </p:nvSpPr>
        <p:spPr>
          <a:xfrm>
            <a:off x="128896" y="1536563"/>
            <a:ext cx="11901057" cy="3926688"/>
          </a:xfrm>
        </p:spPr>
        <p:txBody>
          <a:bodyPr>
            <a:noAutofit/>
          </a:bodyPr>
          <a:lstStyle/>
          <a:p>
            <a:pPr algn="just">
              <a:lnSpc>
                <a:spcPct val="70000"/>
              </a:lnSpc>
            </a:pPr>
            <a:r>
              <a:rPr lang="en-US" sz="2000" dirty="0">
                <a:latin typeface="Times New Roman" panose="02020603050405020304" pitchFamily="18" charset="0"/>
                <a:cs typeface="Times New Roman" panose="02020603050405020304" pitchFamily="18" charset="0"/>
              </a:rPr>
              <a:t> Open Science is the movement to help make the results of scholarly research more accessible, including code, data, and research papers.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encompasses many different but often related aspects impacting the entire research lifecycle, including open publishing, open data, open source software, open notebook science, open peer review, open dissemination, and open materials (see glossary for definitions).</a:t>
            </a:r>
          </a:p>
          <a:p>
            <a:pPr algn="just">
              <a:lnSpc>
                <a:spcPct val="70000"/>
              </a:lnSpc>
            </a:pPr>
            <a:endParaRPr lang="ro-RO" sz="2000" dirty="0">
              <a:latin typeface="Times New Roman" panose="02020603050405020304" pitchFamily="18" charset="0"/>
              <a:cs typeface="Times New Roman" panose="02020603050405020304" pitchFamily="18" charset="0"/>
            </a:endParaRPr>
          </a:p>
          <a:p>
            <a:pPr algn="just">
              <a:lnSpc>
                <a:spcPct val="70000"/>
              </a:lnSpc>
            </a:pPr>
            <a:r>
              <a:rPr lang="en-US" sz="2000" dirty="0">
                <a:latin typeface="Times New Roman" panose="02020603050405020304" pitchFamily="18" charset="0"/>
                <a:cs typeface="Times New Roman" panose="02020603050405020304" pitchFamily="18" charset="0"/>
              </a:rPr>
              <a:t>History of Open Science, and the motivations behind the movement.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origins of academic publishing began in the 17th century with the first academic journals.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Increasing motivation to share resources between research disciplines, as well as increased transparency for greater efficiency, </a:t>
            </a:r>
            <a:r>
              <a:rPr lang="en-US" sz="2000" dirty="0" err="1">
                <a:latin typeface="Times New Roman" panose="02020603050405020304" pitchFamily="18" charset="0"/>
                <a:cs typeface="Times New Roman" panose="02020603050405020304" pitchFamily="18" charset="0"/>
              </a:rPr>
              <a:t>rigour</a:t>
            </a:r>
            <a:r>
              <a:rPr lang="en-US" sz="2000" dirty="0">
                <a:latin typeface="Times New Roman" panose="02020603050405020304" pitchFamily="18" charset="0"/>
                <a:cs typeface="Times New Roman" panose="02020603050405020304" pitchFamily="18" charset="0"/>
              </a:rPr>
              <a:t>, accountability, sustainability for future generations, and reproducibility.</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Ethical cases whereby increased transparency can reduce fraud, data manipulation, and selective reporting of results.</a:t>
            </a:r>
          </a:p>
        </p:txBody>
      </p:sp>
      <p:sp>
        <p:nvSpPr>
          <p:cNvPr id="3" name="Title 2">
            <a:extLst>
              <a:ext uri="{FF2B5EF4-FFF2-40B4-BE49-F238E27FC236}">
                <a16:creationId xmlns:a16="http://schemas.microsoft.com/office/drawing/2014/main" id="{1C561A98-83F1-490C-A78C-F6C898C88703}"/>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Knowledge &amp; Skills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34543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5803AF-9E56-4C30-A9F6-A2CDA2DB0F5B}"/>
              </a:ext>
            </a:extLst>
          </p:cNvPr>
          <p:cNvSpPr>
            <a:spLocks noGrp="1"/>
          </p:cNvSpPr>
          <p:nvPr>
            <p:ph idx="1"/>
          </p:nvPr>
        </p:nvSpPr>
        <p:spPr>
          <a:xfrm>
            <a:off x="358527" y="1516845"/>
            <a:ext cx="11686806" cy="4638876"/>
          </a:xfrm>
        </p:spPr>
        <p:txBody>
          <a:bodyPr>
            <a:noAutofit/>
          </a:bodyPr>
          <a:lstStyle/>
          <a:p>
            <a:pPr algn="just">
              <a:lnSpc>
                <a:spcPct val="70000"/>
              </a:lnSpc>
            </a:pPr>
            <a:r>
              <a:rPr lang="en-US" sz="2000" dirty="0">
                <a:latin typeface="Times New Roman" panose="02020603050405020304" pitchFamily="18" charset="0"/>
                <a:cs typeface="Times New Roman" panose="02020603050405020304" pitchFamily="18" charset="0"/>
              </a:rPr>
              <a:t>Present state arose from pressure from research academies and governments for publicly-funded research to be shared more openly, often for the purpose of accelerated societal or economic growth and innovation.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Publicly funded research outputs should be publicly available.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Need to drive cultural change in research and amongst researchers.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Embracing of Web-based tools and technologies to facilitate scientific collaboration.</a:t>
            </a:r>
          </a:p>
          <a:p>
            <a:pPr algn="just">
              <a:lnSpc>
                <a:spcPct val="70000"/>
              </a:lnSpc>
            </a:pPr>
            <a:endParaRPr lang="ro-RO" sz="2000" dirty="0">
              <a:latin typeface="Times New Roman" panose="02020603050405020304" pitchFamily="18" charset="0"/>
              <a:cs typeface="Times New Roman" panose="02020603050405020304" pitchFamily="18" charset="0"/>
            </a:endParaRPr>
          </a:p>
          <a:p>
            <a:pPr algn="just">
              <a:lnSpc>
                <a:spcPct val="70000"/>
              </a:lnSpc>
            </a:pPr>
            <a:r>
              <a:rPr lang="en-US" sz="2000" dirty="0">
                <a:latin typeface="Times New Roman" panose="02020603050405020304" pitchFamily="18" charset="0"/>
                <a:cs typeface="Times New Roman" panose="02020603050405020304" pitchFamily="18" charset="0"/>
              </a:rPr>
              <a:t>Differences and commonalities within Open Science practices, principles and communities.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generally accepted that Open Science leads to increased impact associated with wider sharing and re-use (e.g., the so-called </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hlinkClick r:id="rId3"/>
              </a:rPr>
              <a:t>open access citation advantage</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Open Science could increase trust in science and in the reliability of scientific results.</a:t>
            </a:r>
          </a:p>
          <a:p>
            <a:pPr algn="just">
              <a:lnSpc>
                <a:spcPct val="70000"/>
              </a:lnSpc>
            </a:pPr>
            <a:endParaRPr lang="ro-RO" sz="2000" dirty="0">
              <a:latin typeface="Times New Roman" panose="02020603050405020304" pitchFamily="18" charset="0"/>
              <a:cs typeface="Times New Roman" panose="02020603050405020304" pitchFamily="18" charset="0"/>
            </a:endParaRPr>
          </a:p>
          <a:p>
            <a:pPr algn="just">
              <a:lnSpc>
                <a:spcPct val="70000"/>
              </a:lnSpc>
            </a:pPr>
            <a:r>
              <a:rPr lang="en-US" sz="2000" dirty="0">
                <a:latin typeface="Times New Roman" panose="02020603050405020304" pitchFamily="18" charset="0"/>
                <a:cs typeface="Times New Roman" panose="02020603050405020304" pitchFamily="18" charset="0"/>
              </a:rPr>
              <a:t>Open Science and relations to licensing, copyright issues.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Typically, open research outputs are openly licensed in order to maximize re-use while allowing the creator to retain ownership and receive credit for their work.</a:t>
            </a:r>
            <a:endParaRPr lang="en-US" sz="2000" dirty="0"/>
          </a:p>
        </p:txBody>
      </p:sp>
      <p:sp>
        <p:nvSpPr>
          <p:cNvPr id="4" name="Title 2">
            <a:extLst>
              <a:ext uri="{FF2B5EF4-FFF2-40B4-BE49-F238E27FC236}">
                <a16:creationId xmlns:a16="http://schemas.microsoft.com/office/drawing/2014/main" id="{4E8CC62F-335A-4460-BBB4-581DBAFAD804}"/>
              </a:ext>
            </a:extLst>
          </p:cNvPr>
          <p:cNvSpPr>
            <a:spLocks noGrp="1"/>
          </p:cNvSpPr>
          <p:nvPr>
            <p:ph type="title"/>
          </p:nvPr>
        </p:nvSpPr>
        <p:spPr>
          <a:xfrm>
            <a:off x="145471" y="-20494"/>
            <a:ext cx="10940473" cy="1325563"/>
          </a:xfrm>
        </p:spPr>
        <p:txBody>
          <a:bodyPr>
            <a:normAutofit/>
          </a:bodyPr>
          <a:lstStyle/>
          <a:p>
            <a:r>
              <a:rPr lang="en-US" sz="4000" b="1" dirty="0">
                <a:latin typeface="Times New Roman" panose="02020603050405020304" pitchFamily="18" charset="0"/>
                <a:cs typeface="Times New Roman" panose="02020603050405020304" pitchFamily="18" charset="0"/>
              </a:rPr>
              <a:t>Knowledge &amp; Skills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19969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EE572A-761B-4D87-9262-951489D9D943}"/>
              </a:ext>
            </a:extLst>
          </p:cNvPr>
          <p:cNvSpPr>
            <a:spLocks noGrp="1"/>
          </p:cNvSpPr>
          <p:nvPr>
            <p:ph idx="1"/>
          </p:nvPr>
        </p:nvSpPr>
        <p:spPr>
          <a:xfrm>
            <a:off x="145774" y="1456901"/>
            <a:ext cx="11946457" cy="4658150"/>
          </a:xfrm>
        </p:spPr>
        <p:txBody>
          <a:bodyPr>
            <a:normAutofit fontScale="55000" lnSpcReduction="20000"/>
          </a:bodyPr>
          <a:lstStyle/>
          <a:p>
            <a:pPr marL="0" indent="0">
              <a:buNone/>
            </a:pP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Q: "What is the difference between Open Science and ‘science’?"</a:t>
            </a:r>
          </a:p>
          <a:p>
            <a:pPr algn="just"/>
            <a:r>
              <a:rPr lang="en-US" sz="3600" dirty="0">
                <a:latin typeface="Times New Roman" panose="02020603050405020304" pitchFamily="18" charset="0"/>
                <a:cs typeface="Times New Roman" panose="02020603050405020304" pitchFamily="18" charset="0"/>
              </a:rPr>
              <a:t>A: Open Science refers to doing traditional science with more transparency involved at various stages, for example by openly sharing code and data. Many researchers do this already, but don’t call it Open Science.</a:t>
            </a:r>
          </a:p>
          <a:p>
            <a:pPr algn="just"/>
            <a:r>
              <a:rPr lang="en-US" sz="3600" dirty="0">
                <a:latin typeface="Times New Roman" panose="02020603050405020304" pitchFamily="18" charset="0"/>
                <a:cs typeface="Times New Roman" panose="02020603050405020304" pitchFamily="18" charset="0"/>
              </a:rPr>
              <a:t>Q: "Does ‘Open Science’ exclude the Humanities and Social Sciences?"</a:t>
            </a:r>
          </a:p>
          <a:p>
            <a:pPr algn="just"/>
            <a:r>
              <a:rPr lang="en-US" sz="3600" dirty="0">
                <a:latin typeface="Times New Roman" panose="02020603050405020304" pitchFamily="18" charset="0"/>
                <a:cs typeface="Times New Roman" panose="02020603050405020304" pitchFamily="18" charset="0"/>
              </a:rPr>
              <a:t>A: No, the term Open Science is inclusive. Indeed, the case is that sometimes Open Science is more broadly referred to as ‘Open Research’ or ‘Open Scholarship’ to be more inclusive of other disciplines, principles and practices. However, Open Science is a commonly used term at multiple levels and so it makes sense to adopt it for communication purposes, with the proviso that it includes all research disciplines.</a:t>
            </a:r>
          </a:p>
          <a:p>
            <a:pPr algn="just"/>
            <a:r>
              <a:rPr lang="en-US" sz="3600" dirty="0">
                <a:latin typeface="Times New Roman" panose="02020603050405020304" pitchFamily="18" charset="0"/>
                <a:cs typeface="Times New Roman" panose="02020603050405020304" pitchFamily="18" charset="0"/>
              </a:rPr>
              <a:t>Q: "Does Open Science lead to misuse or misunderstanding of research?"</a:t>
            </a:r>
          </a:p>
          <a:p>
            <a:pPr algn="just"/>
            <a:r>
              <a:rPr lang="en-US" sz="3600" dirty="0">
                <a:latin typeface="Times New Roman" panose="02020603050405020304" pitchFamily="18" charset="0"/>
                <a:cs typeface="Times New Roman" panose="02020603050405020304" pitchFamily="18" charset="0"/>
              </a:rPr>
              <a:t>A: No, the application of Open Science principles is in fact a safeguard against misuse or misunderstanding. Transparency breeds trust, confidence and allows others to verify and validate the research process.</a:t>
            </a:r>
          </a:p>
          <a:p>
            <a:pPr algn="just"/>
            <a:r>
              <a:rPr lang="en-US" sz="3600" dirty="0">
                <a:latin typeface="Times New Roman" panose="02020603050405020304" pitchFamily="18" charset="0"/>
                <a:cs typeface="Times New Roman" panose="02020603050405020304" pitchFamily="18" charset="0"/>
              </a:rPr>
              <a:t>Q: "Will Open Science lead to too much information overload?"</a:t>
            </a:r>
          </a:p>
          <a:p>
            <a:pPr algn="just"/>
            <a:r>
              <a:rPr lang="en-US" sz="3600" dirty="0">
                <a:latin typeface="Times New Roman" panose="02020603050405020304" pitchFamily="18" charset="0"/>
                <a:cs typeface="Times New Roman" panose="02020603050405020304" pitchFamily="18" charset="0"/>
              </a:rPr>
              <a:t>A: It is better to have too much information and deal with it, than to have too little and live with the risk of missing the important parts. And there are technologies such as RSS feeds, machine learning and artificial intelligence that are making content aggregation easier.</a:t>
            </a:r>
            <a:endParaRPr lang="ro-RO" sz="36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FFD543-81F5-445B-A824-C25EDBE46215}"/>
              </a:ext>
            </a:extLst>
          </p:cNvPr>
          <p:cNvSpPr>
            <a:spLocks noGrp="1"/>
          </p:cNvSpPr>
          <p:nvPr>
            <p:ph type="title"/>
          </p:nvPr>
        </p:nvSpPr>
        <p:spPr>
          <a:xfrm>
            <a:off x="0" y="47665"/>
            <a:ext cx="11583567" cy="1222513"/>
          </a:xfrm>
        </p:spPr>
        <p:txBody>
          <a:bodyPr>
            <a:noAutofit/>
          </a:bodyPr>
          <a:lstStyle/>
          <a:p>
            <a:br>
              <a:rPr lang="ro-RO"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Questions, </a:t>
            </a:r>
            <a:r>
              <a:rPr lang="ro-RO" sz="4000" b="1" dirty="0">
                <a:latin typeface="Times New Roman" panose="02020603050405020304" pitchFamily="18" charset="0"/>
                <a:cs typeface="Times New Roman" panose="02020603050405020304" pitchFamily="18" charset="0"/>
              </a:rPr>
              <a:t>O</a:t>
            </a:r>
            <a:r>
              <a:rPr lang="en-US" sz="4000" b="1" dirty="0" err="1">
                <a:latin typeface="Times New Roman" panose="02020603050405020304" pitchFamily="18" charset="0"/>
                <a:cs typeface="Times New Roman" panose="02020603050405020304" pitchFamily="18" charset="0"/>
              </a:rPr>
              <a:t>bstacles</a:t>
            </a:r>
            <a:r>
              <a:rPr lang="en-US" sz="4000" b="1" dirty="0">
                <a:latin typeface="Times New Roman" panose="02020603050405020304" pitchFamily="18" charset="0"/>
                <a:cs typeface="Times New Roman" panose="02020603050405020304" pitchFamily="18" charset="0"/>
              </a:rPr>
              <a:t>, and </a:t>
            </a:r>
            <a:r>
              <a:rPr lang="ro-RO" sz="4000" b="1" dirty="0">
                <a:latin typeface="Times New Roman" panose="02020603050405020304" pitchFamily="18" charset="0"/>
                <a:cs typeface="Times New Roman" panose="02020603050405020304" pitchFamily="18" charset="0"/>
              </a:rPr>
              <a:t>C</a:t>
            </a:r>
            <a:r>
              <a:rPr lang="en-US" sz="4000" b="1" dirty="0" err="1">
                <a:latin typeface="Times New Roman" panose="02020603050405020304" pitchFamily="18" charset="0"/>
                <a:cs typeface="Times New Roman" panose="02020603050405020304" pitchFamily="18" charset="0"/>
              </a:rPr>
              <a:t>ommon</a:t>
            </a:r>
            <a:r>
              <a:rPr lang="en-US" sz="4000" b="1" dirty="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M</a:t>
            </a:r>
            <a:r>
              <a:rPr lang="en-US" sz="4000" b="1" dirty="0" err="1">
                <a:latin typeface="Times New Roman" panose="02020603050405020304" pitchFamily="18" charset="0"/>
                <a:cs typeface="Times New Roman" panose="02020603050405020304" pitchFamily="18" charset="0"/>
              </a:rPr>
              <a:t>isconceptions</a:t>
            </a:r>
            <a:br>
              <a:rPr lang="en-US" sz="4000" b="1"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8133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1941-42E1-4034-9189-77C8E19E4616}"/>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 Open </a:t>
            </a:r>
            <a:r>
              <a:rPr lang="en-US" sz="4000" b="1" dirty="0" err="1">
                <a:latin typeface="Times New Roman" panose="02020603050405020304" pitchFamily="18" charset="0"/>
                <a:cs typeface="Times New Roman" panose="02020603050405020304" pitchFamily="18" charset="0"/>
              </a:rPr>
              <a:t>Acces</a:t>
            </a:r>
            <a:r>
              <a:rPr lang="ro-RO" sz="4000" b="1" dirty="0">
                <a:latin typeface="Times New Roman" panose="02020603050405020304" pitchFamily="18" charset="0"/>
                <a:cs typeface="Times New Roman" panose="02020603050405020304" pitchFamily="18" charset="0"/>
              </a:rPr>
              <a:t>s </a:t>
            </a:r>
            <a:r>
              <a:rPr lang="ro-RO" sz="4000" b="1" dirty="0" err="1">
                <a:latin typeface="Times New Roman" panose="02020603050405020304" pitchFamily="18" charset="0"/>
                <a:cs typeface="Times New Roman" panose="02020603050405020304" pitchFamily="18" charset="0"/>
              </a:rPr>
              <a:t>vs</a:t>
            </a:r>
            <a:r>
              <a:rPr lang="ro-RO" sz="4000" b="1" dirty="0">
                <a:latin typeface="Times New Roman" panose="02020603050405020304" pitchFamily="18" charset="0"/>
                <a:cs typeface="Times New Roman" panose="02020603050405020304" pitchFamily="18" charset="0"/>
              </a:rPr>
              <a:t> Open </a:t>
            </a:r>
            <a:r>
              <a:rPr lang="ro-RO" sz="4000" b="1" dirty="0" err="1">
                <a:latin typeface="Times New Roman" panose="02020603050405020304" pitchFamily="18" charset="0"/>
                <a:cs typeface="Times New Roman" panose="02020603050405020304" pitchFamily="18" charset="0"/>
              </a:rPr>
              <a:t>Research</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911308-E3F3-4B21-8A52-E3B63511BD13}"/>
              </a:ext>
            </a:extLst>
          </p:cNvPr>
          <p:cNvSpPr>
            <a:spLocks noGrp="1"/>
          </p:cNvSpPr>
          <p:nvPr>
            <p:ph idx="1"/>
          </p:nvPr>
        </p:nvSpPr>
        <p:spPr>
          <a:xfrm>
            <a:off x="535710" y="1819562"/>
            <a:ext cx="11249890" cy="4181187"/>
          </a:xfrm>
        </p:spPr>
        <p:txBody>
          <a:bodyPr>
            <a:normAutofit/>
          </a:bodyPr>
          <a:lstStyle/>
          <a:p>
            <a:pPr algn="just"/>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Open Access (OA) </a:t>
            </a:r>
            <a:r>
              <a:rPr lang="ro-RO" sz="2000" b="1" dirty="0" err="1">
                <a:effectLst/>
                <a:latin typeface="Times New Roman" panose="02020603050405020304" pitchFamily="18" charset="0"/>
                <a:ea typeface="Times New Roman" panose="02020603050405020304" pitchFamily="18" charset="0"/>
                <a:cs typeface="Times New Roman" panose="02020603050405020304" pitchFamily="18" charset="0"/>
              </a:rPr>
              <a:t>refers</a:t>
            </a: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all</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electronic </a:t>
            </a:r>
            <a:r>
              <a:rPr lang="ro-RO" sz="2000" b="1" dirty="0" err="1">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that</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are made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widely</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available</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on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internet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without</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licensing</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copyright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restrictions</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Open Access </a:t>
            </a: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can include </a:t>
            </a: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articles, journals, books, conference proceedings, theses, videos, </a:t>
            </a:r>
            <a:r>
              <a:rPr lang="ro-RO" sz="2000" b="1" dirty="0" err="1">
                <a:effectLst/>
                <a:latin typeface="Times New Roman" panose="02020603050405020304" pitchFamily="18" charset="0"/>
                <a:ea typeface="Times New Roman" panose="02020603050405020304" pitchFamily="18" charset="0"/>
                <a:cs typeface="Times New Roman" panose="02020603050405020304" pitchFamily="18" charset="0"/>
              </a:rPr>
              <a:t>music</a:t>
            </a:r>
            <a:endPar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Open access (OA) </a:t>
            </a:r>
            <a:r>
              <a:rPr lang="en-US" sz="2000" b="1" dirty="0">
                <a:latin typeface="Times New Roman" panose="02020603050405020304" pitchFamily="18" charset="0"/>
                <a:cs typeface="Times New Roman" panose="02020603050405020304" pitchFamily="18" charset="0"/>
              </a:rPr>
              <a:t>meant </a:t>
            </a:r>
            <a:r>
              <a:rPr lang="en-US" sz="2000" dirty="0">
                <a:latin typeface="Times New Roman" panose="02020603050405020304" pitchFamily="18" charset="0"/>
                <a:cs typeface="Times New Roman" panose="02020603050405020304" pitchFamily="18" charset="0"/>
              </a:rPr>
              <a:t> the free, immediate, online availability of research outputs such as journal articles or books, combined with the rights to use these outputs fully in the digital environment. OA content is open to all, with no access fees.</a:t>
            </a:r>
          </a:p>
          <a:p>
            <a:pPr algn="just"/>
            <a:r>
              <a:rPr lang="en-US" sz="2000" dirty="0">
                <a:latin typeface="Times New Roman" panose="02020603050405020304" pitchFamily="18" charset="0"/>
                <a:cs typeface="Times New Roman" panose="02020603050405020304" pitchFamily="18" charset="0"/>
              </a:rPr>
              <a:t>Open research goes beyond the boundaries of publications to consider all research outputs – from data to code and even open peer review. Making all outputs of research as open and accessible as possible means research can have a greater impact, and help to solve some of the world’s greatest challenges.</a:t>
            </a:r>
            <a:endParaRPr lang="ro-RO"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hlinkClick r:id="rId3"/>
              </a:rPr>
              <a:t>https://www.springernature.com/gp/open-research/about/the-fundamentals-of-open-access-and-open-research</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17102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1941-42E1-4034-9189-77C8E19E4616}"/>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Open </a:t>
            </a:r>
            <a:r>
              <a:rPr lang="ro-RO" sz="4000" b="1" dirty="0">
                <a:latin typeface="Times New Roman" panose="02020603050405020304" pitchFamily="18" charset="0"/>
                <a:cs typeface="Times New Roman" panose="02020603050405020304" pitchFamily="18" charset="0"/>
              </a:rPr>
              <a:t>A</a:t>
            </a:r>
            <a:r>
              <a:rPr lang="en-US" sz="4000" b="1" dirty="0" err="1">
                <a:latin typeface="Times New Roman" panose="02020603050405020304" pitchFamily="18" charset="0"/>
                <a:cs typeface="Times New Roman" panose="02020603050405020304" pitchFamily="18" charset="0"/>
              </a:rPr>
              <a:t>ccess</a:t>
            </a:r>
            <a:r>
              <a:rPr lang="en-US" sz="4000" b="1" dirty="0">
                <a:latin typeface="Times New Roman" panose="02020603050405020304" pitchFamily="18" charset="0"/>
                <a:cs typeface="Times New Roman" panose="02020603050405020304" pitchFamily="18" charset="0"/>
              </a:rPr>
              <a:t> is </a:t>
            </a:r>
            <a:r>
              <a:rPr lang="ro-RO" sz="4000" b="1" dirty="0">
                <a:latin typeface="Times New Roman" panose="02020603050405020304" pitchFamily="18" charset="0"/>
                <a:cs typeface="Times New Roman" panose="02020603050405020304" pitchFamily="18" charset="0"/>
              </a:rPr>
              <a:t>M</a:t>
            </a:r>
            <a:r>
              <a:rPr lang="en-US" sz="4000" b="1" dirty="0">
                <a:latin typeface="Times New Roman" panose="02020603050405020304" pitchFamily="18" charset="0"/>
                <a:cs typeface="Times New Roman" panose="02020603050405020304" pitchFamily="18" charset="0"/>
              </a:rPr>
              <a:t>ore than </a:t>
            </a:r>
            <a:r>
              <a:rPr lang="ro-RO" sz="4000" b="1" dirty="0">
                <a:latin typeface="Times New Roman" panose="02020603050405020304" pitchFamily="18" charset="0"/>
                <a:cs typeface="Times New Roman" panose="02020603050405020304" pitchFamily="18" charset="0"/>
              </a:rPr>
              <a:t>F</a:t>
            </a:r>
            <a:r>
              <a:rPr lang="en-US" sz="4000" b="1" dirty="0" err="1">
                <a:latin typeface="Times New Roman" panose="02020603050405020304" pitchFamily="18" charset="0"/>
                <a:cs typeface="Times New Roman" panose="02020603050405020304" pitchFamily="18" charset="0"/>
              </a:rPr>
              <a:t>ree</a:t>
            </a:r>
            <a:r>
              <a:rPr lang="en-US" sz="4000" b="1" dirty="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A</a:t>
            </a:r>
            <a:r>
              <a:rPr lang="en-US" sz="4000" b="1" dirty="0" err="1">
                <a:latin typeface="Times New Roman" panose="02020603050405020304" pitchFamily="18" charset="0"/>
                <a:cs typeface="Times New Roman" panose="02020603050405020304" pitchFamily="18" charset="0"/>
              </a:rPr>
              <a:t>ccess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911308-E3F3-4B21-8A52-E3B63511BD13}"/>
              </a:ext>
            </a:extLst>
          </p:cNvPr>
          <p:cNvSpPr>
            <a:spLocks noGrp="1"/>
          </p:cNvSpPr>
          <p:nvPr>
            <p:ph idx="1"/>
          </p:nvPr>
        </p:nvSpPr>
        <p:spPr>
          <a:xfrm>
            <a:off x="535710" y="1819563"/>
            <a:ext cx="11249890" cy="3914054"/>
          </a:xfrm>
        </p:spPr>
        <p:txBody>
          <a:bodyPr>
            <a:normAutofit/>
          </a:bodyPr>
          <a:lstStyle/>
          <a:p>
            <a:pPr algn="just"/>
            <a:r>
              <a:rPr lang="en-US" sz="2000" dirty="0">
                <a:latin typeface="Times New Roman" panose="02020603050405020304" pitchFamily="18" charset="0"/>
                <a:cs typeface="Times New Roman" panose="02020603050405020304" pitchFamily="18" charset="0"/>
              </a:rPr>
              <a:t>When people think about open access (OA), to </a:t>
            </a:r>
            <a:r>
              <a:rPr lang="en-US" sz="2000" i="1" dirty="0">
                <a:latin typeface="Times New Roman" panose="02020603050405020304" pitchFamily="18" charset="0"/>
                <a:cs typeface="Times New Roman" panose="02020603050405020304" pitchFamily="18" charset="0"/>
              </a:rPr>
              <a:t>knowledge resources</a:t>
            </a:r>
            <a:r>
              <a:rPr lang="en-US" sz="2000" dirty="0">
                <a:latin typeface="Times New Roman" panose="02020603050405020304" pitchFamily="18" charset="0"/>
                <a:cs typeface="Times New Roman" panose="02020603050405020304" pitchFamily="18" charset="0"/>
              </a:rPr>
              <a:t> they immediately relate it with </a:t>
            </a:r>
            <a:r>
              <a:rPr lang="en-US" sz="2000" b="1" dirty="0">
                <a:latin typeface="Times New Roman" panose="02020603050405020304" pitchFamily="18" charset="0"/>
                <a:cs typeface="Times New Roman" panose="02020603050405020304" pitchFamily="18" charset="0"/>
              </a:rPr>
              <a:t>free access</a:t>
            </a:r>
            <a:r>
              <a:rPr lang="en-US" sz="2000" dirty="0">
                <a:latin typeface="Times New Roman" panose="02020603050405020304" pitchFamily="18" charset="0"/>
                <a:cs typeface="Times New Roman" panose="02020603050405020304" pitchFamily="18" charset="0"/>
              </a:rPr>
              <a:t>. And yes, free access is an important asset of open access publications.</a:t>
            </a:r>
            <a:endParaRPr lang="ro-RO"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However, there is more to open access, which is especially worthwhile </a:t>
            </a:r>
            <a:r>
              <a:rPr lang="en-US" sz="2000" b="1" i="1" dirty="0">
                <a:latin typeface="Times New Roman" panose="02020603050405020304" pitchFamily="18" charset="0"/>
                <a:cs typeface="Times New Roman" panose="02020603050405020304" pitchFamily="18" charset="0"/>
              </a:rPr>
              <a:t>when you consider to publish open access yourself</a:t>
            </a:r>
            <a:r>
              <a:rPr lang="en-US" sz="2000" dirty="0">
                <a:latin typeface="Times New Roman" panose="02020603050405020304" pitchFamily="18" charset="0"/>
                <a:cs typeface="Times New Roman" panose="02020603050405020304" pitchFamily="18" charset="0"/>
              </a:rPr>
              <a:t>. According to the  </a:t>
            </a:r>
            <a:r>
              <a:rPr lang="en-US" sz="2000" dirty="0">
                <a:latin typeface="Times New Roman" panose="02020603050405020304" pitchFamily="18" charset="0"/>
                <a:cs typeface="Times New Roman" panose="02020603050405020304" pitchFamily="18" charset="0"/>
                <a:hlinkClick r:id="rId2"/>
              </a:rPr>
              <a:t>Open Definition</a:t>
            </a:r>
            <a:r>
              <a:rPr lang="en-US" sz="2000" dirty="0">
                <a:latin typeface="Times New Roman" panose="02020603050405020304" pitchFamily="18" charset="0"/>
                <a:cs typeface="Times New Roman" panose="02020603050405020304" pitchFamily="18" charset="0"/>
              </a:rPr>
              <a:t> “knowledge is open if anyone </a:t>
            </a:r>
            <a:r>
              <a:rPr lang="en-US" sz="2000" b="1" dirty="0">
                <a:latin typeface="Times New Roman" panose="02020603050405020304" pitchFamily="18" charset="0"/>
                <a:cs typeface="Times New Roman" panose="02020603050405020304" pitchFamily="18" charset="0"/>
              </a:rPr>
              <a:t>is free </a:t>
            </a:r>
            <a:r>
              <a:rPr lang="en-US" sz="2000" b="1" i="1" dirty="0">
                <a:latin typeface="Times New Roman" panose="02020603050405020304" pitchFamily="18" charset="0"/>
                <a:cs typeface="Times New Roman" panose="02020603050405020304" pitchFamily="18" charset="0"/>
              </a:rPr>
              <a:t>to access, use, modify, and share it”</a:t>
            </a:r>
            <a:r>
              <a:rPr lang="ro-RO" sz="2000" b="1" i="1" dirty="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a:p>
            <a:pPr algn="just"/>
            <a:r>
              <a:rPr lang="en-US" sz="2000" b="1" i="1" dirty="0">
                <a:latin typeface="Times New Roman" panose="02020603050405020304" pitchFamily="18" charset="0"/>
                <a:cs typeface="Times New Roman" panose="02020603050405020304" pitchFamily="18" charset="0"/>
              </a:rPr>
              <a:t>3 features of OA has to be highlighted</a:t>
            </a:r>
            <a:r>
              <a:rPr lang="en-US" sz="2000" dirty="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free access </a:t>
            </a:r>
            <a:r>
              <a:rPr lang="en-US" sz="2000" dirty="0">
                <a:latin typeface="Times New Roman" panose="02020603050405020304" pitchFamily="18" charset="0"/>
                <a:cs typeface="Times New Roman" panose="02020603050405020304" pitchFamily="18" charset="0"/>
              </a:rPr>
              <a:t>is an important asset of open access publications </a:t>
            </a:r>
          </a:p>
          <a:p>
            <a:pPr algn="just"/>
            <a:r>
              <a:rPr lang="en-US" sz="2000" dirty="0">
                <a:latin typeface="Times New Roman" panose="02020603050405020304" pitchFamily="18" charset="0"/>
                <a:cs typeface="Times New Roman" panose="02020603050405020304" pitchFamily="18" charset="0"/>
              </a:rPr>
              <a:t>providing </a:t>
            </a:r>
            <a:r>
              <a:rPr lang="en-US" sz="2000" b="1" dirty="0">
                <a:latin typeface="Times New Roman" panose="02020603050405020304" pitchFamily="18" charset="0"/>
                <a:cs typeface="Times New Roman" panose="02020603050405020304" pitchFamily="18" charset="0"/>
              </a:rPr>
              <a:t>reuse rights </a:t>
            </a:r>
            <a:r>
              <a:rPr lang="en-US" sz="2000" dirty="0">
                <a:latin typeface="Times New Roman" panose="02020603050405020304" pitchFamily="18" charset="0"/>
                <a:cs typeface="Times New Roman" panose="02020603050405020304" pitchFamily="18" charset="0"/>
              </a:rPr>
              <a:t>is another important asset of open access and </a:t>
            </a:r>
          </a:p>
          <a:p>
            <a:pPr algn="just"/>
            <a:r>
              <a:rPr lang="en-US" sz="2000" dirty="0">
                <a:latin typeface="Times New Roman" panose="02020603050405020304" pitchFamily="18" charset="0"/>
                <a:cs typeface="Times New Roman" panose="02020603050405020304" pitchFamily="18" charset="0"/>
              </a:rPr>
              <a:t>a third feature of OA is that </a:t>
            </a:r>
            <a:r>
              <a:rPr lang="en-US" sz="2000" i="1" dirty="0">
                <a:latin typeface="Times New Roman" panose="02020603050405020304" pitchFamily="18" charset="0"/>
                <a:cs typeface="Times New Roman" panose="02020603050405020304" pitchFamily="18" charset="0"/>
              </a:rPr>
              <a:t>the author of an open access publication</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holds copyright </a:t>
            </a:r>
            <a:r>
              <a:rPr lang="en-US" sz="2000" dirty="0">
                <a:latin typeface="Times New Roman" panose="02020603050405020304" pitchFamily="18" charset="0"/>
                <a:cs typeface="Times New Roman" panose="02020603050405020304" pitchFamily="18" charset="0"/>
              </a:rPr>
              <a:t>on it instead of transferring all rights to the publisher</a:t>
            </a:r>
            <a:r>
              <a:rPr lang="ro-RO"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4847624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9AE6A6-441E-AA9D-04FA-81E06DE0EF88}"/>
              </a:ext>
            </a:extLst>
          </p:cNvPr>
          <p:cNvSpPr>
            <a:spLocks noGrp="1"/>
          </p:cNvSpPr>
          <p:nvPr>
            <p:ph idx="1"/>
          </p:nvPr>
        </p:nvSpPr>
        <p:spPr>
          <a:xfrm>
            <a:off x="303975" y="2055962"/>
            <a:ext cx="8131280" cy="1880772"/>
          </a:xfrm>
        </p:spPr>
        <p:txBody>
          <a:bodyPr>
            <a:noAutofit/>
          </a:bodyPr>
          <a:lstStyle/>
          <a:p>
            <a:r>
              <a:rPr lang="en-GB"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https://voyager.jpl.nasa.gov/news/details.php?article_id=124</a:t>
            </a:r>
            <a:endParaRPr lang="ro-RO"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effectLst/>
                <a:latin typeface="Times New Roman" panose="02020603050405020304" pitchFamily="18" charset="0"/>
                <a:ea typeface="Calibri" panose="020F0502020204030204" pitchFamily="34" charset="0"/>
                <a:cs typeface="Times New Roman" panose="02020603050405020304" pitchFamily="18" charset="0"/>
              </a:rPr>
              <a:t>Voyager 1 is currently 14.5 billion miles (23.3 billion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kilometers</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from Earth, and it takes light 20 hours and 33 minutes to travel that difference. </a:t>
            </a:r>
            <a:endParaRPr lang="ro-RO"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Voyager 1's twin, Voyager 2 (currently 12.1 billion miles, or 19.5 billion </a:t>
            </a:r>
            <a:r>
              <a:rPr lang="en-GB" sz="2000" dirty="0" err="1">
                <a:latin typeface="Times New Roman" panose="02020603050405020304" pitchFamily="18" charset="0"/>
                <a:cs typeface="Times New Roman" panose="02020603050405020304" pitchFamily="18" charset="0"/>
              </a:rPr>
              <a:t>kilometers</a:t>
            </a:r>
            <a:r>
              <a:rPr lang="en-GB" sz="2000" dirty="0">
                <a:latin typeface="Times New Roman" panose="02020603050405020304" pitchFamily="18" charset="0"/>
                <a:cs typeface="Times New Roman" panose="02020603050405020304" pitchFamily="18" charset="0"/>
              </a:rPr>
              <a:t>, from Earth), continues to operate normally.</a:t>
            </a:r>
          </a:p>
        </p:txBody>
      </p:sp>
      <p:sp>
        <p:nvSpPr>
          <p:cNvPr id="3" name="Title 2">
            <a:extLst>
              <a:ext uri="{FF2B5EF4-FFF2-40B4-BE49-F238E27FC236}">
                <a16:creationId xmlns:a16="http://schemas.microsoft.com/office/drawing/2014/main" id="{342A3BA8-69EF-AF9F-262E-5C8F6886D3A3}"/>
              </a:ext>
            </a:extLst>
          </p:cNvPr>
          <p:cNvSpPr>
            <a:spLocks noGrp="1"/>
          </p:cNvSpPr>
          <p:nvPr>
            <p:ph type="title"/>
          </p:nvPr>
        </p:nvSpPr>
        <p:spPr>
          <a:xfrm>
            <a:off x="303975" y="0"/>
            <a:ext cx="10926918" cy="1323975"/>
          </a:xfrm>
        </p:spPr>
        <p:txBody>
          <a:bodyPr>
            <a:normAutofit/>
          </a:bodyPr>
          <a:lstStyle/>
          <a:p>
            <a:r>
              <a:rPr lang="en-GB" sz="4000" b="1" kern="1800" dirty="0">
                <a:effectLst/>
                <a:latin typeface="Times New Roman" panose="02020603050405020304" pitchFamily="18" charset="0"/>
                <a:ea typeface="Times New Roman" panose="02020603050405020304" pitchFamily="18" charset="0"/>
                <a:cs typeface="Times New Roman" panose="02020603050405020304" pitchFamily="18" charset="0"/>
              </a:rPr>
              <a:t>Engineers Investigating NASA's Voyager 1 Telemetry Data</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10D1F0A-CEEC-4DD3-A915-AC0E9D9D4E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78986" y="1398437"/>
            <a:ext cx="3309039" cy="2735413"/>
          </a:xfrm>
          <a:prstGeom prst="rect">
            <a:avLst/>
          </a:prstGeom>
          <a:ln>
            <a:noFill/>
          </a:ln>
          <a:effectLst>
            <a:softEdge rad="112500"/>
          </a:effectLst>
        </p:spPr>
      </p:pic>
      <p:sp>
        <p:nvSpPr>
          <p:cNvPr id="6" name="TextBox 5">
            <a:extLst>
              <a:ext uri="{FF2B5EF4-FFF2-40B4-BE49-F238E27FC236}">
                <a16:creationId xmlns:a16="http://schemas.microsoft.com/office/drawing/2014/main" id="{6AF41E4F-DAFF-4927-B321-AA73AF95A85E}"/>
              </a:ext>
            </a:extLst>
          </p:cNvPr>
          <p:cNvSpPr txBox="1"/>
          <p:nvPr/>
        </p:nvSpPr>
        <p:spPr>
          <a:xfrm>
            <a:off x="303975" y="4435892"/>
            <a:ext cx="11584050" cy="1200329"/>
          </a:xfrm>
          <a:prstGeom prst="rect">
            <a:avLst/>
          </a:prstGeom>
          <a:noFill/>
        </p:spPr>
        <p:txBody>
          <a:bodyPr wrap="square" rtlCol="0">
            <a:spAutoFit/>
          </a:bodyPr>
          <a:lstStyle/>
          <a:p>
            <a:pPr marL="228600" indent="-228600" algn="just">
              <a:lnSpc>
                <a:spcPct val="90000"/>
              </a:lnSpc>
              <a:spcBef>
                <a:spcPts val="1000"/>
              </a:spcBef>
              <a:buBlip>
                <a:blip r:embed="rId4"/>
              </a:buBlip>
            </a:pPr>
            <a:r>
              <a:rPr lang="en-GB" sz="2000" dirty="0">
                <a:solidFill>
                  <a:schemeClr val="tx1">
                    <a:lumMod val="75000"/>
                    <a:lumOff val="25000"/>
                  </a:schemeClr>
                </a:solidFill>
                <a:latin typeface="Times New Roman" panose="02020603050405020304" pitchFamily="18" charset="0"/>
                <a:cs typeface="Times New Roman" panose="02020603050405020304" pitchFamily="18" charset="0"/>
              </a:rPr>
              <a:t>Launched in 1977, both Voyagers have operated far longer than mission planners expected, and are the only spacecraft to collect data in interstellar space. The information they provide from this region has helped drive a deeper understanding of the heliosphere, the diffuse barrier the Sun creates around the planets in our solar system.</a:t>
            </a:r>
            <a:r>
              <a:rPr lang="ro-RO" sz="20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DA3302C8-7001-4A77-BD26-D54E31B7EFBF}"/>
              </a:ext>
            </a:extLst>
          </p:cNvPr>
          <p:cNvSpPr txBox="1"/>
          <p:nvPr/>
        </p:nvSpPr>
        <p:spPr>
          <a:xfrm>
            <a:off x="8801100" y="4133850"/>
            <a:ext cx="2905125" cy="276999"/>
          </a:xfrm>
          <a:prstGeom prst="rect">
            <a:avLst/>
          </a:prstGeom>
          <a:noFill/>
        </p:spPr>
        <p:txBody>
          <a:bodyPr wrap="square" rtlCol="0">
            <a:spAutoFit/>
          </a:bodyPr>
          <a:lstStyle/>
          <a:p>
            <a:pPr algn="ctr"/>
            <a:r>
              <a:rPr lang="fr-BE" sz="1200" dirty="0">
                <a:latin typeface="Times New Roman" panose="02020603050405020304" pitchFamily="18" charset="0"/>
                <a:cs typeface="Times New Roman" panose="02020603050405020304" pitchFamily="18" charset="0"/>
              </a:rPr>
              <a:t>© NASA/JPL</a:t>
            </a:r>
          </a:p>
        </p:txBody>
      </p:sp>
    </p:spTree>
    <p:extLst>
      <p:ext uri="{BB962C8B-B14F-4D97-AF65-F5344CB8AC3E}">
        <p14:creationId xmlns:p14="http://schemas.microsoft.com/office/powerpoint/2010/main" val="36169681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E666D6-6848-4F91-937F-C356DE40E403}"/>
              </a:ext>
            </a:extLst>
          </p:cNvPr>
          <p:cNvSpPr>
            <a:spLocks noGrp="1"/>
          </p:cNvSpPr>
          <p:nvPr>
            <p:ph idx="1"/>
          </p:nvPr>
        </p:nvSpPr>
        <p:spPr>
          <a:xfrm>
            <a:off x="397165" y="1727200"/>
            <a:ext cx="7660986" cy="4882606"/>
          </a:xfrm>
        </p:spPr>
        <p:txBody>
          <a:bodyPr>
            <a:normAutofit/>
          </a:bodyPr>
          <a:lstStyle/>
          <a:p>
            <a:pPr algn="just"/>
            <a:r>
              <a:rPr lang="en-US" sz="2000" dirty="0">
                <a:latin typeface="Times New Roman" panose="02020603050405020304" pitchFamily="18" charset="0"/>
                <a:cs typeface="Times New Roman" panose="02020603050405020304" pitchFamily="18" charset="0"/>
              </a:rPr>
              <a:t>Keeping copyright on a publication means that you as an author can do anything with the publication without having to seek for permissions. You can republish it on a personal website, in a repository, such as </a:t>
            </a:r>
            <a:r>
              <a:rPr lang="en-US" sz="2000" dirty="0">
                <a:latin typeface="Times New Roman" panose="02020603050405020304" pitchFamily="18" charset="0"/>
                <a:cs typeface="Times New Roman" panose="02020603050405020304" pitchFamily="18" charset="0"/>
                <a:hlinkClick r:id="rId2"/>
              </a:rPr>
              <a:t>Staff Publications</a:t>
            </a:r>
            <a:r>
              <a:rPr lang="en-US" sz="2000" dirty="0">
                <a:latin typeface="Times New Roman" panose="02020603050405020304" pitchFamily="18" charset="0"/>
                <a:cs typeface="Times New Roman" panose="02020603050405020304" pitchFamily="18" charset="0"/>
              </a:rPr>
              <a:t>, as a chapter in a PhD thesis, use it in a course and distribute it to all course members, or reuse and modify parts of it. However, when others want to reuse your paper, they need to ask your permission, except when you provided your publication with a </a:t>
            </a:r>
            <a:r>
              <a:rPr lang="en-US" sz="2000" b="1" i="1" dirty="0">
                <a:latin typeface="Times New Roman" panose="02020603050405020304" pitchFamily="18" charset="0"/>
                <a:cs typeface="Times New Roman" panose="02020603050405020304" pitchFamily="18" charset="0"/>
              </a:rPr>
              <a:t>Creative Commons license.</a:t>
            </a:r>
            <a:endParaRPr lang="ro-RO" sz="2000" b="1" i="1" dirty="0">
              <a:latin typeface="Times New Roman" panose="02020603050405020304" pitchFamily="18" charset="0"/>
              <a:cs typeface="Times New Roman" panose="02020603050405020304" pitchFamily="18" charset="0"/>
            </a:endParaRPr>
          </a:p>
          <a:p>
            <a:pPr algn="just"/>
            <a:r>
              <a:rPr lang="en-GB" sz="2000" b="0" dirty="0">
                <a:effectLst/>
                <a:latin typeface="Times New Roman" panose="02020603050405020304" pitchFamily="18" charset="0"/>
                <a:cs typeface="Times New Roman" panose="02020603050405020304" pitchFamily="18" charset="0"/>
              </a:rPr>
              <a:t>Creative Commons licenses give everyone from individual creators to large institutions a standardized way to grant the public permission to use their creative work under copyright law. From the </a:t>
            </a:r>
            <a:r>
              <a:rPr lang="en-GB" sz="2000" b="0" dirty="0" err="1">
                <a:effectLst/>
                <a:latin typeface="Times New Roman" panose="02020603050405020304" pitchFamily="18" charset="0"/>
                <a:cs typeface="Times New Roman" panose="02020603050405020304" pitchFamily="18" charset="0"/>
              </a:rPr>
              <a:t>reuser’s</a:t>
            </a:r>
            <a:r>
              <a:rPr lang="en-GB" sz="2000" b="0" dirty="0">
                <a:effectLst/>
                <a:latin typeface="Times New Roman" panose="02020603050405020304" pitchFamily="18" charset="0"/>
                <a:cs typeface="Times New Roman" panose="02020603050405020304" pitchFamily="18" charset="0"/>
              </a:rPr>
              <a:t> perspective, the presence of a Creative Commons license on a copyrighted work answers the question, </a:t>
            </a:r>
            <a:r>
              <a:rPr lang="en-GB" sz="2000" b="0" i="1" dirty="0">
                <a:effectLst/>
                <a:latin typeface="Times New Roman" panose="02020603050405020304" pitchFamily="18" charset="0"/>
                <a:cs typeface="Times New Roman" panose="02020603050405020304" pitchFamily="18" charset="0"/>
              </a:rPr>
              <a:t>“What can I do with this work?” </a:t>
            </a:r>
            <a:endParaRPr lang="en-GB" sz="2000" dirty="0">
              <a:latin typeface="Times New Roman" panose="02020603050405020304" pitchFamily="18" charset="0"/>
              <a:cs typeface="Times New Roman" panose="02020603050405020304" pitchFamily="18" charset="0"/>
            </a:endParaRPr>
          </a:p>
          <a:p>
            <a:endParaRPr lang="en-US" sz="2000" b="1" i="1" dirty="0"/>
          </a:p>
          <a:p>
            <a:endParaRPr lang="en-US" b="1" dirty="0"/>
          </a:p>
        </p:txBody>
      </p:sp>
      <p:sp>
        <p:nvSpPr>
          <p:cNvPr id="3" name="Title 2">
            <a:extLst>
              <a:ext uri="{FF2B5EF4-FFF2-40B4-BE49-F238E27FC236}">
                <a16:creationId xmlns:a16="http://schemas.microsoft.com/office/drawing/2014/main" id="{7F7CE74C-0A06-40CE-94A1-879381975180}"/>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Open </a:t>
            </a:r>
            <a:r>
              <a:rPr lang="ro-RO" sz="4000" b="1" dirty="0">
                <a:latin typeface="Times New Roman" panose="02020603050405020304" pitchFamily="18" charset="0"/>
                <a:cs typeface="Times New Roman" panose="02020603050405020304" pitchFamily="18" charset="0"/>
              </a:rPr>
              <a:t>A</a:t>
            </a:r>
            <a:r>
              <a:rPr lang="en-US" sz="4000" b="1" dirty="0" err="1">
                <a:latin typeface="Times New Roman" panose="02020603050405020304" pitchFamily="18" charset="0"/>
                <a:cs typeface="Times New Roman" panose="02020603050405020304" pitchFamily="18" charset="0"/>
              </a:rPr>
              <a:t>ccess</a:t>
            </a:r>
            <a:r>
              <a:rPr lang="en-US" sz="4000" b="1" dirty="0">
                <a:latin typeface="Times New Roman" panose="02020603050405020304" pitchFamily="18" charset="0"/>
                <a:cs typeface="Times New Roman" panose="02020603050405020304" pitchFamily="18" charset="0"/>
              </a:rPr>
              <a:t> is </a:t>
            </a:r>
            <a:r>
              <a:rPr lang="ro-RO" sz="4000" b="1" dirty="0">
                <a:latin typeface="Times New Roman" panose="02020603050405020304" pitchFamily="18" charset="0"/>
                <a:cs typeface="Times New Roman" panose="02020603050405020304" pitchFamily="18" charset="0"/>
              </a:rPr>
              <a:t>M</a:t>
            </a:r>
            <a:r>
              <a:rPr lang="en-US" sz="4000" b="1" dirty="0">
                <a:latin typeface="Times New Roman" panose="02020603050405020304" pitchFamily="18" charset="0"/>
                <a:cs typeface="Times New Roman" panose="02020603050405020304" pitchFamily="18" charset="0"/>
              </a:rPr>
              <a:t>ore than </a:t>
            </a:r>
            <a:r>
              <a:rPr lang="ro-RO" sz="4000" b="1" dirty="0">
                <a:latin typeface="Times New Roman" panose="02020603050405020304" pitchFamily="18" charset="0"/>
                <a:cs typeface="Times New Roman" panose="02020603050405020304" pitchFamily="18" charset="0"/>
              </a:rPr>
              <a:t>F</a:t>
            </a:r>
            <a:r>
              <a:rPr lang="en-US" sz="4000" b="1" dirty="0" err="1">
                <a:latin typeface="Times New Roman" panose="02020603050405020304" pitchFamily="18" charset="0"/>
                <a:cs typeface="Times New Roman" panose="02020603050405020304" pitchFamily="18" charset="0"/>
              </a:rPr>
              <a:t>ree</a:t>
            </a:r>
            <a:r>
              <a:rPr lang="en-US" sz="4000" b="1" dirty="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A</a:t>
            </a:r>
            <a:r>
              <a:rPr lang="en-US" sz="4000" b="1" dirty="0" err="1">
                <a:latin typeface="Times New Roman" panose="02020603050405020304" pitchFamily="18" charset="0"/>
                <a:cs typeface="Times New Roman" panose="02020603050405020304" pitchFamily="18" charset="0"/>
              </a:rPr>
              <a:t>ccess</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A976719-A7A4-41F3-BE8A-7AE8B0A72D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48675" y="2358628"/>
            <a:ext cx="3581400" cy="2518172"/>
          </a:xfrm>
          <a:prstGeom prst="rect">
            <a:avLst/>
          </a:prstGeom>
        </p:spPr>
      </p:pic>
      <p:sp>
        <p:nvSpPr>
          <p:cNvPr id="6" name="TextBox 5">
            <a:extLst>
              <a:ext uri="{FF2B5EF4-FFF2-40B4-BE49-F238E27FC236}">
                <a16:creationId xmlns:a16="http://schemas.microsoft.com/office/drawing/2014/main" id="{D5AD9541-AFCE-473C-912C-A223A4A2A61D}"/>
              </a:ext>
            </a:extLst>
          </p:cNvPr>
          <p:cNvSpPr txBox="1"/>
          <p:nvPr/>
        </p:nvSpPr>
        <p:spPr>
          <a:xfrm>
            <a:off x="8704188" y="4798089"/>
            <a:ext cx="3325887" cy="230832"/>
          </a:xfrm>
          <a:prstGeom prst="rect">
            <a:avLst/>
          </a:prstGeom>
          <a:noFill/>
        </p:spPr>
        <p:txBody>
          <a:bodyPr wrap="square" rtlCol="0">
            <a:spAutoFit/>
          </a:bodyPr>
          <a:lstStyle/>
          <a:p>
            <a:r>
              <a:rPr lang="en-US" sz="900">
                <a:hlinkClick r:id="rId4" tooltip="https://eduhack.eu/course/area-1/activity-5/"/>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63324229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360A09DF-DF93-4F1A-8E89-DF3C3830D93A}"/>
              </a:ext>
            </a:extLst>
          </p:cNvPr>
          <p:cNvSpPr>
            <a:spLocks noGrp="1"/>
          </p:cNvSpPr>
          <p:nvPr>
            <p:ph idx="1"/>
          </p:nvPr>
        </p:nvSpPr>
        <p:spPr>
          <a:xfrm>
            <a:off x="61490" y="1300704"/>
            <a:ext cx="12069019" cy="5081045"/>
          </a:xfrm>
        </p:spPr>
        <p:txBody>
          <a:bodyPr>
            <a:noAutofit/>
          </a:bodyPr>
          <a:lstStyle/>
          <a:p>
            <a:pPr algn="just">
              <a:lnSpc>
                <a:spcPct val="100000"/>
              </a:lnSpc>
              <a:spcBef>
                <a:spcPts val="0"/>
              </a:spcBef>
            </a:pPr>
            <a:r>
              <a:rPr lang="en-GB" sz="1700" b="1" dirty="0">
                <a:latin typeface="Times New Roman" panose="02020603050405020304" pitchFamily="18" charset="0"/>
                <a:cs typeface="Times New Roman" panose="02020603050405020304" pitchFamily="18" charset="0"/>
              </a:rPr>
              <a:t>Rationale</a:t>
            </a:r>
            <a:endParaRPr lang="ro-RO" sz="1700" b="1" dirty="0">
              <a:latin typeface="Times New Roman" panose="02020603050405020304" pitchFamily="18" charset="0"/>
              <a:cs typeface="Times New Roman" panose="02020603050405020304" pitchFamily="18" charset="0"/>
            </a:endParaRPr>
          </a:p>
          <a:p>
            <a:pPr algn="just">
              <a:lnSpc>
                <a:spcPct val="100000"/>
              </a:lnSpc>
              <a:spcBef>
                <a:spcPts val="0"/>
              </a:spcBef>
            </a:pPr>
            <a:r>
              <a:rPr lang="en-GB" sz="1700" dirty="0">
                <a:latin typeface="Times New Roman" panose="02020603050405020304" pitchFamily="18" charset="0"/>
                <a:cs typeface="Times New Roman" panose="02020603050405020304" pitchFamily="18" charset="0"/>
              </a:rPr>
              <a:t>One of the most common ways to disseminate research results is by writing a manuscript and publishing it in a journal, conference proceedings or book.</a:t>
            </a:r>
            <a:endParaRPr lang="ro-RO" sz="17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GB" sz="1700" dirty="0">
                <a:latin typeface="Times New Roman" panose="02020603050405020304" pitchFamily="18" charset="0"/>
                <a:cs typeface="Times New Roman" panose="02020603050405020304" pitchFamily="18" charset="0"/>
              </a:rPr>
              <a:t>However, at the turn of the 21st century a new movement appeared with a clear objective: make all the research results available to the public without any restriction. This movement took the name of Open Access and established two initial strategies to achieve its final goal</a:t>
            </a:r>
            <a:r>
              <a:rPr lang="ro-RO" sz="1700" dirty="0">
                <a:latin typeface="Times New Roman" panose="02020603050405020304" pitchFamily="18" charset="0"/>
                <a:cs typeface="Times New Roman" panose="02020603050405020304" pitchFamily="18" charset="0"/>
              </a:rPr>
              <a:t>:</a:t>
            </a:r>
            <a:endParaRPr lang="en-GB" sz="1700" b="1"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The first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to provide tools and assistance to scholars to deposit their refereed journal articles in open electronic </a:t>
            </a:r>
            <a:r>
              <a:rPr lang="ro-RO"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repositories</a:t>
            </a:r>
            <a:r>
              <a:rPr lang="ro-RO"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with</a:t>
            </a:r>
            <a:r>
              <a:rPr lang="ro-RO"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the self-archiving</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practices: researchers depositing and disseminating papers in institutional or subject based repositories. </a:t>
            </a:r>
            <a:endParaRPr lang="ro-RO"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The second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to launch a new generation of journals using copyright and other tools to ensure permanent open access to all the articles they publish</a:t>
            </a:r>
            <a:r>
              <a:rPr lang="ro-RO"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with</a:t>
            </a:r>
            <a:r>
              <a:rPr lang="ro-RO"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the creation of the open access journals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that provide free access to readers and allow reuse of their contents without almost any restriction.</a:t>
            </a:r>
            <a:endParaRPr lang="ro-RO"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spcBef>
                <a:spcPts val="0"/>
              </a:spcBef>
            </a:pPr>
            <a:r>
              <a:rPr lang="en-US" sz="1700" dirty="0">
                <a:latin typeface="Times New Roman" panose="02020603050405020304" pitchFamily="18" charset="0"/>
                <a:cs typeface="Times New Roman" panose="02020603050405020304" pitchFamily="18" charset="0"/>
              </a:rPr>
              <a:t>A new OA approach stablished in the </a:t>
            </a:r>
            <a:r>
              <a:rPr lang="en-US" sz="17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Budapest Open Access Initiative</a:t>
            </a:r>
            <a:r>
              <a:rPr lang="en-US" sz="1700" dirty="0">
                <a:latin typeface="Times New Roman" panose="02020603050405020304" pitchFamily="18" charset="0"/>
                <a:cs typeface="Times New Roman" panose="02020603050405020304" pitchFamily="18" charset="0"/>
              </a:rPr>
              <a:t> in 2002: the growth of new methods of dissemination: the publication </a:t>
            </a:r>
            <a:r>
              <a:rPr lang="en-US" sz="1700" b="1" dirty="0">
                <a:latin typeface="Times New Roman" panose="02020603050405020304" pitchFamily="18" charset="0"/>
                <a:cs typeface="Times New Roman" panose="02020603050405020304" pitchFamily="18" charset="0"/>
              </a:rPr>
              <a:t>of preprints through institutional repositories and preprint servers. </a:t>
            </a:r>
          </a:p>
          <a:p>
            <a:pPr algn="just">
              <a:lnSpc>
                <a:spcPct val="110000"/>
              </a:lnSpc>
              <a:spcBef>
                <a:spcPts val="0"/>
              </a:spcBef>
            </a:pPr>
            <a:r>
              <a:rPr lang="en-US" sz="1700" b="1" dirty="0">
                <a:latin typeface="Times New Roman" panose="02020603050405020304" pitchFamily="18" charset="0"/>
                <a:cs typeface="Times New Roman" panose="02020603050405020304" pitchFamily="18" charset="0"/>
              </a:rPr>
              <a:t>Preprints</a:t>
            </a:r>
            <a:r>
              <a:rPr lang="en-US" sz="1700" dirty="0">
                <a:latin typeface="Times New Roman" panose="02020603050405020304" pitchFamily="18" charset="0"/>
                <a:cs typeface="Times New Roman" panose="02020603050405020304" pitchFamily="18" charset="0"/>
              </a:rPr>
              <a:t> are documents that have not been peer reviewed but are considered as a complete scientific publication in a first stage. Some of the preprints servers include open peer review services and the availability to post new versions of the initial paper once reviewed by peers. </a:t>
            </a:r>
            <a:endParaRPr lang="ro-RO" sz="17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700" b="1" dirty="0">
                <a:latin typeface="Times New Roman" panose="02020603050405020304" pitchFamily="18" charset="0"/>
                <a:cs typeface="Times New Roman" panose="02020603050405020304" pitchFamily="18" charset="0"/>
              </a:rPr>
              <a:t>Issue</a:t>
            </a:r>
            <a:r>
              <a:rPr lang="ro-RO" sz="1700" b="1"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The choice of a journal </a:t>
            </a:r>
            <a:r>
              <a:rPr lang="en-US" sz="1700" i="1" dirty="0">
                <a:latin typeface="Times New Roman" panose="02020603050405020304" pitchFamily="18" charset="0"/>
                <a:cs typeface="Times New Roman" panose="02020603050405020304" pitchFamily="18" charset="0"/>
              </a:rPr>
              <a:t>or</a:t>
            </a:r>
            <a:r>
              <a:rPr lang="en-US" sz="1700" dirty="0">
                <a:latin typeface="Times New Roman" panose="02020603050405020304" pitchFamily="18" charset="0"/>
                <a:cs typeface="Times New Roman" panose="02020603050405020304" pitchFamily="18" charset="0"/>
              </a:rPr>
              <a:t> a publishing platform may affect the availability and accessibility of the research results. There are several options for researchers when deciding where, when, and how to publish their findings. It is fundamental to know all the implications to avoid future problems.</a:t>
            </a:r>
            <a:endParaRPr lang="ro-RO" sz="1700" dirty="0">
              <a:latin typeface="Times New Roman" panose="02020603050405020304" pitchFamily="18" charset="0"/>
              <a:cs typeface="Times New Roman" panose="02020603050405020304" pitchFamily="18" charset="0"/>
            </a:endParaRPr>
          </a:p>
        </p:txBody>
      </p:sp>
      <p:sp>
        <p:nvSpPr>
          <p:cNvPr id="3" name="Titlu 2">
            <a:extLst>
              <a:ext uri="{FF2B5EF4-FFF2-40B4-BE49-F238E27FC236}">
                <a16:creationId xmlns:a16="http://schemas.microsoft.com/office/drawing/2014/main" id="{740CA71B-14BE-42A4-8CB8-F0AD6215BB37}"/>
              </a:ext>
            </a:extLst>
          </p:cNvPr>
          <p:cNvSpPr>
            <a:spLocks noGrp="1"/>
          </p:cNvSpPr>
          <p:nvPr>
            <p:ph type="title"/>
          </p:nvPr>
        </p:nvSpPr>
        <p:spPr>
          <a:xfrm>
            <a:off x="208722" y="223629"/>
            <a:ext cx="10744200" cy="790161"/>
          </a:xfrm>
        </p:spPr>
        <p:txBody>
          <a:bodyPr>
            <a:noAutofit/>
          </a:bodyPr>
          <a:lstStyle/>
          <a:p>
            <a:r>
              <a:rPr lang="ro-RO" sz="4000" b="1" dirty="0">
                <a:latin typeface="Times New Roman" panose="02020603050405020304" pitchFamily="18" charset="0"/>
                <a:cs typeface="Times New Roman" panose="02020603050405020304" pitchFamily="18" charset="0"/>
              </a:rPr>
              <a:t>The M</a:t>
            </a:r>
            <a:r>
              <a:rPr lang="en-GB" sz="4000" b="1" dirty="0" err="1">
                <a:latin typeface="Times New Roman" panose="02020603050405020304" pitchFamily="18" charset="0"/>
                <a:cs typeface="Times New Roman" panose="02020603050405020304" pitchFamily="18" charset="0"/>
              </a:rPr>
              <a:t>ovement</a:t>
            </a:r>
            <a:r>
              <a:rPr lang="en-GB" sz="4000" b="1" dirty="0">
                <a:latin typeface="Times New Roman" panose="02020603050405020304" pitchFamily="18" charset="0"/>
                <a:cs typeface="Times New Roman" panose="02020603050405020304" pitchFamily="18" charset="0"/>
              </a:rPr>
              <a:t> </a:t>
            </a:r>
            <a:r>
              <a:rPr lang="ro-RO" sz="4000" b="1" dirty="0" err="1">
                <a:latin typeface="Times New Roman" panose="02020603050405020304" pitchFamily="18" charset="0"/>
                <a:cs typeface="Times New Roman" panose="02020603050405020304" pitchFamily="18" charset="0"/>
              </a:rPr>
              <a:t>Named</a:t>
            </a:r>
            <a:r>
              <a:rPr lang="en-GB" sz="4000" b="1" dirty="0">
                <a:latin typeface="Times New Roman" panose="02020603050405020304" pitchFamily="18" charset="0"/>
                <a:cs typeface="Times New Roman" panose="02020603050405020304" pitchFamily="18" charset="0"/>
              </a:rPr>
              <a:t> Open Access</a:t>
            </a:r>
            <a:endParaRPr lang="ro-RO"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45406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1AF0D-3BF6-31F5-7859-A82D262B47F8}"/>
              </a:ext>
            </a:extLst>
          </p:cNvPr>
          <p:cNvSpPr>
            <a:spLocks noGrp="1"/>
          </p:cNvSpPr>
          <p:nvPr>
            <p:ph idx="1"/>
          </p:nvPr>
        </p:nvSpPr>
        <p:spPr>
          <a:xfrm>
            <a:off x="0" y="1412111"/>
            <a:ext cx="12192000" cy="5220183"/>
          </a:xfrm>
        </p:spPr>
        <p:txBody>
          <a:bodyPr>
            <a:normAutofit fontScale="55000" lnSpcReduction="20000"/>
          </a:bodyPr>
          <a:lstStyle/>
          <a:p>
            <a:pPr algn="just"/>
            <a:r>
              <a:rPr lang="en-US" sz="3600" dirty="0">
                <a:latin typeface="Times New Roman" panose="02020603050405020304" pitchFamily="18" charset="0"/>
                <a:cs typeface="Times New Roman" panose="02020603050405020304" pitchFamily="18" charset="0"/>
              </a:rPr>
              <a:t>Open access </a:t>
            </a:r>
            <a:r>
              <a:rPr lang="en-US" sz="3600" i="1" dirty="0">
                <a:latin typeface="Times New Roman" panose="02020603050405020304" pitchFamily="18" charset="0"/>
                <a:cs typeface="Times New Roman" panose="02020603050405020304" pitchFamily="18" charset="0"/>
              </a:rPr>
              <a:t>is a publishing model </a:t>
            </a:r>
            <a:r>
              <a:rPr lang="en-US" sz="3600" dirty="0">
                <a:latin typeface="Times New Roman" panose="02020603050405020304" pitchFamily="18" charset="0"/>
                <a:cs typeface="Times New Roman" panose="02020603050405020304" pitchFamily="18" charset="0"/>
              </a:rPr>
              <a:t>for scholarly communication that makes research information available to readers at no cost, as opposed to the traditional subscription model in which readers have access to scholarly information by paying a subscription (usually via libraries).</a:t>
            </a:r>
            <a:r>
              <a:rPr lang="ro-RO" sz="3600"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At the very least, </a:t>
            </a:r>
            <a:r>
              <a:rPr lang="ro-RO" sz="3600" dirty="0" err="1">
                <a:latin typeface="Times New Roman" panose="02020603050405020304" pitchFamily="18" charset="0"/>
                <a:cs typeface="Times New Roman" panose="02020603050405020304" pitchFamily="18" charset="0"/>
              </a:rPr>
              <a:t>the</a:t>
            </a:r>
            <a:r>
              <a:rPr lang="en-GB" sz="3600" dirty="0">
                <a:latin typeface="Times New Roman" panose="02020603050405020304" pitchFamily="18" charset="0"/>
                <a:cs typeface="Times New Roman" panose="02020603050405020304" pitchFamily="18" charset="0"/>
              </a:rPr>
              <a:t> publications </a:t>
            </a:r>
            <a:r>
              <a:rPr lang="ro-RO" sz="3600" dirty="0">
                <a:latin typeface="Times New Roman" panose="02020603050405020304" pitchFamily="18" charset="0"/>
                <a:cs typeface="Times New Roman" panose="02020603050405020304" pitchFamily="18" charset="0"/>
              </a:rPr>
              <a:t>(</a:t>
            </a:r>
            <a:r>
              <a:rPr lang="ro-RO" sz="3600" dirty="0" err="1">
                <a:latin typeface="Times New Roman" panose="02020603050405020304" pitchFamily="18" charset="0"/>
                <a:cs typeface="Times New Roman" panose="02020603050405020304" pitchFamily="18" charset="0"/>
              </a:rPr>
              <a:t>articles</a:t>
            </a:r>
            <a:r>
              <a:rPr lang="ro-RO" sz="3600" dirty="0">
                <a:latin typeface="Times New Roman" panose="02020603050405020304" pitchFamily="18" charset="0"/>
                <a:cs typeface="Times New Roman" panose="02020603050405020304" pitchFamily="18" charset="0"/>
              </a:rPr>
              <a:t> </a:t>
            </a:r>
            <a:r>
              <a:rPr lang="ro-RO" sz="3600" dirty="0" err="1">
                <a:latin typeface="Times New Roman" panose="02020603050405020304" pitchFamily="18" charset="0"/>
                <a:cs typeface="Times New Roman" panose="02020603050405020304" pitchFamily="18" charset="0"/>
              </a:rPr>
              <a:t>and</a:t>
            </a:r>
            <a:r>
              <a:rPr lang="ro-RO" sz="3600" dirty="0">
                <a:latin typeface="Times New Roman" panose="02020603050405020304" pitchFamily="18" charset="0"/>
                <a:cs typeface="Times New Roman" panose="02020603050405020304" pitchFamily="18" charset="0"/>
              </a:rPr>
              <a:t> </a:t>
            </a:r>
            <a:r>
              <a:rPr lang="ro-RO" sz="3600" dirty="0" err="1">
                <a:latin typeface="Times New Roman" panose="02020603050405020304" pitchFamily="18" charset="0"/>
                <a:cs typeface="Times New Roman" panose="02020603050405020304" pitchFamily="18" charset="0"/>
              </a:rPr>
              <a:t>books</a:t>
            </a:r>
            <a:r>
              <a:rPr lang="ro-RO"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can be read online, downloaded and printed. </a:t>
            </a:r>
            <a:r>
              <a:rPr lang="en-GB" sz="3600" dirty="0">
                <a:latin typeface="Times New Roman" panose="02020603050405020304" pitchFamily="18" charset="0"/>
                <a:cs typeface="Times New Roman" panose="02020603050405020304" pitchFamily="18" charset="0"/>
              </a:rPr>
              <a:t>Ideally</a:t>
            </a:r>
            <a:r>
              <a:rPr lang="en-GB" sz="3600" b="1" dirty="0">
                <a:latin typeface="Times New Roman" panose="02020603050405020304" pitchFamily="18" charset="0"/>
                <a:cs typeface="Times New Roman" panose="02020603050405020304" pitchFamily="18" charset="0"/>
              </a:rPr>
              <a:t>, additional rights such as the right to copy, distribute, search, link, crawl and mine should also be provided</a:t>
            </a:r>
            <a:endParaRPr lang="ro-RO" sz="3600" b="1"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ro-RO" sz="3600" b="1" dirty="0">
              <a:highlight>
                <a:srgbClr val="FFFF00"/>
              </a:highlight>
              <a:latin typeface="Times New Roman" panose="02020603050405020304" pitchFamily="18" charset="0"/>
              <a:cs typeface="Times New Roman" panose="02020603050405020304" pitchFamily="18" charset="0"/>
            </a:endParaRPr>
          </a:p>
          <a:p>
            <a:pPr algn="just">
              <a:lnSpc>
                <a:spcPct val="100000"/>
              </a:lnSpc>
              <a:spcBef>
                <a:spcPts val="0"/>
              </a:spcBef>
            </a:pPr>
            <a:r>
              <a:rPr lang="en-GB" sz="3600" dirty="0">
                <a:latin typeface="Times New Roman" panose="02020603050405020304" pitchFamily="18" charset="0"/>
                <a:cs typeface="Times New Roman" panose="02020603050405020304" pitchFamily="18" charset="0"/>
              </a:rPr>
              <a:t>Open Access can be realised through two main non-exclusive routes:</a:t>
            </a:r>
          </a:p>
          <a:p>
            <a:pPr algn="just">
              <a:buFont typeface="Arial" panose="020B0604020202020204" pitchFamily="34" charset="0"/>
              <a:buChar char="•"/>
            </a:pPr>
            <a:r>
              <a:rPr lang="en-GB" sz="3600" dirty="0">
                <a:latin typeface="Times New Roman" panose="02020603050405020304" pitchFamily="18" charset="0"/>
                <a:cs typeface="Times New Roman" panose="02020603050405020304" pitchFamily="18" charset="0"/>
              </a:rPr>
              <a:t>Green Open Access (self-archiving): The published work or the final peer-reviewed manuscript that has been accepted for publication is made freely and openly accessible by the author, or a representative, in an online repository. Some publishers request that Open Access be granted only after an embargo period has elapsed. This embargo period can last anywhere between several months and several years. For publications that have been deposited in a repository but are under embargo, usually at least the metadata are openly accessible.</a:t>
            </a:r>
          </a:p>
          <a:p>
            <a:pPr algn="just">
              <a:buFont typeface="Arial" panose="020B0604020202020204" pitchFamily="34" charset="0"/>
              <a:buChar char="•"/>
            </a:pPr>
            <a:r>
              <a:rPr lang="en-GB" sz="3600" dirty="0">
                <a:latin typeface="Times New Roman" panose="02020603050405020304" pitchFamily="18" charset="0"/>
                <a:cs typeface="Times New Roman" panose="02020603050405020304" pitchFamily="18" charset="0"/>
              </a:rPr>
              <a:t>Gold Open Access (Open Access publishing): The published work is made available in Open Access mode by the publisher immediately upon publication. The most common business model is based on one-off payments by authors (commonly called APCs – article processing charges – or BPCs – book processing charges). Where Open Access content is combined with content that requires a subscription or purchase, in particular in the context of journals, conference proceedings and edited volumes, this is called hybrid Open Access.</a:t>
            </a:r>
          </a:p>
          <a:p>
            <a:pPr algn="just"/>
            <a:endParaRPr lang="en-US" dirty="0"/>
          </a:p>
        </p:txBody>
      </p:sp>
      <p:sp>
        <p:nvSpPr>
          <p:cNvPr id="3" name="Title 2">
            <a:extLst>
              <a:ext uri="{FF2B5EF4-FFF2-40B4-BE49-F238E27FC236}">
                <a16:creationId xmlns:a16="http://schemas.microsoft.com/office/drawing/2014/main" id="{D73997F0-58BB-C706-4B74-64875DDE6EC5}"/>
              </a:ext>
            </a:extLst>
          </p:cNvPr>
          <p:cNvSpPr>
            <a:spLocks noGrp="1"/>
          </p:cNvSpPr>
          <p:nvPr>
            <p:ph type="title"/>
          </p:nvPr>
        </p:nvSpPr>
        <p:spPr/>
        <p:txBody>
          <a:bodyPr>
            <a:normAutofit/>
          </a:bodyPr>
          <a:lstStyle/>
          <a:p>
            <a:r>
              <a:rPr lang="en-GB" sz="4000" b="1" dirty="0">
                <a:latin typeface="Times New Roman" panose="02020603050405020304" pitchFamily="18" charset="0"/>
                <a:cs typeface="Times New Roman" panose="02020603050405020304" pitchFamily="18" charset="0"/>
              </a:rPr>
              <a:t>Open Access to Published Research Results</a:t>
            </a:r>
            <a:br>
              <a:rPr lang="en-GB" sz="4000" b="1" dirty="0">
                <a:latin typeface="Times New Roman" panose="02020603050405020304" pitchFamily="18" charset="0"/>
                <a:cs typeface="Times New Roman" panose="02020603050405020304" pitchFamily="18" charset="0"/>
              </a:rPr>
            </a:br>
            <a:r>
              <a:rPr lang="ro-RO" sz="4000" b="1" dirty="0" err="1">
                <a:latin typeface="Times New Roman" panose="02020603050405020304" pitchFamily="18" charset="0"/>
                <a:cs typeface="Times New Roman" panose="02020603050405020304" pitchFamily="18" charset="0"/>
              </a:rPr>
              <a:t>and</a:t>
            </a:r>
            <a:r>
              <a:rPr lang="ro-RO" sz="4000" b="1" dirty="0">
                <a:latin typeface="Times New Roman" panose="02020603050405020304" pitchFamily="18" charset="0"/>
                <a:cs typeface="Times New Roman" panose="02020603050405020304" pitchFamily="18" charset="0"/>
              </a:rPr>
              <a:t> </a:t>
            </a:r>
            <a:r>
              <a:rPr lang="ro-RO" sz="4000" b="1" dirty="0" err="1">
                <a:latin typeface="Times New Roman" panose="02020603050405020304" pitchFamily="18" charset="0"/>
                <a:cs typeface="Times New Roman" panose="02020603050405020304" pitchFamily="18" charset="0"/>
              </a:rPr>
              <a:t>the</a:t>
            </a:r>
            <a:r>
              <a:rPr lang="ro-RO" sz="4000" b="1" dirty="0">
                <a:latin typeface="Times New Roman" panose="02020603050405020304" pitchFamily="18" charset="0"/>
                <a:cs typeface="Times New Roman" panose="02020603050405020304" pitchFamily="18" charset="0"/>
              </a:rPr>
              <a:t> Main </a:t>
            </a:r>
            <a:r>
              <a:rPr lang="ro-RO" sz="4000" b="1" dirty="0" err="1">
                <a:latin typeface="Times New Roman" panose="02020603050405020304" pitchFamily="18" charset="0"/>
                <a:cs typeface="Times New Roman" panose="02020603050405020304" pitchFamily="18" charset="0"/>
              </a:rPr>
              <a:t>Routes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1548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FD246-80FA-48A3-8C48-667F7563175B}"/>
              </a:ext>
            </a:extLst>
          </p:cNvPr>
          <p:cNvSpPr>
            <a:spLocks noGrp="1"/>
          </p:cNvSpPr>
          <p:nvPr>
            <p:ph idx="1"/>
          </p:nvPr>
        </p:nvSpPr>
        <p:spPr>
          <a:xfrm>
            <a:off x="0" y="1302025"/>
            <a:ext cx="12096004" cy="5006177"/>
          </a:xfrm>
        </p:spPr>
        <p:txBody>
          <a:bodyPr>
            <a:noAutofit/>
          </a:bodyPr>
          <a:lstStyle/>
          <a:p>
            <a:pPr algn="just"/>
            <a:r>
              <a:rPr lang="ro-RO" sz="1800" dirty="0">
                <a:latin typeface="Times New Roman" panose="02020603050405020304" pitchFamily="18" charset="0"/>
                <a:cs typeface="Times New Roman" panose="02020603050405020304" pitchFamily="18" charset="0"/>
              </a:rPr>
              <a:t>M</a:t>
            </a:r>
            <a:r>
              <a:rPr lang="en-US" sz="1800" dirty="0">
                <a:latin typeface="Times New Roman" panose="02020603050405020304" pitchFamily="18" charset="0"/>
                <a:cs typeface="Times New Roman" panose="02020603050405020304" pitchFamily="18" charset="0"/>
              </a:rPr>
              <a:t>ore than 4600 repositories are available for researchers to self-archive their publications according to the </a:t>
            </a:r>
            <a:r>
              <a:rPr lang="en-US" sz="1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Registry of Open Access Repositories</a:t>
            </a:r>
            <a:r>
              <a:rPr lang="en-US" sz="1800" dirty="0">
                <a:latin typeface="Times New Roman" panose="02020603050405020304" pitchFamily="18" charset="0"/>
                <a:cs typeface="Times New Roman" panose="02020603050405020304" pitchFamily="18" charset="0"/>
              </a:rPr>
              <a:t>. </a:t>
            </a:r>
          </a:p>
          <a:p>
            <a:pPr algn="just"/>
            <a:r>
              <a:rPr lang="en-US" sz="1800" dirty="0">
                <a:latin typeface="Times New Roman" panose="02020603050405020304" pitchFamily="18" charset="0"/>
                <a:cs typeface="Times New Roman" panose="02020603050405020304" pitchFamily="18" charset="0"/>
              </a:rPr>
              <a:t>These are: institutional repositories or CRIS, subject based or </a:t>
            </a:r>
            <a:r>
              <a:rPr lang="en-US" sz="1800">
                <a:latin typeface="Times New Roman" panose="02020603050405020304" pitchFamily="18" charset="0"/>
                <a:cs typeface="Times New Roman" panose="02020603050405020304" pitchFamily="18" charset="0"/>
              </a:rPr>
              <a:t>thematic repositories. </a:t>
            </a:r>
            <a:r>
              <a:rPr lang="en-US" sz="1800" dirty="0">
                <a:latin typeface="Times New Roman" panose="02020603050405020304" pitchFamily="18" charset="0"/>
                <a:cs typeface="Times New Roman" panose="02020603050405020304" pitchFamily="18" charset="0"/>
              </a:rPr>
              <a:t>Repositories have always been seen as an alternative way to access to scientific publications  when accessing to the original source is not affordable</a:t>
            </a:r>
            <a:r>
              <a:rPr lang="ro-RO"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Currently there are tools like the </a:t>
            </a:r>
            <a:r>
              <a:rPr lang="en-US" sz="18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Unpaywall</a:t>
            </a:r>
            <a:r>
              <a:rPr lang="en-US" sz="1800" dirty="0">
                <a:latin typeface="Times New Roman" panose="02020603050405020304" pitchFamily="18" charset="0"/>
                <a:cs typeface="Times New Roman" panose="02020603050405020304" pitchFamily="18" charset="0"/>
              </a:rPr>
              <a:t> browser extension that facilitates this alternative.</a:t>
            </a:r>
            <a:endParaRPr lang="ro-RO" sz="1800" dirty="0">
              <a:latin typeface="Times New Roman" panose="02020603050405020304" pitchFamily="18" charset="0"/>
              <a:cs typeface="Times New Roman" panose="02020603050405020304" pitchFamily="18" charset="0"/>
            </a:endParaRPr>
          </a:p>
          <a:p>
            <a:pPr algn="just"/>
            <a:r>
              <a:rPr lang="ro-RO" sz="1800" dirty="0">
                <a:latin typeface="Times New Roman" panose="02020603050405020304" pitchFamily="18" charset="0"/>
                <a:cs typeface="Times New Roman" panose="02020603050405020304" pitchFamily="18" charset="0"/>
              </a:rPr>
              <a:t>The </a:t>
            </a:r>
            <a:r>
              <a:rPr lang="ro-RO" sz="1800" dirty="0" err="1">
                <a:latin typeface="Times New Roman" panose="02020603050405020304" pitchFamily="18" charset="0"/>
                <a:cs typeface="Times New Roman" panose="02020603050405020304" pitchFamily="18" charset="0"/>
              </a:rPr>
              <a:t>jour</a:t>
            </a:r>
            <a:r>
              <a:rPr lang="en-US" sz="1800" dirty="0" err="1">
                <a:latin typeface="Times New Roman" panose="02020603050405020304" pitchFamily="18" charset="0"/>
                <a:cs typeface="Times New Roman" panose="02020603050405020304" pitchFamily="18" charset="0"/>
              </a:rPr>
              <a:t>rnal</a:t>
            </a:r>
            <a:r>
              <a:rPr lang="en-US" sz="1800" dirty="0">
                <a:latin typeface="Times New Roman" panose="02020603050405020304" pitchFamily="18" charset="0"/>
                <a:cs typeface="Times New Roman" panose="02020603050405020304" pitchFamily="18" charset="0"/>
              </a:rPr>
              <a:t> policy regarding the transfer of copyright</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will</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be</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explain</a:t>
            </a:r>
            <a:r>
              <a:rPr lang="ro-RO"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a:t>
            </a:r>
            <a:r>
              <a:rPr lang="ro-RO"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some uses already granted</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has</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to</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be</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known</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when</a:t>
            </a:r>
            <a:r>
              <a:rPr lang="ro-RO"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choosing a journal to publish research results</a:t>
            </a:r>
            <a:r>
              <a:rPr lang="ro-RO"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Among those granted uses </a:t>
            </a:r>
            <a:r>
              <a:rPr lang="ro-RO" sz="1800" dirty="0">
                <a:latin typeface="Times New Roman" panose="02020603050405020304" pitchFamily="18" charset="0"/>
                <a:cs typeface="Times New Roman" panose="02020603050405020304" pitchFamily="18" charset="0"/>
              </a:rPr>
              <a:t>it</a:t>
            </a:r>
            <a:r>
              <a:rPr lang="en-US" sz="1800" dirty="0">
                <a:latin typeface="Times New Roman" panose="02020603050405020304" pitchFamily="18" charset="0"/>
                <a:cs typeface="Times New Roman" panose="02020603050405020304" pitchFamily="18" charset="0"/>
              </a:rPr>
              <a:t> can find teaching purposes, sharing with colleagues, and especially </a:t>
            </a:r>
            <a:r>
              <a:rPr lang="en-US" sz="1800" b="1" dirty="0">
                <a:latin typeface="Times New Roman" panose="02020603050405020304" pitchFamily="18" charset="0"/>
                <a:cs typeface="Times New Roman" panose="02020603050405020304" pitchFamily="18" charset="0"/>
              </a:rPr>
              <a:t>how researchers can self-archive their papers in repositories</a:t>
            </a:r>
            <a:r>
              <a:rPr lang="ro-RO" sz="1800" b="1" dirty="0">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When looking at the self-archiving conditions </a:t>
            </a:r>
            <a:r>
              <a:rPr lang="ro-RO" sz="1800" dirty="0">
                <a:latin typeface="Times New Roman" panose="02020603050405020304" pitchFamily="18" charset="0"/>
                <a:cs typeface="Times New Roman" panose="02020603050405020304" pitchFamily="18" charset="0"/>
              </a:rPr>
              <a:t>it</a:t>
            </a:r>
            <a:r>
              <a:rPr lang="en-US" sz="1800" dirty="0">
                <a:latin typeface="Times New Roman" panose="02020603050405020304" pitchFamily="18" charset="0"/>
                <a:cs typeface="Times New Roman" panose="02020603050405020304" pitchFamily="18" charset="0"/>
              </a:rPr>
              <a:t> must identify two key issues: </a:t>
            </a:r>
            <a:r>
              <a:rPr lang="en-US" sz="1800" b="1" i="1" dirty="0">
                <a:latin typeface="Times New Roman" panose="02020603050405020304" pitchFamily="18" charset="0"/>
                <a:cs typeface="Times New Roman" panose="02020603050405020304" pitchFamily="18" charset="0"/>
              </a:rPr>
              <a:t>the version of the paper </a:t>
            </a:r>
            <a:r>
              <a:rPr lang="en-US" sz="1800" dirty="0">
                <a:latin typeface="Times New Roman" panose="02020603050405020304" pitchFamily="18" charset="0"/>
                <a:cs typeface="Times New Roman" panose="02020603050405020304" pitchFamily="18" charset="0"/>
              </a:rPr>
              <a:t>that can be deposited and </a:t>
            </a:r>
            <a:r>
              <a:rPr lang="en-US" sz="1800" b="1" i="1" dirty="0">
                <a:latin typeface="Times New Roman" panose="02020603050405020304" pitchFamily="18" charset="0"/>
                <a:cs typeface="Times New Roman" panose="02020603050405020304" pitchFamily="18" charset="0"/>
              </a:rPr>
              <a:t>when it can be publicly available</a:t>
            </a:r>
            <a:r>
              <a:rPr lang="en-US" sz="1800" dirty="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a:p>
            <a:pPr algn="just"/>
            <a:r>
              <a:rPr lang="ro-RO" sz="1800" dirty="0">
                <a:latin typeface="Times New Roman" panose="02020603050405020304" pitchFamily="18" charset="0"/>
                <a:cs typeface="Times New Roman" panose="02020603050405020304" pitchFamily="18" charset="0"/>
              </a:rPr>
              <a:t>The </a:t>
            </a:r>
            <a:r>
              <a:rPr lang="ro-RO" sz="1800" dirty="0" err="1">
                <a:latin typeface="Times New Roman" panose="02020603050405020304" pitchFamily="18" charset="0"/>
                <a:cs typeface="Times New Roman" panose="02020603050405020304" pitchFamily="18" charset="0"/>
              </a:rPr>
              <a:t>journal</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can</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allow</a:t>
            </a:r>
            <a:r>
              <a:rPr lang="ro-RO" sz="1800" dirty="0">
                <a:latin typeface="Times New Roman" panose="02020603050405020304" pitchFamily="18" charset="0"/>
                <a:cs typeface="Times New Roman" panose="02020603050405020304" pitchFamily="18" charset="0"/>
              </a:rPr>
              <a:t> for t</a:t>
            </a:r>
            <a:r>
              <a:rPr lang="en-US" sz="1800" dirty="0">
                <a:latin typeface="Times New Roman" panose="02020603050405020304" pitchFamily="18" charset="0"/>
                <a:cs typeface="Times New Roman" panose="02020603050405020304" pitchFamily="18" charset="0"/>
              </a:rPr>
              <a:t>he </a:t>
            </a:r>
            <a:r>
              <a:rPr lang="ro-RO" sz="1800" dirty="0" err="1">
                <a:latin typeface="Times New Roman" panose="02020603050405020304" pitchFamily="18" charset="0"/>
                <a:cs typeface="Times New Roman" panose="02020603050405020304" pitchFamily="18" charset="0"/>
              </a:rPr>
              <a:t>submitted</a:t>
            </a:r>
            <a:r>
              <a:rPr lang="ro-RO"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version, </a:t>
            </a:r>
            <a:r>
              <a:rPr lang="en-US" sz="1800" b="1" dirty="0">
                <a:latin typeface="Times New Roman" panose="02020603050405020304" pitchFamily="18" charset="0"/>
                <a:cs typeface="Times New Roman" panose="02020603050405020304" pitchFamily="18" charset="0"/>
              </a:rPr>
              <a:t>also known as preprint</a:t>
            </a:r>
            <a:r>
              <a:rPr lang="ro-RO" sz="1800" b="1" dirty="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to</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be</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dissemina</a:t>
            </a:r>
            <a:r>
              <a:rPr lang="ro-RO" sz="1800" dirty="0" err="1">
                <a:latin typeface="Times New Roman" panose="02020603050405020304" pitchFamily="18" charset="0"/>
                <a:cs typeface="Times New Roman" panose="02020603050405020304" pitchFamily="18" charset="0"/>
              </a:rPr>
              <a:t>ted</a:t>
            </a:r>
            <a:r>
              <a:rPr lang="en-US"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and</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also</a:t>
            </a:r>
            <a:r>
              <a:rPr lang="ro-RO"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its replacement for a reviewed version once the final paper has been published</a:t>
            </a:r>
            <a:r>
              <a:rPr lang="ro-RO"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Due to the increase of policies requiring access to research results, most of the journals allow to deposit </a:t>
            </a:r>
            <a:r>
              <a:rPr lang="en-US" sz="1800" b="1" dirty="0">
                <a:latin typeface="Times New Roman" panose="02020603050405020304" pitchFamily="18" charset="0"/>
                <a:cs typeface="Times New Roman" panose="02020603050405020304" pitchFamily="18" charset="0"/>
              </a:rPr>
              <a:t>the accepted version </a:t>
            </a:r>
            <a:r>
              <a:rPr lang="en-US" sz="1800" dirty="0">
                <a:latin typeface="Times New Roman" panose="02020603050405020304" pitchFamily="18" charset="0"/>
                <a:cs typeface="Times New Roman" panose="02020603050405020304" pitchFamily="18" charset="0"/>
              </a:rPr>
              <a:t>of the paper, also known as the </a:t>
            </a:r>
            <a:r>
              <a:rPr lang="en-US" sz="1800" b="1" dirty="0">
                <a:latin typeface="Times New Roman" panose="02020603050405020304" pitchFamily="18" charset="0"/>
                <a:cs typeface="Times New Roman" panose="02020603050405020304" pitchFamily="18" charset="0"/>
              </a:rPr>
              <a:t>author </a:t>
            </a:r>
            <a:r>
              <a:rPr lang="ro-RO"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manuscript or </a:t>
            </a:r>
            <a:r>
              <a:rPr lang="en-US" sz="1800" b="1" dirty="0" err="1">
                <a:latin typeface="Times New Roman" panose="02020603050405020304" pitchFamily="18" charset="0"/>
                <a:cs typeface="Times New Roman" panose="02020603050405020304" pitchFamily="18" charset="0"/>
              </a:rPr>
              <a:t>postprint</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a:t>
            </a:r>
            <a:r>
              <a:rPr lang="ro-RO" sz="1800" dirty="0">
                <a:latin typeface="Times New Roman" panose="02020603050405020304" pitchFamily="18" charset="0"/>
                <a:cs typeface="Times New Roman" panose="02020603050405020304" pitchFamily="18" charset="0"/>
              </a:rPr>
              <a:t>e</a:t>
            </a:r>
            <a:r>
              <a:rPr lang="en-US"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postprint</a:t>
            </a:r>
            <a:r>
              <a:rPr lang="en-US" sz="1800" dirty="0">
                <a:latin typeface="Times New Roman" panose="02020603050405020304" pitchFamily="18" charset="0"/>
                <a:cs typeface="Times New Roman" panose="02020603050405020304" pitchFamily="18" charset="0"/>
              </a:rPr>
              <a:t> is the final text once the peer review process has ended but it has not the final layout of the publication. Finally some journals allow researchers to deposit the final published version, also known as the </a:t>
            </a:r>
            <a:r>
              <a:rPr lang="ro-RO" sz="1800" b="1" dirty="0">
                <a:latin typeface="Times New Roman" panose="02020603050405020304" pitchFamily="18" charset="0"/>
                <a:cs typeface="Times New Roman" panose="02020603050405020304" pitchFamily="18" charset="0"/>
              </a:rPr>
              <a:t>V</a:t>
            </a:r>
            <a:r>
              <a:rPr lang="en-US" sz="1800" b="1" dirty="0" err="1">
                <a:latin typeface="Times New Roman" panose="02020603050405020304" pitchFamily="18" charset="0"/>
                <a:cs typeface="Times New Roman" panose="02020603050405020304" pitchFamily="18" charset="0"/>
              </a:rPr>
              <a:t>ersion</a:t>
            </a:r>
            <a:r>
              <a:rPr lang="en-US" sz="1800" b="1" dirty="0">
                <a:latin typeface="Times New Roman" panose="02020603050405020304" pitchFamily="18" charset="0"/>
                <a:cs typeface="Times New Roman" panose="02020603050405020304" pitchFamily="18" charset="0"/>
              </a:rPr>
              <a:t> of </a:t>
            </a:r>
            <a:r>
              <a:rPr lang="ro-RO" sz="1800" b="1" dirty="0">
                <a:latin typeface="Times New Roman" panose="02020603050405020304" pitchFamily="18" charset="0"/>
                <a:cs typeface="Times New Roman" panose="02020603050405020304" pitchFamily="18" charset="0"/>
              </a:rPr>
              <a:t>R</a:t>
            </a:r>
            <a:r>
              <a:rPr lang="en-US" sz="1800" b="1" dirty="0" err="1">
                <a:latin typeface="Times New Roman" panose="02020603050405020304" pitchFamily="18" charset="0"/>
                <a:cs typeface="Times New Roman" panose="02020603050405020304" pitchFamily="18" charset="0"/>
              </a:rPr>
              <a:t>ecord</a:t>
            </a:r>
            <a:r>
              <a:rPr lang="en-US" sz="1800" dirty="0">
                <a:latin typeface="Times New Roman" panose="02020603050405020304" pitchFamily="18" charset="0"/>
                <a:cs typeface="Times New Roman" panose="02020603050405020304" pitchFamily="18" charset="0"/>
              </a:rPr>
              <a:t>.</a:t>
            </a:r>
            <a:r>
              <a:rPr lang="ro-RO"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7" name="Title 2">
            <a:extLst>
              <a:ext uri="{FF2B5EF4-FFF2-40B4-BE49-F238E27FC236}">
                <a16:creationId xmlns:a16="http://schemas.microsoft.com/office/drawing/2014/main" id="{D8F7BB6C-0BE9-85C5-1597-D84D49ECCBD1}"/>
              </a:ext>
            </a:extLst>
          </p:cNvPr>
          <p:cNvSpPr>
            <a:spLocks noGrp="1"/>
          </p:cNvSpPr>
          <p:nvPr>
            <p:ph type="title"/>
          </p:nvPr>
        </p:nvSpPr>
        <p:spPr>
          <a:xfrm>
            <a:off x="145471" y="-20494"/>
            <a:ext cx="10940473" cy="1325563"/>
          </a:xfrm>
        </p:spPr>
        <p:txBody>
          <a:bodyPr>
            <a:normAutofit/>
          </a:bodyPr>
          <a:lstStyle/>
          <a:p>
            <a:r>
              <a:rPr lang="en-US" sz="4000" b="1" dirty="0">
                <a:latin typeface="Times New Roman" panose="02020603050405020304" pitchFamily="18" charset="0"/>
                <a:cs typeface="Times New Roman" panose="02020603050405020304" pitchFamily="18" charset="0"/>
              </a:rPr>
              <a:t>Repositories and </a:t>
            </a:r>
            <a:r>
              <a:rPr lang="ro-RO" sz="4000" b="1" dirty="0">
                <a:latin typeface="Times New Roman" panose="02020603050405020304" pitchFamily="18" charset="0"/>
                <a:cs typeface="Times New Roman" panose="02020603050405020304" pitchFamily="18" charset="0"/>
              </a:rPr>
              <a:t>S</a:t>
            </a:r>
            <a:r>
              <a:rPr lang="en-US" sz="4000" b="1" dirty="0">
                <a:latin typeface="Times New Roman" panose="02020603050405020304" pitchFamily="18" charset="0"/>
                <a:cs typeface="Times New Roman" panose="02020603050405020304" pitchFamily="18" charset="0"/>
              </a:rPr>
              <a:t>elf-archiving</a:t>
            </a:r>
            <a:r>
              <a:rPr lang="ro-RO" sz="4000" b="1" dirty="0">
                <a:latin typeface="Times New Roman" panose="02020603050405020304" pitchFamily="18" charset="0"/>
                <a:cs typeface="Times New Roman" panose="02020603050405020304" pitchFamily="18" charset="0"/>
              </a:rPr>
              <a:t> </a:t>
            </a:r>
            <a:endParaRPr lang="en-US" sz="4000" b="1" dirty="0"/>
          </a:p>
        </p:txBody>
      </p:sp>
    </p:spTree>
    <p:extLst>
      <p:ext uri="{BB962C8B-B14F-4D97-AF65-F5344CB8AC3E}">
        <p14:creationId xmlns:p14="http://schemas.microsoft.com/office/powerpoint/2010/main" val="208533122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960DD5-11E3-4032-944F-ABF0F56747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3118" y="1670050"/>
            <a:ext cx="5845762" cy="3914775"/>
          </a:xfrm>
        </p:spPr>
      </p:pic>
      <p:sp>
        <p:nvSpPr>
          <p:cNvPr id="3" name="Title 2">
            <a:extLst>
              <a:ext uri="{FF2B5EF4-FFF2-40B4-BE49-F238E27FC236}">
                <a16:creationId xmlns:a16="http://schemas.microsoft.com/office/drawing/2014/main" id="{591B7332-9BB4-4E9F-8B44-C4A383472526}"/>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Repositories and </a:t>
            </a:r>
            <a:r>
              <a:rPr lang="ro-RO" sz="4000" b="1" dirty="0">
                <a:latin typeface="Times New Roman" panose="02020603050405020304" pitchFamily="18" charset="0"/>
                <a:cs typeface="Times New Roman" panose="02020603050405020304" pitchFamily="18" charset="0"/>
              </a:rPr>
              <a:t>S</a:t>
            </a:r>
            <a:r>
              <a:rPr lang="en-US" sz="4000" b="1" dirty="0">
                <a:latin typeface="Times New Roman" panose="02020603050405020304" pitchFamily="18" charset="0"/>
                <a:cs typeface="Times New Roman" panose="02020603050405020304" pitchFamily="18" charset="0"/>
              </a:rPr>
              <a:t>elf-archiving</a:t>
            </a:r>
            <a:r>
              <a:rPr lang="ro-RO" sz="4000" b="1" dirty="0">
                <a:latin typeface="Times New Roman" panose="02020603050405020304" pitchFamily="18" charset="0"/>
                <a:cs typeface="Times New Roman" panose="02020603050405020304" pitchFamily="18" charset="0"/>
              </a:rPr>
              <a:t> </a:t>
            </a:r>
            <a:endParaRPr lang="en-US" sz="4000" b="1" dirty="0"/>
          </a:p>
        </p:txBody>
      </p:sp>
      <p:sp>
        <p:nvSpPr>
          <p:cNvPr id="6" name="TextBox 5">
            <a:extLst>
              <a:ext uri="{FF2B5EF4-FFF2-40B4-BE49-F238E27FC236}">
                <a16:creationId xmlns:a16="http://schemas.microsoft.com/office/drawing/2014/main" id="{7229EA8C-9DB1-4D1E-B1E1-E4B75CCC7FE6}"/>
              </a:ext>
            </a:extLst>
          </p:cNvPr>
          <p:cNvSpPr txBox="1"/>
          <p:nvPr/>
        </p:nvSpPr>
        <p:spPr>
          <a:xfrm>
            <a:off x="242887" y="5802496"/>
            <a:ext cx="1170622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hlinkClick r:id="rId3"/>
              </a:rPr>
              <a:t>https://open-science-training-handbook.github.io/Open-Science-Training-Handbook_EN/02OpenScienceBasics/05OpenAccessToPublishedResearchResults.html</a:t>
            </a:r>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33293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C0CD9-54CA-D83D-6E2E-4CAEE32619B1}"/>
              </a:ext>
            </a:extLst>
          </p:cNvPr>
          <p:cNvSpPr>
            <a:spLocks noGrp="1"/>
          </p:cNvSpPr>
          <p:nvPr>
            <p:ph idx="1"/>
          </p:nvPr>
        </p:nvSpPr>
        <p:spPr/>
        <p:txBody>
          <a:bodyPr>
            <a:normAutofit/>
          </a:bodyPr>
          <a:lstStyle/>
          <a:p>
            <a:pPr algn="just"/>
            <a:r>
              <a:rPr lang="en-US" sz="2000" b="1" dirty="0">
                <a:latin typeface="Times New Roman" panose="02020603050405020304" pitchFamily="18" charset="0"/>
                <a:cs typeface="Times New Roman" panose="02020603050405020304" pitchFamily="18" charset="0"/>
              </a:rPr>
              <a:t>Repositories and self-archiving</a:t>
            </a:r>
            <a:r>
              <a:rPr lang="ro-RO" sz="2000" b="1" dirty="0">
                <a:latin typeface="Times New Roman" panose="02020603050405020304" pitchFamily="18" charset="0"/>
                <a:cs typeface="Times New Roman" panose="02020603050405020304" pitchFamily="18" charset="0"/>
              </a:rPr>
              <a:t> (2)</a:t>
            </a:r>
            <a:endParaRPr lang="en-US" sz="2000" b="1"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In relation to the moment to make the paper publicly available, many journals establish a period of time from its original publication: the embargo period, which can range from zero to 60 months. Some journals include or exclude embargoes depending on the versions. For instance the accepted version could be made publicly available after publication but the published version must wait 12 m </a:t>
            </a:r>
            <a:r>
              <a:rPr lang="en-GB" sz="2000" dirty="0" err="1">
                <a:latin typeface="Times New Roman" panose="02020603050405020304" pitchFamily="18" charset="0"/>
                <a:cs typeface="Times New Roman" panose="02020603050405020304" pitchFamily="18" charset="0"/>
              </a:rPr>
              <a:t>onths</a:t>
            </a:r>
            <a:r>
              <a:rPr lang="en-GB" sz="2000" dirty="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Regarding self archiving, researchers are confused by the different requirements established by the publishers in relation with version of a paper that they can deposit in a repository and when this version can be available to the public. This delay in allowing public access to the full text is often called embargo period and it is not uniform for all the journals. Institutions who provide a repository for its researchers should facilitate self archiving practices by digesting all those publisher requirements.</a:t>
            </a:r>
            <a:endParaRPr lang="en-US" sz="2000" dirty="0">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ED3AC675-104F-3E91-B3A0-1F45EE413E3C}"/>
              </a:ext>
            </a:extLst>
          </p:cNvPr>
          <p:cNvSpPr>
            <a:spLocks noGrp="1"/>
          </p:cNvSpPr>
          <p:nvPr>
            <p:ph type="title"/>
          </p:nvPr>
        </p:nvSpPr>
        <p:spPr>
          <a:xfrm>
            <a:off x="145471" y="-20494"/>
            <a:ext cx="10940473" cy="1325563"/>
          </a:xfrm>
        </p:spPr>
        <p:txBody>
          <a:bodyPr>
            <a:normAutofit/>
          </a:bodyPr>
          <a:lstStyle/>
          <a:p>
            <a:r>
              <a:rPr lang="en-US" sz="4000" b="1" dirty="0">
                <a:latin typeface="Times New Roman" panose="02020603050405020304" pitchFamily="18" charset="0"/>
                <a:cs typeface="Times New Roman" panose="02020603050405020304" pitchFamily="18" charset="0"/>
              </a:rPr>
              <a:t>Repositories and </a:t>
            </a:r>
            <a:r>
              <a:rPr lang="ro-RO" sz="4000" b="1" dirty="0">
                <a:latin typeface="Times New Roman" panose="02020603050405020304" pitchFamily="18" charset="0"/>
                <a:cs typeface="Times New Roman" panose="02020603050405020304" pitchFamily="18" charset="0"/>
              </a:rPr>
              <a:t>S</a:t>
            </a:r>
            <a:r>
              <a:rPr lang="en-US" sz="4000" b="1" dirty="0">
                <a:latin typeface="Times New Roman" panose="02020603050405020304" pitchFamily="18" charset="0"/>
                <a:cs typeface="Times New Roman" panose="02020603050405020304" pitchFamily="18" charset="0"/>
              </a:rPr>
              <a:t>elf-archiving</a:t>
            </a:r>
            <a:r>
              <a:rPr lang="ro-RO" sz="4000" b="1" dirty="0">
                <a:latin typeface="Times New Roman" panose="02020603050405020304" pitchFamily="18" charset="0"/>
                <a:cs typeface="Times New Roman" panose="02020603050405020304" pitchFamily="18" charset="0"/>
              </a:rPr>
              <a:t> </a:t>
            </a:r>
            <a:endParaRPr lang="en-US" sz="4000" b="1" dirty="0"/>
          </a:p>
        </p:txBody>
      </p:sp>
    </p:spTree>
    <p:extLst>
      <p:ext uri="{BB962C8B-B14F-4D97-AF65-F5344CB8AC3E}">
        <p14:creationId xmlns:p14="http://schemas.microsoft.com/office/powerpoint/2010/main" val="72545903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A1FD2-F23C-F0FA-2FEC-1F158D5A8989}"/>
              </a:ext>
            </a:extLst>
          </p:cNvPr>
          <p:cNvSpPr>
            <a:spLocks noGrp="1"/>
          </p:cNvSpPr>
          <p:nvPr>
            <p:ph idx="1"/>
          </p:nvPr>
        </p:nvSpPr>
        <p:spPr>
          <a:xfrm>
            <a:off x="218661" y="1342663"/>
            <a:ext cx="11437631" cy="4942390"/>
          </a:xfrm>
        </p:spPr>
        <p:txBody>
          <a:bodyPr>
            <a:noAutofit/>
          </a:bodyPr>
          <a:lstStyle/>
          <a:p>
            <a:r>
              <a:rPr lang="ro-RO" sz="2000" b="1" dirty="0" err="1">
                <a:latin typeface="Times New Roman" panose="02020603050405020304" pitchFamily="18" charset="0"/>
                <a:cs typeface="Times New Roman" panose="02020603050405020304" pitchFamily="18" charset="0"/>
              </a:rPr>
              <a:t>Journals</a:t>
            </a:r>
            <a:endParaRPr lang="ro-RO" sz="2000" b="1"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The number of Open Access Journals has increased during the last years becoming a real option for researchers when deciding where to publish their findings. According to the Directory of Open Access Journals (</a:t>
            </a:r>
            <a:r>
              <a:rPr lang="en-GB" sz="2000" dirty="0">
                <a:latin typeface="Times New Roman" panose="02020603050405020304" pitchFamily="18" charset="0"/>
                <a:cs typeface="Times New Roman" panose="02020603050405020304" pitchFamily="18" charset="0"/>
                <a:hlinkClick r:id="rId2"/>
              </a:rPr>
              <a:t>DOAJ</a:t>
            </a:r>
            <a:r>
              <a:rPr lang="en-GB" sz="2000" dirty="0">
                <a:latin typeface="Times New Roman" panose="02020603050405020304" pitchFamily="18" charset="0"/>
                <a:cs typeface="Times New Roman" panose="02020603050405020304" pitchFamily="18" charset="0"/>
              </a:rPr>
              <a:t>), currently there </a:t>
            </a:r>
            <a:r>
              <a:rPr lang="en-GB" sz="2000" dirty="0" err="1">
                <a:latin typeface="Times New Roman" panose="02020603050405020304" pitchFamily="18" charset="0"/>
                <a:cs typeface="Times New Roman" panose="02020603050405020304" pitchFamily="18" charset="0"/>
              </a:rPr>
              <a:t>ar</a:t>
            </a:r>
            <a:endParaRPr lang="ro-RO"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Nevertheless is important to remark that an open access journal must provide free access to its contents but it also must license them to allow reusability. No legal notice must be legally understood </a:t>
            </a:r>
            <a:r>
              <a:rPr lang="ro-RO" sz="2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as all rights reserved</a:t>
            </a:r>
            <a:r>
              <a:rPr lang="ro-RO" sz="2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more than 11,000 journals. Although the definition of an open access journal does not include any condition about the business model, there is a fact that those journals are commonly known as journal where you have to pay to publish. </a:t>
            </a:r>
            <a:endParaRPr lang="ro-RO"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Currently many </a:t>
            </a:r>
            <a:r>
              <a:rPr lang="en-GB" sz="2000" b="1" dirty="0">
                <a:latin typeface="Times New Roman" panose="02020603050405020304" pitchFamily="18" charset="0"/>
                <a:cs typeface="Times New Roman" panose="02020603050405020304" pitchFamily="18" charset="0"/>
              </a:rPr>
              <a:t>paywalled journals </a:t>
            </a:r>
            <a:r>
              <a:rPr lang="en-GB" sz="2000" dirty="0">
                <a:latin typeface="Times New Roman" panose="02020603050405020304" pitchFamily="18" charset="0"/>
                <a:cs typeface="Times New Roman" panose="02020603050405020304" pitchFamily="18" charset="0"/>
              </a:rPr>
              <a:t>offer individual open access options to researchers once the paper is accepted after peer review. Those options include the publication under a free content license and free accessibility to anyone since its first publication.</a:t>
            </a:r>
            <a:r>
              <a:rPr lang="ro-RO"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This model is commonly known as the hybrid model because in the same issue of a journal, readers can find open access and paywalled contributions. Usually publishers ask for a fee to open individual contributions.</a:t>
            </a:r>
            <a:r>
              <a:rPr lang="ro-RO" sz="2000" dirty="0">
                <a:latin typeface="Times New Roman" panose="02020603050405020304" pitchFamily="18" charset="0"/>
                <a:cs typeface="Times New Roman" panose="02020603050405020304" pitchFamily="18" charset="0"/>
              </a:rPr>
              <a:t> F</a:t>
            </a:r>
            <a:r>
              <a:rPr lang="en-GB" sz="2000" dirty="0" err="1">
                <a:latin typeface="Times New Roman" panose="02020603050405020304" pitchFamily="18" charset="0"/>
                <a:cs typeface="Times New Roman" panose="02020603050405020304" pitchFamily="18" charset="0"/>
              </a:rPr>
              <a:t>ree</a:t>
            </a:r>
            <a:r>
              <a:rPr lang="en-GB" sz="2000" dirty="0">
                <a:latin typeface="Times New Roman" panose="02020603050405020304" pitchFamily="18" charset="0"/>
                <a:cs typeface="Times New Roman" panose="02020603050405020304" pitchFamily="18" charset="0"/>
              </a:rPr>
              <a:t> content license and free accessibility to anyone since its first publication.</a:t>
            </a:r>
            <a:endParaRPr lang="ro-RO" sz="2000" b="1"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1846BEB-47C2-BFF9-A26A-3FF10A65688F}"/>
              </a:ext>
            </a:extLst>
          </p:cNvPr>
          <p:cNvSpPr>
            <a:spLocks noGrp="1"/>
          </p:cNvSpPr>
          <p:nvPr>
            <p:ph type="title"/>
          </p:nvPr>
        </p:nvSpPr>
        <p:spPr>
          <a:xfrm>
            <a:off x="218661" y="109331"/>
            <a:ext cx="10754139" cy="1107416"/>
          </a:xfrm>
        </p:spPr>
        <p:txBody>
          <a:bodyPr>
            <a:normAutofit/>
          </a:bodyPr>
          <a:lstStyle/>
          <a:p>
            <a:r>
              <a:rPr lang="en-GB" sz="4400" b="1" dirty="0">
                <a:latin typeface="Times New Roman" panose="02020603050405020304" pitchFamily="18" charset="0"/>
                <a:cs typeface="Times New Roman" panose="02020603050405020304" pitchFamily="18" charset="0"/>
              </a:rPr>
              <a:t>Open Access </a:t>
            </a:r>
            <a:r>
              <a:rPr lang="ro-RO" sz="4400" b="1" dirty="0" err="1">
                <a:latin typeface="Times New Roman" panose="02020603050405020304" pitchFamily="18" charset="0"/>
                <a:cs typeface="Times New Roman" panose="02020603050405020304" pitchFamily="18" charset="0"/>
              </a:rPr>
              <a:t>Publishing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6674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79B9FF-DB8F-5B32-FD27-CB62BAC8E702}"/>
              </a:ext>
            </a:extLst>
          </p:cNvPr>
          <p:cNvSpPr>
            <a:spLocks noGrp="1"/>
          </p:cNvSpPr>
          <p:nvPr>
            <p:ph idx="1"/>
          </p:nvPr>
        </p:nvSpPr>
        <p:spPr/>
        <p:txBody>
          <a:bodyPr>
            <a:normAutofit/>
          </a:bodyPr>
          <a:lstStyle/>
          <a:p>
            <a:pPr algn="just"/>
            <a:r>
              <a:rPr lang="ro-RO" sz="2000" b="1" dirty="0" err="1">
                <a:latin typeface="Times New Roman" panose="02020603050405020304" pitchFamily="18" charset="0"/>
                <a:cs typeface="Times New Roman" panose="02020603050405020304" pitchFamily="18" charset="0"/>
              </a:rPr>
              <a:t>Books</a:t>
            </a:r>
            <a:endParaRPr lang="ro-RO" sz="2000" b="1"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Some disciplines prefer to use other formats than journals to publish results, for instance books. Initially, publishers were very reluctant to allow researchers to self archive a full book or even a book chapter. However, </a:t>
            </a:r>
            <a:r>
              <a:rPr lang="en-GB" sz="2000" dirty="0">
                <a:latin typeface="Times New Roman" panose="02020603050405020304" pitchFamily="18" charset="0"/>
                <a:cs typeface="Times New Roman" panose="02020603050405020304" pitchFamily="18" charset="0"/>
                <a:hlinkClick r:id="rId2"/>
              </a:rPr>
              <a:t>some publishers</a:t>
            </a:r>
            <a:r>
              <a:rPr lang="en-GB" sz="2000" dirty="0">
                <a:latin typeface="Times New Roman" panose="02020603050405020304" pitchFamily="18" charset="0"/>
                <a:cs typeface="Times New Roman" panose="02020603050405020304" pitchFamily="18" charset="0"/>
              </a:rPr>
              <a:t> have begun to adopt policies to facilitate it. On the other hand, some university presses have shifted their publication model to open access to increase the visibility of their contents, especially </a:t>
            </a:r>
            <a:r>
              <a:rPr lang="en-GB" sz="2000" b="1" i="1" dirty="0">
                <a:latin typeface="Times New Roman" panose="02020603050405020304" pitchFamily="18" charset="0"/>
                <a:cs typeface="Times New Roman" panose="02020603050405020304" pitchFamily="18" charset="0"/>
              </a:rPr>
              <a:t>monographs.</a:t>
            </a:r>
            <a:r>
              <a:rPr lang="en-GB" sz="2000" dirty="0">
                <a:latin typeface="Times New Roman" panose="02020603050405020304" pitchFamily="18" charset="0"/>
                <a:cs typeface="Times New Roman" panose="02020603050405020304" pitchFamily="18" charset="0"/>
              </a:rPr>
              <a:t> This change can be explained as an answer to the cuts in some of the expenditures in monographs due to the restrictions in library budgets. A common model for this open access university presses is to provide a free version in PDF and sell paper or e</a:t>
            </a:r>
            <a:r>
              <a:rPr lang="ro-RO" sz="2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pub versions (see for instance UCL). Moreover, the creation of the </a:t>
            </a:r>
            <a:r>
              <a:rPr lang="en-GB" sz="2000" dirty="0">
                <a:latin typeface="Times New Roman" panose="02020603050405020304" pitchFamily="18" charset="0"/>
                <a:cs typeface="Times New Roman" panose="02020603050405020304" pitchFamily="18" charset="0"/>
                <a:hlinkClick r:id="rId3"/>
              </a:rPr>
              <a:t>Directory of Open Access Books</a:t>
            </a:r>
            <a:r>
              <a:rPr lang="en-GB" sz="2000" dirty="0">
                <a:latin typeface="Times New Roman" panose="02020603050405020304" pitchFamily="18" charset="0"/>
                <a:cs typeface="Times New Roman" panose="02020603050405020304" pitchFamily="18" charset="0"/>
              </a:rPr>
              <a:t> have increased their discoverability. In a similar way than other journal initiatives, there have appeared some projects to join forces to establish a common fund to build open access monographs, for instance </a:t>
            </a:r>
            <a:r>
              <a:rPr lang="en-GB" sz="2000" dirty="0">
                <a:latin typeface="Times New Roman" panose="02020603050405020304" pitchFamily="18" charset="0"/>
                <a:cs typeface="Times New Roman" panose="02020603050405020304" pitchFamily="18" charset="0"/>
                <a:hlinkClick r:id="rId4"/>
              </a:rPr>
              <a:t>Knowledge Unlatched</a:t>
            </a:r>
            <a:r>
              <a:rPr lang="en-GB"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6EEAC4B1-3F67-F442-6350-C46A36977375}"/>
              </a:ext>
            </a:extLst>
          </p:cNvPr>
          <p:cNvSpPr>
            <a:spLocks noGrp="1"/>
          </p:cNvSpPr>
          <p:nvPr>
            <p:ph type="title"/>
          </p:nvPr>
        </p:nvSpPr>
        <p:spPr>
          <a:xfrm>
            <a:off x="218661" y="109331"/>
            <a:ext cx="10754139" cy="1107416"/>
          </a:xfrm>
        </p:spPr>
        <p:txBody>
          <a:bodyPr>
            <a:normAutofit/>
          </a:bodyPr>
          <a:lstStyle/>
          <a:p>
            <a:r>
              <a:rPr lang="en-GB" sz="4400" b="1" dirty="0">
                <a:latin typeface="Times New Roman" panose="02020603050405020304" pitchFamily="18" charset="0"/>
                <a:cs typeface="Times New Roman" panose="02020603050405020304" pitchFamily="18" charset="0"/>
              </a:rPr>
              <a:t>Open Access </a:t>
            </a:r>
            <a:r>
              <a:rPr lang="ro-RO" sz="4400" b="1" dirty="0" err="1">
                <a:latin typeface="Times New Roman" panose="02020603050405020304" pitchFamily="18" charset="0"/>
                <a:cs typeface="Times New Roman" panose="02020603050405020304" pitchFamily="18" charset="0"/>
              </a:rPr>
              <a:t>Publishing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74696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4E20047B-9351-4BFB-AB47-C33251746511}"/>
              </a:ext>
            </a:extLst>
          </p:cNvPr>
          <p:cNvSpPr>
            <a:spLocks noGrp="1"/>
          </p:cNvSpPr>
          <p:nvPr>
            <p:ph idx="1"/>
          </p:nvPr>
        </p:nvSpPr>
        <p:spPr>
          <a:xfrm>
            <a:off x="254276" y="1305069"/>
            <a:ext cx="11683447" cy="5242891"/>
          </a:xfrm>
        </p:spPr>
        <p:txBody>
          <a:bodyPr>
            <a:noAutofit/>
          </a:bodyPr>
          <a:lstStyle/>
          <a:p>
            <a:pPr>
              <a:lnSpc>
                <a:spcPct val="107000"/>
              </a:lnSpc>
              <a:spcBef>
                <a:spcPts val="0"/>
              </a:spcBef>
              <a:spcAft>
                <a:spcPts val="800"/>
              </a:spcAft>
            </a:pP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https://oaaustralasia.org/2021/05/25/what-are-the-different-types-of-open-access/</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ro-RO" sz="20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https://peerj.com/articles/4375/</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SzPts val="1000"/>
              <a:buNone/>
              <a:tabLst>
                <a:tab pos="457200" algn="l"/>
              </a:tabLst>
            </a:pP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A.  Self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achieving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Repository-based or “Green” open access</a:t>
            </a:r>
            <a:r>
              <a:rPr lang="en-US" sz="2000" dirty="0">
                <a:latin typeface="Times New Roman" panose="02020603050405020304" pitchFamily="18" charset="0"/>
                <a:cs typeface="Times New Roman" panose="02020603050405020304" pitchFamily="18" charset="0"/>
              </a:rPr>
              <a:t>(self-archiving)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lvl="0" indent="0">
              <a:lnSpc>
                <a:spcPct val="107000"/>
              </a:lnSpc>
              <a:spcBef>
                <a:spcPts val="0"/>
              </a:spcBef>
              <a:spcAft>
                <a:spcPts val="800"/>
              </a:spcAft>
              <a:buSzPts val="1000"/>
              <a:buNone/>
              <a:tabLst>
                <a:tab pos="457200" algn="l"/>
              </a:tabLst>
            </a:pPr>
            <a:r>
              <a:rPr lang="ro-RO" sz="2000" dirty="0">
                <a:effectLst/>
                <a:latin typeface="Times New Roman" panose="02020603050405020304" pitchFamily="18" charset="0"/>
                <a:ea typeface="Calibri" panose="020F0502020204030204" pitchFamily="34" charset="0"/>
                <a:cs typeface="Times New Roman" panose="02020603050405020304" pitchFamily="18" charset="0"/>
              </a:rPr>
              <a:t>B. Open Access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Publishing</a:t>
            </a: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Journal-based or “Gold” Open Access.</a:t>
            </a:r>
            <a:r>
              <a:rPr lang="en-US" sz="2000" dirty="0">
                <a:latin typeface="Times New Roman" panose="02020603050405020304" pitchFamily="18" charset="0"/>
                <a:cs typeface="Times New Roman" panose="02020603050405020304" pitchFamily="18" charset="0"/>
              </a:rPr>
              <a:t> (Open Access publishing):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“Diamond” Open access.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Hybrid” open access.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“Bronze” open access.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“Black” open access</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u 2">
            <a:extLst>
              <a:ext uri="{FF2B5EF4-FFF2-40B4-BE49-F238E27FC236}">
                <a16:creationId xmlns:a16="http://schemas.microsoft.com/office/drawing/2014/main" id="{F15009E3-609B-47B8-BCD1-FCC2F2012480}"/>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Types</a:t>
            </a:r>
            <a:r>
              <a:rPr lang="ro-RO" sz="4000" b="1" dirty="0">
                <a:latin typeface="Times New Roman" panose="02020603050405020304" pitchFamily="18" charset="0"/>
                <a:cs typeface="Times New Roman" panose="02020603050405020304" pitchFamily="18" charset="0"/>
              </a:rPr>
              <a:t> of Open Access</a:t>
            </a:r>
          </a:p>
        </p:txBody>
      </p:sp>
    </p:spTree>
    <p:extLst>
      <p:ext uri="{BB962C8B-B14F-4D97-AF65-F5344CB8AC3E}">
        <p14:creationId xmlns:p14="http://schemas.microsoft.com/office/powerpoint/2010/main" val="311285011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5173D-4F43-4D80-8C75-12468D71B399}"/>
              </a:ext>
            </a:extLst>
          </p:cNvPr>
          <p:cNvSpPr>
            <a:spLocks noGrp="1"/>
          </p:cNvSpPr>
          <p:nvPr>
            <p:ph idx="1"/>
          </p:nvPr>
        </p:nvSpPr>
        <p:spPr>
          <a:xfrm>
            <a:off x="304567" y="1657750"/>
            <a:ext cx="11362714" cy="4488405"/>
          </a:xfrm>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When you publish a paper as an Open Access publication, the publisher might use a standard CC </a:t>
            </a:r>
            <a:r>
              <a:rPr lang="en-US" dirty="0" err="1">
                <a:latin typeface="Times New Roman" panose="02020603050405020304" pitchFamily="18" charset="0"/>
                <a:cs typeface="Times New Roman" panose="02020603050405020304" pitchFamily="18" charset="0"/>
              </a:rPr>
              <a:t>licence</a:t>
            </a:r>
            <a:r>
              <a:rPr lang="en-US" dirty="0">
                <a:latin typeface="Times New Roman" panose="02020603050405020304" pitchFamily="18" charset="0"/>
                <a:cs typeface="Times New Roman" panose="02020603050405020304" pitchFamily="18" charset="0"/>
              </a:rPr>
              <a:t> (e.g. </a:t>
            </a:r>
            <a:r>
              <a:rPr lang="en-US" dirty="0" err="1">
                <a:latin typeface="Times New Roman" panose="02020603050405020304" pitchFamily="18" charset="0"/>
                <a:cs typeface="Times New Roman" panose="02020603050405020304" pitchFamily="18" charset="0"/>
              </a:rPr>
              <a:t>PLoS</a:t>
            </a:r>
            <a:r>
              <a:rPr lang="en-US" dirty="0">
                <a:latin typeface="Times New Roman" panose="02020603050405020304" pitchFamily="18" charset="0"/>
                <a:cs typeface="Times New Roman" panose="02020603050405020304" pitchFamily="18" charset="0"/>
              </a:rPr>
              <a:t>), or gives you a choice of three or more Creative Commons licenses (e.g. Wiley). </a:t>
            </a:r>
            <a:endParaRPr lang="ro-RO"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 Creative Commons license is a way to give permission for reuse in advance. They are commonly used in OA publishing. There are six different </a:t>
            </a:r>
            <a:r>
              <a:rPr lang="en-US" sz="2800" dirty="0">
                <a:latin typeface="Times New Roman" panose="02020603050405020304" pitchFamily="18" charset="0"/>
                <a:cs typeface="Times New Roman" panose="02020603050405020304" pitchFamily="18" charset="0"/>
                <a:hlinkClick r:id="rId2"/>
              </a:rPr>
              <a:t>Creative Commons licenses</a:t>
            </a:r>
            <a:r>
              <a:rPr lang="ro-RO"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type description, how to choose</a:t>
            </a:r>
            <a:r>
              <a:rPr lang="ro-RO"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CC BY, CC BY-SA, CC BY-NC, CC BY-ND, CC BY-NC-SA, CC BY-NC-ND. The most open license is the license CC BY which allows the user to redistribute, to create derivatives, such as a translation, and even use the publication for commercial activities, provided that appropriate credit is given to the author and that the user indicates whether the publication has been changed. Another open license is CC BY-SA in which the letters SA (share alike) indicate that the derivative work should be shared under the same reuse rights, so with the same CC license. Adding the conditions only non-commercial use (NC) and/or no derivative works (ND) makes the Creative Commons licenses more restrictive and therewith less open</a:t>
            </a:r>
            <a:endParaRPr lang="ro-RO"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you have a choice,</a:t>
            </a:r>
            <a:r>
              <a:rPr lang="ro-RO" dirty="0">
                <a:latin typeface="Times New Roman" panose="02020603050405020304" pitchFamily="18" charset="0"/>
                <a:cs typeface="Times New Roman" panose="02020603050405020304" pitchFamily="18" charset="0"/>
              </a:rPr>
              <a:t> it</a:t>
            </a:r>
            <a:r>
              <a:rPr lang="en-US" dirty="0">
                <a:latin typeface="Times New Roman" panose="02020603050405020304" pitchFamily="18" charset="0"/>
                <a:cs typeface="Times New Roman" panose="02020603050405020304" pitchFamily="18" charset="0"/>
              </a:rPr>
              <a:t> would be to avoid any license with a non-commercial restriction in it, because in practice the term commercial turns about to be very vague and confusing. For scientific articles, </a:t>
            </a:r>
            <a:r>
              <a:rPr lang="ro-RO"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 don’t see a reason for the clause No Derivatives, unless if you want to be notified and asked for permission when somebody intends to translate your paper. I am in </a:t>
            </a:r>
            <a:r>
              <a:rPr lang="en-US" dirty="0" err="1">
                <a:latin typeface="Times New Roman" panose="02020603050405020304" pitchFamily="18" charset="0"/>
                <a:cs typeface="Times New Roman" panose="02020603050405020304" pitchFamily="18" charset="0"/>
              </a:rPr>
              <a:t>favour</a:t>
            </a:r>
            <a:r>
              <a:rPr lang="en-US" dirty="0">
                <a:latin typeface="Times New Roman" panose="02020603050405020304" pitchFamily="18" charset="0"/>
                <a:cs typeface="Times New Roman" panose="02020603050405020304" pitchFamily="18" charset="0"/>
              </a:rPr>
              <a:t> of the most open license: CC BY, because it allows unrestricted use of the publication in all forms of education including MOOCs.</a:t>
            </a:r>
          </a:p>
        </p:txBody>
      </p:sp>
      <p:sp>
        <p:nvSpPr>
          <p:cNvPr id="3" name="Title 2">
            <a:extLst>
              <a:ext uri="{FF2B5EF4-FFF2-40B4-BE49-F238E27FC236}">
                <a16:creationId xmlns:a16="http://schemas.microsoft.com/office/drawing/2014/main" id="{8E0B56F7-80B6-487C-A77C-33553C9FB95E}"/>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Creative Commons </a:t>
            </a:r>
            <a:r>
              <a:rPr lang="ro-RO" sz="4000" b="1" dirty="0">
                <a:latin typeface="Times New Roman" panose="02020603050405020304" pitchFamily="18" charset="0"/>
                <a:cs typeface="Times New Roman" panose="02020603050405020304" pitchFamily="18" charset="0"/>
              </a:rPr>
              <a:t>L</a:t>
            </a:r>
            <a:r>
              <a:rPr lang="en-US" sz="4000" b="1" dirty="0" err="1">
                <a:latin typeface="Times New Roman" panose="02020603050405020304" pitchFamily="18" charset="0"/>
                <a:cs typeface="Times New Roman" panose="02020603050405020304" pitchFamily="18" charset="0"/>
              </a:rPr>
              <a:t>icense</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70048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DEEA4-7B01-70D0-DE20-DDBBF77D09DC}"/>
              </a:ext>
            </a:extLst>
          </p:cNvPr>
          <p:cNvSpPr>
            <a:spLocks noGrp="1"/>
          </p:cNvSpPr>
          <p:nvPr>
            <p:ph idx="1"/>
          </p:nvPr>
        </p:nvSpPr>
        <p:spPr>
          <a:xfrm>
            <a:off x="159040" y="1609725"/>
            <a:ext cx="7022810" cy="4762500"/>
          </a:xfrm>
        </p:spPr>
        <p:txBody>
          <a:bodyPr>
            <a:normAutofit/>
          </a:bodyPr>
          <a:lstStyle/>
          <a:p>
            <a:pPr algn="just"/>
            <a:r>
              <a:rPr lang="en-US" sz="2000" b="1" dirty="0">
                <a:latin typeface="Times New Roman" panose="02020603050405020304" pitchFamily="18" charset="0"/>
                <a:cs typeface="Times New Roman" panose="02020603050405020304" pitchFamily="18" charset="0"/>
              </a:rPr>
              <a:t>The James Webb Space Telescope has been launched. </a:t>
            </a:r>
          </a:p>
          <a:p>
            <a:pPr marL="0" indent="0" algn="just">
              <a:buNone/>
            </a:pPr>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It is the largest, most powerful and most complex observatory ever launched by humans and promises to revolutionize the observation of the Universe.</a:t>
            </a:r>
            <a:endParaRPr lang="ro-RO"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It can study the light of the most distant galaxies in the universe.</a:t>
            </a:r>
            <a:r>
              <a:rPr lang="en-GB" sz="2000" b="0" dirty="0">
                <a:effectLst/>
                <a:latin typeface="Times New Roman" panose="02020603050405020304" pitchFamily="18" charset="0"/>
                <a:cs typeface="Times New Roman" panose="02020603050405020304" pitchFamily="18" charset="0"/>
              </a:rPr>
              <a:t> </a:t>
            </a:r>
            <a:endParaRPr lang="ro-RO" sz="2000" b="0" dirty="0">
              <a:effectLst/>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It can observe the formation of new stars</a:t>
            </a:r>
            <a:r>
              <a:rPr lang="ro-RO"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It can analyze in detail the chemical composition of the atmospheres of certain extrasolar planets (orbiting other stars and can find any signs of the presence of life on these planets</a:t>
            </a:r>
            <a:r>
              <a:rPr lang="ro-RO" sz="2000" dirty="0">
                <a:latin typeface="Times New Roman" panose="02020603050405020304" pitchFamily="18" charset="0"/>
                <a:cs typeface="Times New Roman" panose="02020603050405020304" pitchFamily="18" charset="0"/>
              </a:rPr>
              <a:t>.</a:t>
            </a:r>
            <a:endParaRPr lang="ro-RO" sz="2000" b="0" dirty="0">
              <a:effectLst/>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It can photograph some extrasolar planets directly</a:t>
            </a:r>
            <a:r>
              <a:rPr lang="ro-RO" sz="2000" dirty="0">
                <a:latin typeface="Times New Roman" panose="02020603050405020304" pitchFamily="18" charset="0"/>
                <a:cs typeface="Times New Roman" panose="02020603050405020304" pitchFamily="18" charset="0"/>
              </a:rPr>
              <a:t>.</a:t>
            </a:r>
          </a:p>
        </p:txBody>
      </p:sp>
      <p:sp>
        <p:nvSpPr>
          <p:cNvPr id="3" name="Title 2">
            <a:extLst>
              <a:ext uri="{FF2B5EF4-FFF2-40B4-BE49-F238E27FC236}">
                <a16:creationId xmlns:a16="http://schemas.microsoft.com/office/drawing/2014/main" id="{17F766C7-25B9-A6AA-BE7E-7597D3E4642E}"/>
              </a:ext>
            </a:extLst>
          </p:cNvPr>
          <p:cNvSpPr>
            <a:spLocks noGrp="1"/>
          </p:cNvSpPr>
          <p:nvPr>
            <p:ph type="title"/>
          </p:nvPr>
        </p:nvSpPr>
        <p:spPr>
          <a:xfrm>
            <a:off x="295275" y="-20494"/>
            <a:ext cx="10790669" cy="1325563"/>
          </a:xfrm>
        </p:spPr>
        <p:txBody>
          <a:bodyPr>
            <a:normAutofit/>
          </a:bodyPr>
          <a:lstStyle/>
          <a:p>
            <a:r>
              <a:rPr lang="en-US" sz="4000" b="1" kern="1800" dirty="0">
                <a:latin typeface="Times New Roman" panose="02020603050405020304" pitchFamily="18" charset="0"/>
                <a:cs typeface="Times New Roman" panose="02020603050405020304" pitchFamily="18" charset="0"/>
              </a:rPr>
              <a:t>James Webb Space Telescope</a:t>
            </a:r>
          </a:p>
        </p:txBody>
      </p:sp>
      <p:pic>
        <p:nvPicPr>
          <p:cNvPr id="5" name="Picture 4">
            <a:extLst>
              <a:ext uri="{FF2B5EF4-FFF2-40B4-BE49-F238E27FC236}">
                <a16:creationId xmlns:a16="http://schemas.microsoft.com/office/drawing/2014/main" id="{81856414-BFD1-4C10-B6A9-0A81B8CD8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473" y="1695450"/>
            <a:ext cx="5045528" cy="3924300"/>
          </a:xfrm>
          <a:prstGeom prst="rect">
            <a:avLst/>
          </a:prstGeom>
          <a:ln>
            <a:noFill/>
          </a:ln>
          <a:effectLst>
            <a:softEdge rad="112500"/>
          </a:effectLst>
        </p:spPr>
      </p:pic>
      <p:sp>
        <p:nvSpPr>
          <p:cNvPr id="6" name="TextBox 5">
            <a:extLst>
              <a:ext uri="{FF2B5EF4-FFF2-40B4-BE49-F238E27FC236}">
                <a16:creationId xmlns:a16="http://schemas.microsoft.com/office/drawing/2014/main" id="{0E345E5D-CF97-4F4C-B5A6-93DFEA58E733}"/>
              </a:ext>
            </a:extLst>
          </p:cNvPr>
          <p:cNvSpPr txBox="1"/>
          <p:nvPr/>
        </p:nvSpPr>
        <p:spPr>
          <a:xfrm>
            <a:off x="9086850" y="5580489"/>
            <a:ext cx="1200150" cy="276999"/>
          </a:xfrm>
          <a:prstGeom prst="rect">
            <a:avLst/>
          </a:prstGeom>
          <a:noFill/>
        </p:spPr>
        <p:txBody>
          <a:bodyPr wrap="square" rtlCol="0">
            <a:spAutoFit/>
          </a:bodyPr>
          <a:lstStyle/>
          <a:p>
            <a:r>
              <a:rPr lang="fr-BE" sz="1200" dirty="0">
                <a:latin typeface="Times New Roman" panose="02020603050405020304" pitchFamily="18" charset="0"/>
                <a:cs typeface="Times New Roman" panose="02020603050405020304" pitchFamily="18" charset="0"/>
              </a:rPr>
              <a:t>© NASA/JWST</a:t>
            </a:r>
          </a:p>
        </p:txBody>
      </p:sp>
    </p:spTree>
    <p:extLst>
      <p:ext uri="{BB962C8B-B14F-4D97-AF65-F5344CB8AC3E}">
        <p14:creationId xmlns:p14="http://schemas.microsoft.com/office/powerpoint/2010/main" val="212309257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3C847F-CD48-4B22-B527-A9B27767411A}"/>
              </a:ext>
            </a:extLst>
          </p:cNvPr>
          <p:cNvSpPr>
            <a:spLocks noGrp="1"/>
          </p:cNvSpPr>
          <p:nvPr>
            <p:ph idx="1"/>
          </p:nvPr>
        </p:nvSpPr>
        <p:spPr>
          <a:xfrm>
            <a:off x="163620" y="1420816"/>
            <a:ext cx="11844129" cy="5247860"/>
          </a:xfrm>
        </p:spPr>
        <p:txBody>
          <a:bodyPr>
            <a:normAutofit fontScale="85000" lnSpcReduction="20000"/>
          </a:bodyPr>
          <a:lstStyle/>
          <a:p>
            <a:r>
              <a:rPr lang="en-US" sz="2000" dirty="0">
                <a:latin typeface="Times New Roman" panose="02020603050405020304" pitchFamily="18" charset="0"/>
                <a:cs typeface="Times New Roman" panose="02020603050405020304" pitchFamily="18" charset="0"/>
              </a:rPr>
              <a:t>A truly Open Access article is an immediately free, online article with reuse rights. However, between open and closed </a:t>
            </a:r>
            <a:r>
              <a:rPr lang="en-US" sz="2100" dirty="0">
                <a:latin typeface="Times New Roman" panose="02020603050405020304" pitchFamily="18" charset="0"/>
                <a:cs typeface="Times New Roman" panose="02020603050405020304" pitchFamily="18" charset="0"/>
              </a:rPr>
              <a:t>access papers, a whole range of articles exist with different degrees of openness.</a:t>
            </a:r>
            <a:endParaRPr lang="ro-RO" sz="2100" dirty="0">
              <a:latin typeface="Times New Roman" panose="02020603050405020304" pitchFamily="18" charset="0"/>
              <a:cs typeface="Times New Roman" panose="02020603050405020304" pitchFamily="18" charset="0"/>
            </a:endParaRPr>
          </a:p>
          <a:p>
            <a:pPr algn="just"/>
            <a:r>
              <a:rPr lang="en-US" sz="2100" dirty="0">
                <a:effectLst/>
                <a:latin typeface="Times New Roman" panose="02020603050405020304" pitchFamily="18" charset="0"/>
                <a:cs typeface="Times New Roman" panose="02020603050405020304" pitchFamily="18" charset="0"/>
              </a:rPr>
              <a:t>Open Access shifts the costs of publishing so that readers, practitioners and researchers obtain content at no cost. However</a:t>
            </a:r>
            <a:r>
              <a:rPr lang="ro-RO" sz="2100" dirty="0">
                <a:effectLst/>
                <a:latin typeface="Times New Roman" panose="02020603050405020304" pitchFamily="18" charset="0"/>
                <a:cs typeface="Times New Roman" panose="02020603050405020304" pitchFamily="18" charset="0"/>
              </a:rPr>
              <a:t>,</a:t>
            </a:r>
            <a:r>
              <a:rPr lang="en-US" sz="2100" dirty="0">
                <a:effectLst/>
                <a:latin typeface="Times New Roman" panose="02020603050405020304" pitchFamily="18" charset="0"/>
                <a:cs typeface="Times New Roman" panose="02020603050405020304" pitchFamily="18" charset="0"/>
              </a:rPr>
              <a:t>Open Access is not as simple as “articles are free to all readers.” Open Access encompasses a range of components such as readership, reuse, copyright, posting, and machine readability. </a:t>
            </a:r>
            <a:endParaRPr lang="ro-RO" sz="2100" dirty="0">
              <a:effectLst/>
              <a:latin typeface="Times New Roman" panose="02020603050405020304" pitchFamily="18" charset="0"/>
              <a:cs typeface="Times New Roman" panose="02020603050405020304" pitchFamily="18" charset="0"/>
            </a:endParaRPr>
          </a:p>
          <a:p>
            <a:pPr algn="just"/>
            <a:r>
              <a:rPr lang="en-GB" sz="2100" dirty="0">
                <a:effectLst/>
                <a:latin typeface="Times New Roman" panose="02020603050405020304" pitchFamily="18" charset="0"/>
                <a:cs typeface="Times New Roman" panose="02020603050405020304" pitchFamily="18" charset="0"/>
              </a:rPr>
              <a:t>Open Access encompasses a range of</a:t>
            </a:r>
            <a:r>
              <a:rPr lang="ro-RO" sz="2100" dirty="0">
                <a:solidFill>
                  <a:schemeClr val="bg1"/>
                </a:solidFill>
                <a:latin typeface="Times New Roman" panose="02020603050405020304" pitchFamily="18" charset="0"/>
                <a:cs typeface="Times New Roman" panose="02020603050405020304" pitchFamily="18" charset="0"/>
              </a:rPr>
              <a:t> </a:t>
            </a:r>
            <a:r>
              <a:rPr lang="en-GB" sz="2100" dirty="0">
                <a:effectLst/>
                <a:latin typeface="Times New Roman" panose="02020603050405020304" pitchFamily="18" charset="0"/>
                <a:cs typeface="Times New Roman" panose="02020603050405020304" pitchFamily="18" charset="0"/>
              </a:rPr>
              <a:t>components such as readership, reuse, copyright,</a:t>
            </a:r>
            <a:r>
              <a:rPr lang="ro-RO" sz="2100" dirty="0">
                <a:latin typeface="Times New Roman" panose="02020603050405020304" pitchFamily="18" charset="0"/>
                <a:cs typeface="Times New Roman" panose="02020603050405020304" pitchFamily="18" charset="0"/>
              </a:rPr>
              <a:t> </a:t>
            </a:r>
            <a:r>
              <a:rPr lang="en-GB" sz="2100" dirty="0">
                <a:effectLst/>
                <a:latin typeface="Times New Roman" panose="02020603050405020304" pitchFamily="18" charset="0"/>
                <a:cs typeface="Times New Roman" panose="02020603050405020304" pitchFamily="18" charset="0"/>
              </a:rPr>
              <a:t>posting, and machine readability. Within these</a:t>
            </a:r>
            <a:r>
              <a:rPr lang="en-GB" sz="2100" dirty="0">
                <a:solidFill>
                  <a:schemeClr val="bg1"/>
                </a:solidFill>
                <a:effectLst/>
                <a:latin typeface="Times New Roman" panose="02020603050405020304" pitchFamily="18" charset="0"/>
                <a:cs typeface="Times New Roman" panose="02020603050405020304" pitchFamily="18" charset="0"/>
              </a:rPr>
              <a:t> </a:t>
            </a:r>
            <a:r>
              <a:rPr lang="en-GB" sz="2100" dirty="0">
                <a:effectLst/>
                <a:latin typeface="Times New Roman" panose="02020603050405020304" pitchFamily="18" charset="0"/>
                <a:cs typeface="Times New Roman" panose="02020603050405020304" pitchFamily="18" charset="0"/>
              </a:rPr>
              <a:t>and funding agencies have adopted man</a:t>
            </a:r>
            <a:r>
              <a:rPr lang="ro-RO" sz="2100" dirty="0">
                <a:effectLst/>
                <a:latin typeface="Times New Roman" panose="02020603050405020304" pitchFamily="18" charset="0"/>
                <a:cs typeface="Times New Roman" panose="02020603050405020304" pitchFamily="18" charset="0"/>
              </a:rPr>
              <a:t>y </a:t>
            </a:r>
            <a:r>
              <a:rPr lang="en-GB" sz="2100" dirty="0">
                <a:effectLst/>
                <a:latin typeface="Times New Roman" panose="02020603050405020304" pitchFamily="18" charset="0"/>
                <a:cs typeface="Times New Roman" panose="02020603050405020304" pitchFamily="18" charset="0"/>
              </a:rPr>
              <a:t>different policies, some of which are more open and</a:t>
            </a:r>
            <a:r>
              <a:rPr lang="ro-RO" sz="2100" dirty="0">
                <a:effectLst/>
                <a:latin typeface="Times New Roman" panose="02020603050405020304" pitchFamily="18" charset="0"/>
                <a:cs typeface="Times New Roman" panose="02020603050405020304" pitchFamily="18" charset="0"/>
              </a:rPr>
              <a:t> </a:t>
            </a:r>
            <a:r>
              <a:rPr lang="en-GB" sz="2100" dirty="0">
                <a:effectLst/>
                <a:latin typeface="Times New Roman" panose="02020603050405020304" pitchFamily="18" charset="0"/>
                <a:cs typeface="Times New Roman" panose="02020603050405020304" pitchFamily="18" charset="0"/>
              </a:rPr>
              <a:t>some less open</a:t>
            </a:r>
            <a:endParaRPr lang="ro-RO" sz="2100" dirty="0">
              <a:effectLst/>
              <a:latin typeface="Times New Roman" panose="02020603050405020304" pitchFamily="18" charset="0"/>
              <a:cs typeface="Times New Roman" panose="02020603050405020304" pitchFamily="18" charset="0"/>
            </a:endParaRPr>
          </a:p>
          <a:p>
            <a:pPr algn="just"/>
            <a:r>
              <a:rPr lang="en-US" sz="2100" dirty="0">
                <a:effectLst/>
                <a:latin typeface="Times New Roman" panose="02020603050405020304" pitchFamily="18" charset="0"/>
                <a:cs typeface="Times New Roman" panose="02020603050405020304" pitchFamily="18" charset="0"/>
              </a:rPr>
              <a:t>Journals can be more open or less open, but their degree of openness is intrinsically independent from their:</a:t>
            </a:r>
            <a:endParaRPr lang="ro-RO" sz="2100" dirty="0">
              <a:effectLst/>
              <a:latin typeface="Times New Roman" panose="02020603050405020304" pitchFamily="18" charset="0"/>
              <a:cs typeface="Times New Roman" panose="02020603050405020304" pitchFamily="18" charset="0"/>
            </a:endParaRPr>
          </a:p>
          <a:p>
            <a:pPr algn="just"/>
            <a:endParaRPr lang="en-US" sz="200" dirty="0">
              <a:effectLst/>
              <a:latin typeface="Times New Roman" panose="02020603050405020304" pitchFamily="18" charset="0"/>
              <a:cs typeface="Times New Roman" panose="02020603050405020304" pitchFamily="18" charset="0"/>
            </a:endParaRPr>
          </a:p>
          <a:p>
            <a:pPr marL="0" indent="0" algn="just">
              <a:buNone/>
            </a:pPr>
            <a:endParaRPr lang="ro-RO" sz="210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indent="0" algn="just">
              <a:buNone/>
            </a:pPr>
            <a:r>
              <a:rPr lang="en-GB" sz="2100" dirty="0">
                <a:latin typeface="Times New Roman" panose="02020603050405020304" pitchFamily="18" charset="0"/>
                <a:cs typeface="Times New Roman" panose="02020603050405020304" pitchFamily="18" charset="0"/>
              </a:rPr>
              <a:t>When choosing a journal to publish research results, researchers should take a moment to read the journal policy regarding the transfer of copyright. Many journals still require for publication that authors transfer full copyright. This transfer of rights implies that authors must ask for permission to reuse their own work beyond what is allowed by the applicable law and unless there are some uses already granted. Among those granted uses we can find teaching purposes, sharing with colleagues, and especially how researchers can self-archive their papers in repositories. Sometimes there a common policy among all the journals published by the same publishers but in general journals have their own policy, especially when they are published on behalf of a scientific society.</a:t>
            </a:r>
            <a:endParaRPr lang="ro-RO" sz="2100" dirty="0">
              <a:effectLst/>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 If you want to know more I recommend the guide </a:t>
            </a:r>
            <a:r>
              <a:rPr lang="en-US" sz="2100" dirty="0" err="1">
                <a:latin typeface="Times New Roman" panose="02020603050405020304" pitchFamily="18" charset="0"/>
                <a:cs typeface="Times New Roman" panose="02020603050405020304" pitchFamily="18" charset="0"/>
                <a:hlinkClick r:id="rId2"/>
              </a:rPr>
              <a:t>HowOpenIsIt</a:t>
            </a:r>
            <a:r>
              <a:rPr lang="en-US" sz="2100" dirty="0">
                <a:latin typeface="Times New Roman" panose="02020603050405020304" pitchFamily="18" charset="0"/>
                <a:cs typeface="Times New Roman" panose="02020603050405020304" pitchFamily="18" charset="0"/>
                <a:hlinkClick r:id="rId2"/>
              </a:rPr>
              <a: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PLoS</a:t>
            </a:r>
            <a:r>
              <a:rPr lang="en-US" sz="2100" dirty="0">
                <a:latin typeface="Times New Roman" panose="02020603050405020304" pitchFamily="18" charset="0"/>
                <a:cs typeface="Times New Roman" panose="02020603050405020304" pitchFamily="18" charset="0"/>
              </a:rPr>
              <a:t>/SPARC, 2014) for a concise overview of all the shades of open access.</a:t>
            </a:r>
          </a:p>
          <a:p>
            <a:pPr marL="0" indent="0" algn="just">
              <a:buNone/>
            </a:pPr>
            <a:r>
              <a:rPr lang="en-US" sz="2100" dirty="0">
                <a:effectLst/>
                <a:latin typeface="Times New Roman" panose="02020603050405020304" pitchFamily="18" charset="0"/>
                <a:cs typeface="Times New Roman" panose="02020603050405020304" pitchFamily="18" charset="0"/>
              </a:rPr>
              <a:t>This guide will help you move beyond the </a:t>
            </a:r>
            <a:r>
              <a:rPr lang="en-US" sz="2100" dirty="0" err="1">
                <a:effectLst/>
                <a:latin typeface="Times New Roman" panose="02020603050405020304" pitchFamily="18" charset="0"/>
                <a:cs typeface="Times New Roman" panose="02020603050405020304" pitchFamily="18" charset="0"/>
              </a:rPr>
              <a:t>seemingl</a:t>
            </a:r>
            <a:r>
              <a:rPr lang="ro-RO" sz="2100" dirty="0">
                <a:effectLst/>
                <a:latin typeface="Times New Roman" panose="02020603050405020304" pitchFamily="18" charset="0"/>
                <a:cs typeface="Times New Roman" panose="02020603050405020304" pitchFamily="18" charset="0"/>
              </a:rPr>
              <a:t>y </a:t>
            </a:r>
            <a:r>
              <a:rPr lang="ro-RO" sz="2100" dirty="0" err="1">
                <a:effectLst/>
                <a:latin typeface="Times New Roman" panose="02020603050405020304" pitchFamily="18" charset="0"/>
                <a:cs typeface="Times New Roman" panose="02020603050405020304" pitchFamily="18" charset="0"/>
              </a:rPr>
              <a:t>simply</a:t>
            </a:r>
            <a:r>
              <a:rPr lang="ro-RO" sz="2100" dirty="0">
                <a:effectLst/>
                <a:latin typeface="Times New Roman" panose="02020603050405020304" pitchFamily="18" charset="0"/>
                <a:cs typeface="Times New Roman" panose="02020603050405020304" pitchFamily="18" charset="0"/>
              </a:rPr>
              <a:t> </a:t>
            </a:r>
            <a:r>
              <a:rPr lang="ro-RO" sz="2100" dirty="0" err="1">
                <a:effectLst/>
                <a:latin typeface="Times New Roman" panose="02020603050405020304" pitchFamily="18" charset="0"/>
                <a:cs typeface="Times New Roman" panose="02020603050405020304" pitchFamily="18" charset="0"/>
              </a:rPr>
              <a:t>question</a:t>
            </a:r>
            <a:r>
              <a:rPr lang="ro-RO" sz="2100" dirty="0">
                <a:effectLst/>
                <a:latin typeface="Times New Roman" panose="02020603050405020304" pitchFamily="18" charset="0"/>
                <a:cs typeface="Times New Roman" panose="02020603050405020304" pitchFamily="18" charset="0"/>
              </a:rPr>
              <a:t>, </a:t>
            </a:r>
            <a:r>
              <a:rPr lang="en-US" sz="2100" dirty="0">
                <a:effectLst/>
                <a:latin typeface="Times New Roman" panose="02020603050405020304" pitchFamily="18" charset="0"/>
                <a:cs typeface="Times New Roman" panose="02020603050405020304" pitchFamily="18" charset="0"/>
              </a:rPr>
              <a:t>“Is this journal Open Access?” and</a:t>
            </a:r>
            <a:r>
              <a:rPr lang="ro-RO" sz="2100" dirty="0">
                <a:effectLst/>
                <a:latin typeface="Times New Roman" panose="02020603050405020304" pitchFamily="18" charset="0"/>
                <a:cs typeface="Times New Roman" panose="02020603050405020304" pitchFamily="18" charset="0"/>
              </a:rPr>
              <a:t> </a:t>
            </a:r>
            <a:r>
              <a:rPr lang="ro-RO" sz="2100" dirty="0" err="1">
                <a:effectLst/>
                <a:latin typeface="Times New Roman" panose="02020603050405020304" pitchFamily="18" charset="0"/>
                <a:cs typeface="Times New Roman" panose="02020603050405020304" pitchFamily="18" charset="0"/>
              </a:rPr>
              <a:t>toward</a:t>
            </a:r>
            <a:r>
              <a:rPr lang="ro-RO" sz="2100" dirty="0">
                <a:effectLst/>
                <a:latin typeface="Times New Roman" panose="02020603050405020304" pitchFamily="18" charset="0"/>
                <a:cs typeface="Times New Roman" panose="02020603050405020304" pitchFamily="18" charset="0"/>
              </a:rPr>
              <a:t> a more productive alternative, „</a:t>
            </a:r>
            <a:r>
              <a:rPr lang="ro-RO" sz="2100" dirty="0" err="1">
                <a:effectLst/>
                <a:latin typeface="Times New Roman" panose="02020603050405020304" pitchFamily="18" charset="0"/>
                <a:cs typeface="Times New Roman" panose="02020603050405020304" pitchFamily="18" charset="0"/>
              </a:rPr>
              <a:t>How</a:t>
            </a:r>
            <a:r>
              <a:rPr lang="ro-RO" sz="2100" dirty="0">
                <a:effectLst/>
                <a:latin typeface="Times New Roman" panose="02020603050405020304" pitchFamily="18" charset="0"/>
                <a:cs typeface="Times New Roman" panose="02020603050405020304" pitchFamily="18" charset="0"/>
              </a:rPr>
              <a:t> </a:t>
            </a:r>
            <a:r>
              <a:rPr lang="ro-RO" sz="2100" dirty="0" err="1">
                <a:effectLst/>
                <a:latin typeface="Times New Roman" panose="02020603050405020304" pitchFamily="18" charset="0"/>
                <a:cs typeface="Times New Roman" panose="02020603050405020304" pitchFamily="18" charset="0"/>
              </a:rPr>
              <a:t>OpenISIT</a:t>
            </a:r>
            <a:r>
              <a:rPr lang="ro-RO" sz="2100" dirty="0">
                <a:effectLst/>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hlinkClick r:id="rId2"/>
              </a:rPr>
              <a:t>https://www.plos.org/files/HowOpenIsIt_English.pdf</a:t>
            </a:r>
            <a:endParaRPr lang="ro-RO" sz="23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A035295-6294-4CA1-B8A2-22B6440DF6A4}"/>
              </a:ext>
            </a:extLst>
          </p:cNvPr>
          <p:cNvSpPr>
            <a:spLocks noGrp="1"/>
          </p:cNvSpPr>
          <p:nvPr>
            <p:ph type="title"/>
          </p:nvPr>
        </p:nvSpPr>
        <p:spPr/>
        <p:txBody>
          <a:bodyPr>
            <a:normAutofit/>
          </a:bodyPr>
          <a:lstStyle/>
          <a:p>
            <a:r>
              <a:rPr lang="en-US" sz="4000" b="1" dirty="0">
                <a:effectLst/>
                <a:latin typeface="Times New Roman" panose="02020603050405020304" pitchFamily="18" charset="0"/>
                <a:cs typeface="Times New Roman" panose="02020603050405020304" pitchFamily="18" charset="0"/>
              </a:rPr>
              <a:t>Defining Open Access </a:t>
            </a:r>
            <a:r>
              <a:rPr lang="ro-RO" sz="4000" b="1" dirty="0">
                <a:effectLst/>
                <a:latin typeface="Times New Roman" panose="02020603050405020304" pitchFamily="18" charset="0"/>
                <a:cs typeface="Times New Roman" panose="02020603050405020304" pitchFamily="18" charset="0"/>
              </a:rPr>
              <a:t>f</a:t>
            </a:r>
            <a:r>
              <a:rPr lang="en-US" sz="4000" b="1" dirty="0">
                <a:effectLst/>
                <a:latin typeface="Times New Roman" panose="02020603050405020304" pitchFamily="18" charset="0"/>
                <a:cs typeface="Times New Roman" panose="02020603050405020304" pitchFamily="18" charset="0"/>
              </a:rPr>
              <a:t>or Journals </a:t>
            </a:r>
            <a:endParaRPr lang="en-US" sz="4000" b="1"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90FBAF03-C56D-4FC7-8A01-009EC74FA1F0}"/>
              </a:ext>
            </a:extLst>
          </p:cNvPr>
          <p:cNvGraphicFramePr/>
          <p:nvPr>
            <p:extLst>
              <p:ext uri="{D42A27DB-BD31-4B8C-83A1-F6EECF244321}">
                <p14:modId xmlns:p14="http://schemas.microsoft.com/office/powerpoint/2010/main" val="73383177"/>
              </p:ext>
            </p:extLst>
          </p:nvPr>
        </p:nvGraphicFramePr>
        <p:xfrm>
          <a:off x="72735" y="3429000"/>
          <a:ext cx="12025898" cy="454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96884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8D7A7D-5157-4590-8FAE-62A717524D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8410"/>
            <a:ext cx="12191050" cy="4768769"/>
          </a:xfrm>
        </p:spPr>
      </p:pic>
      <p:sp>
        <p:nvSpPr>
          <p:cNvPr id="6" name="TextBox 5">
            <a:extLst>
              <a:ext uri="{FF2B5EF4-FFF2-40B4-BE49-F238E27FC236}">
                <a16:creationId xmlns:a16="http://schemas.microsoft.com/office/drawing/2014/main" id="{4E63B8D0-DF2D-4E20-92AA-5B7EEC5C4668}"/>
              </a:ext>
            </a:extLst>
          </p:cNvPr>
          <p:cNvSpPr txBox="1"/>
          <p:nvPr/>
        </p:nvSpPr>
        <p:spPr>
          <a:xfrm>
            <a:off x="10023677" y="5857847"/>
            <a:ext cx="1713052"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hlinkClick r:id="rId3"/>
              </a:rPr>
              <a:t>HowOpenIsIt</a:t>
            </a:r>
            <a:r>
              <a:rPr lang="en-US" dirty="0">
                <a:latin typeface="Times New Roman" panose="02020603050405020304" pitchFamily="18" charset="0"/>
                <a:cs typeface="Times New Roman" panose="02020603050405020304" pitchFamily="18" charset="0"/>
                <a:hlinkClick r:id="rId3"/>
              </a:rPr>
              <a:t>?</a:t>
            </a:r>
            <a:endParaRPr lang="en-US" dirty="0"/>
          </a:p>
        </p:txBody>
      </p:sp>
      <p:sp>
        <p:nvSpPr>
          <p:cNvPr id="3" name="TextBox 2">
            <a:extLst>
              <a:ext uri="{FF2B5EF4-FFF2-40B4-BE49-F238E27FC236}">
                <a16:creationId xmlns:a16="http://schemas.microsoft.com/office/drawing/2014/main" id="{474A048C-64EC-40E1-BF16-59F2856F2F85}"/>
              </a:ext>
            </a:extLst>
          </p:cNvPr>
          <p:cNvSpPr txBox="1"/>
          <p:nvPr/>
        </p:nvSpPr>
        <p:spPr>
          <a:xfrm>
            <a:off x="3352800" y="6333123"/>
            <a:ext cx="6878320"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https://www.plos.org/files/HowOpenIsIt_English.pdf</a:t>
            </a:r>
          </a:p>
        </p:txBody>
      </p:sp>
      <p:sp>
        <p:nvSpPr>
          <p:cNvPr id="7" name="Title 2">
            <a:extLst>
              <a:ext uri="{FF2B5EF4-FFF2-40B4-BE49-F238E27FC236}">
                <a16:creationId xmlns:a16="http://schemas.microsoft.com/office/drawing/2014/main" id="{8FCF1D66-01E7-B267-B9B0-71DC4FCEF0E1}"/>
              </a:ext>
            </a:extLst>
          </p:cNvPr>
          <p:cNvSpPr>
            <a:spLocks noGrp="1"/>
          </p:cNvSpPr>
          <p:nvPr>
            <p:ph type="title"/>
          </p:nvPr>
        </p:nvSpPr>
        <p:spPr>
          <a:xfrm>
            <a:off x="145471" y="-20494"/>
            <a:ext cx="10940473" cy="1325563"/>
          </a:xfrm>
        </p:spPr>
        <p:txBody>
          <a:bodyPr>
            <a:normAutofit/>
          </a:bodyPr>
          <a:lstStyle/>
          <a:p>
            <a:r>
              <a:rPr lang="en-US" sz="4000" b="1" dirty="0">
                <a:effectLst/>
                <a:latin typeface="Times New Roman" panose="02020603050405020304" pitchFamily="18" charset="0"/>
                <a:cs typeface="Times New Roman" panose="02020603050405020304" pitchFamily="18" charset="0"/>
              </a:rPr>
              <a:t>Defining Open Access </a:t>
            </a:r>
            <a:r>
              <a:rPr lang="ro-RO" sz="4000" b="1" dirty="0">
                <a:effectLst/>
                <a:latin typeface="Times New Roman" panose="02020603050405020304" pitchFamily="18" charset="0"/>
                <a:cs typeface="Times New Roman" panose="02020603050405020304" pitchFamily="18" charset="0"/>
              </a:rPr>
              <a:t>f</a:t>
            </a:r>
            <a:r>
              <a:rPr lang="en-US" sz="4000" b="1" dirty="0">
                <a:effectLst/>
                <a:latin typeface="Times New Roman" panose="02020603050405020304" pitchFamily="18" charset="0"/>
                <a:cs typeface="Times New Roman" panose="02020603050405020304" pitchFamily="18" charset="0"/>
              </a:rPr>
              <a:t>or Journals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95391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5173D-4F43-4D80-8C75-12468D71B399}"/>
              </a:ext>
            </a:extLst>
          </p:cNvPr>
          <p:cNvSpPr>
            <a:spLocks noGrp="1"/>
          </p:cNvSpPr>
          <p:nvPr>
            <p:ph idx="1"/>
          </p:nvPr>
        </p:nvSpPr>
        <p:spPr>
          <a:xfrm>
            <a:off x="102542" y="1343696"/>
            <a:ext cx="11521810" cy="5422005"/>
          </a:xfrm>
        </p:spPr>
        <p:txBody>
          <a:bodyPr>
            <a:noAutofit/>
          </a:bodyPr>
          <a:lstStyle/>
          <a:p>
            <a:pPr algn="just">
              <a:spcBef>
                <a:spcPts val="600"/>
              </a:spcBef>
            </a:pPr>
            <a:r>
              <a:rPr lang="ro-RO"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ransformative</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agreements</a:t>
            </a:r>
            <a:r>
              <a:rPr lang="ro-RO"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attempt to shift our spending on scholarly resources away from a subscription model of access towards open access publishing. Other names for them are read-and-publish deals, publish-and-read deals or transitional agreements</a:t>
            </a:r>
            <a:endParaRPr lang="en-GB"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Read-and-publish deal</a:t>
            </a:r>
            <a:r>
              <a:rPr lang="ro-RO"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publisher is paid so that one can read their articles and publish articles in their journals. Publishing costs are brought together in a single contract, which means authors don’t have to pay article processing charges (APCs) in an ad hoc manner when choosing to publish open access</a:t>
            </a:r>
            <a:endParaRPr lang="ro-RO"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Publish and read</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deals -</a:t>
            </a:r>
            <a:r>
              <a:rPr lang="ro-RO"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 pay the publisher to publish articles with them, and access to articles is included in that cost</a:t>
            </a:r>
            <a:endPar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repository-based or “green” OA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when the author accepted version of a published work is deposited into a subject-based repository or an institutional repository</a:t>
            </a:r>
            <a:endPar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journal-based or “gold” open access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refers to publishing in a fully open access scholarly journal, one where the publisher of the journal provides free and immediate online access to the full content of the journal and the final published versions of articles in that journal are fully open access</a:t>
            </a:r>
            <a:endParaRPr lang="ro-RO"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“diamond” open access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refers to open access journals that are free for readers to access and for authors to publish in. These journals are often community-driven and supported by institutions or by national or regional infrastructure</a:t>
            </a:r>
            <a:endPar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hybrid open access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 article processing charge is paid for an individual journal article to be made open access in an otherwise subscription journal. This type of open access always has an APC associated with it and these APCs are usually higher than for fully open access journals. Universities and research-performing organizations are their own policy regarding Hybrid open access, they may not be in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favour</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supportive of such an open access</a:t>
            </a:r>
            <a:endPar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bronze” open access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refers to a freely available journal article that has no open license (and hence cannot be considered fully open access</a:t>
            </a:r>
            <a:r>
              <a:rPr lang="ro-RO"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600"/>
              </a:spcBef>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black open access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illegal open access</a:t>
            </a:r>
            <a:endPar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E1D974F1-EBA6-98CB-C4BE-6F91572C28BD}"/>
              </a:ext>
            </a:extLst>
          </p:cNvPr>
          <p:cNvSpPr>
            <a:spLocks noGrp="1"/>
          </p:cNvSpPr>
          <p:nvPr>
            <p:ph type="title"/>
          </p:nvPr>
        </p:nvSpPr>
        <p:spPr>
          <a:xfrm>
            <a:off x="145471" y="-20494"/>
            <a:ext cx="10940473" cy="1325563"/>
          </a:xfrm>
        </p:spPr>
        <p:txBody>
          <a:bodyPr>
            <a:normAutofit/>
          </a:bodyPr>
          <a:lstStyle/>
          <a:p>
            <a:r>
              <a:rPr lang="en-US" sz="4000" b="1" dirty="0">
                <a:latin typeface="Times New Roman" panose="02020603050405020304" pitchFamily="18" charset="0"/>
                <a:cs typeface="Times New Roman" panose="02020603050405020304" pitchFamily="18" charset="0"/>
              </a:rPr>
              <a:t>Categories of OA </a:t>
            </a:r>
            <a:r>
              <a:rPr lang="ro-RO" sz="4000" b="1" dirty="0">
                <a:latin typeface="Times New Roman" panose="02020603050405020304" pitchFamily="18" charset="0"/>
                <a:cs typeface="Times New Roman" panose="02020603050405020304" pitchFamily="18" charset="0"/>
              </a:rPr>
              <a:t>P</a:t>
            </a:r>
            <a:r>
              <a:rPr lang="en-US" sz="4000" b="1" dirty="0" err="1">
                <a:latin typeface="Times New Roman" panose="02020603050405020304" pitchFamily="18" charset="0"/>
                <a:cs typeface="Times New Roman" panose="02020603050405020304" pitchFamily="18" charset="0"/>
              </a:rPr>
              <a:t>ublishing</a:t>
            </a:r>
            <a:r>
              <a:rPr lang="en-US" sz="4000" b="1" dirty="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D</a:t>
            </a:r>
            <a:r>
              <a:rPr lang="en-US" sz="4000" b="1" dirty="0" err="1">
                <a:latin typeface="Times New Roman" panose="02020603050405020304" pitchFamily="18" charset="0"/>
                <a:cs typeface="Times New Roman" panose="02020603050405020304" pitchFamily="18" charset="0"/>
              </a:rPr>
              <a:t>eals</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87458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5173D-4F43-4D80-8C75-12468D71B399}"/>
              </a:ext>
            </a:extLst>
          </p:cNvPr>
          <p:cNvSpPr>
            <a:spLocks noGrp="1"/>
          </p:cNvSpPr>
          <p:nvPr>
            <p:ph idx="1"/>
          </p:nvPr>
        </p:nvSpPr>
        <p:spPr>
          <a:xfrm>
            <a:off x="102542" y="1511123"/>
            <a:ext cx="11521810" cy="4773769"/>
          </a:xfrm>
        </p:spPr>
        <p:txBody>
          <a:bodyPr>
            <a:noAutofit/>
          </a:bodyPr>
          <a:lstStyle/>
          <a:p>
            <a:pPr algn="just">
              <a:spcBef>
                <a:spcPts val="600"/>
              </a:spcBef>
            </a:pPr>
            <a:r>
              <a:rPr lang="en-GB" sz="2000" dirty="0">
                <a:latin typeface="Times New Roman" panose="02020603050405020304" pitchFamily="18" charset="0"/>
                <a:cs typeface="Times New Roman" panose="02020603050405020304" pitchFamily="18" charset="0"/>
              </a:rPr>
              <a:t>Learn about the different options a researcher has when deciding where to publish a paper, including funder requirements</a:t>
            </a:r>
            <a:r>
              <a:rPr lang="ro-RO" sz="2000" dirty="0">
                <a:latin typeface="Times New Roman" panose="02020603050405020304" pitchFamily="18" charset="0"/>
                <a:cs typeface="Times New Roman" panose="02020603050405020304" pitchFamily="18" charset="0"/>
              </a:rPr>
              <a:t>.</a:t>
            </a:r>
          </a:p>
          <a:p>
            <a:pPr algn="just">
              <a:spcBef>
                <a:spcPts val="600"/>
              </a:spcBef>
            </a:pPr>
            <a:r>
              <a:rPr lang="en-GB" sz="2000" dirty="0">
                <a:latin typeface="Times New Roman" panose="02020603050405020304" pitchFamily="18" charset="0"/>
                <a:cs typeface="Times New Roman" panose="02020603050405020304" pitchFamily="18" charset="0"/>
              </a:rPr>
              <a:t>Be able to decide if a paper can be published before peer review, for example in a preprint server. Trainees will learn how to determine which options they have according to their disciplines/journal policies, and if there would be consequences afterwards that might jeopardize final publication in a peer-reviewed journal.</a:t>
            </a:r>
            <a:endParaRPr lang="ro-RO" sz="2000" dirty="0">
              <a:latin typeface="Times New Roman" panose="02020603050405020304" pitchFamily="18" charset="0"/>
              <a:cs typeface="Times New Roman" panose="02020603050405020304" pitchFamily="18" charset="0"/>
            </a:endParaRPr>
          </a:p>
          <a:p>
            <a:pPr algn="just">
              <a:spcBef>
                <a:spcPts val="600"/>
              </a:spcBef>
            </a:pPr>
            <a:r>
              <a:rPr lang="en-GB" sz="2000" dirty="0">
                <a:latin typeface="Times New Roman" panose="02020603050405020304" pitchFamily="18" charset="0"/>
                <a:cs typeface="Times New Roman" panose="02020603050405020304" pitchFamily="18" charset="0"/>
              </a:rPr>
              <a:t>Trainees will learn how to discover the differences between policies of peer-reviewed journals, particularly when submitting something available as a preprint. They will learn the differences among open-access journals, such as which require a fee for submission/publication and which licenses they use.</a:t>
            </a:r>
            <a:endParaRPr lang="ro-RO" sz="2000" dirty="0">
              <a:latin typeface="Times New Roman" panose="02020603050405020304" pitchFamily="18" charset="0"/>
              <a:cs typeface="Times New Roman" panose="02020603050405020304" pitchFamily="18" charset="0"/>
            </a:endParaRPr>
          </a:p>
          <a:p>
            <a:pPr algn="just">
              <a:spcBef>
                <a:spcPts val="600"/>
              </a:spcBef>
            </a:pPr>
            <a:r>
              <a:rPr lang="en-GB" sz="2000" dirty="0">
                <a:latin typeface="Times New Roman" panose="02020603050405020304" pitchFamily="18" charset="0"/>
                <a:cs typeface="Times New Roman" panose="02020603050405020304" pitchFamily="18" charset="0"/>
              </a:rPr>
              <a:t>Trainees will learn about the implications of publishing in paywalled journals for future self-archiving in a repository, and the publisher requirements in terms of version and embargo. Trainees will also learn about hybrid open-access journals.</a:t>
            </a:r>
            <a:endParaRPr lang="ro-RO" sz="2000" dirty="0">
              <a:latin typeface="Times New Roman" panose="02020603050405020304" pitchFamily="18" charset="0"/>
              <a:cs typeface="Times New Roman" panose="02020603050405020304" pitchFamily="18" charset="0"/>
            </a:endParaRPr>
          </a:p>
          <a:p>
            <a:pPr algn="just">
              <a:spcBef>
                <a:spcPts val="600"/>
              </a:spcBef>
            </a:pPr>
            <a:r>
              <a:rPr lang="en-GB" sz="2000" dirty="0">
                <a:latin typeface="Times New Roman" panose="02020603050405020304" pitchFamily="18" charset="0"/>
                <a:cs typeface="Times New Roman" panose="02020603050405020304" pitchFamily="18" charset="0"/>
              </a:rPr>
              <a:t>(optional depending on audience) Trainees will learn about open-access opportunities when publishing in books, since this is the main avenue of dissemination for some disciplines.</a:t>
            </a:r>
            <a:endParaRPr lang="ro-RO" sz="2000" dirty="0">
              <a:latin typeface="Times New Roman" panose="02020603050405020304" pitchFamily="18" charset="0"/>
              <a:cs typeface="Times New Roman" panose="02020603050405020304" pitchFamily="18" charset="0"/>
            </a:endParaRPr>
          </a:p>
          <a:p>
            <a:pPr algn="just">
              <a:spcBef>
                <a:spcPts val="600"/>
              </a:spcBef>
            </a:pPr>
            <a:r>
              <a:rPr lang="en-GB" sz="2000" dirty="0">
                <a:latin typeface="Times New Roman" panose="02020603050405020304" pitchFamily="18" charset="0"/>
                <a:cs typeface="Times New Roman" panose="02020603050405020304" pitchFamily="18" charset="0"/>
              </a:rPr>
              <a:t>Trainees will learn about different business models used by open-access journals, and opportunities for obtaining funds to support publishing if needed.</a:t>
            </a:r>
          </a:p>
          <a:p>
            <a:pPr algn="just">
              <a:spcBef>
                <a:spcPts val="600"/>
              </a:spcBef>
            </a:pPr>
            <a:endParaRPr lang="ro-RO"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itle 2">
            <a:extLst>
              <a:ext uri="{FF2B5EF4-FFF2-40B4-BE49-F238E27FC236}">
                <a16:creationId xmlns:a16="http://schemas.microsoft.com/office/drawing/2014/main" id="{9F32ACBA-71BE-DC55-CC69-B40A6A84BBC7}"/>
              </a:ext>
            </a:extLst>
          </p:cNvPr>
          <p:cNvSpPr>
            <a:spLocks noGrp="1"/>
          </p:cNvSpPr>
          <p:nvPr>
            <p:ph type="title"/>
          </p:nvPr>
        </p:nvSpPr>
        <p:spPr>
          <a:xfrm>
            <a:off x="145471" y="-20494"/>
            <a:ext cx="10940473" cy="1325563"/>
          </a:xfrm>
        </p:spPr>
        <p:txBody>
          <a:bodyPr>
            <a:normAutofit/>
          </a:bodyPr>
          <a:lstStyle/>
          <a:p>
            <a:r>
              <a:rPr lang="en-GB" sz="4000" b="1" dirty="0">
                <a:latin typeface="Times New Roman" panose="02020603050405020304" pitchFamily="18" charset="0"/>
                <a:cs typeface="Times New Roman" panose="02020603050405020304" pitchFamily="18" charset="0"/>
              </a:rPr>
              <a:t>Learning </a:t>
            </a:r>
            <a:r>
              <a:rPr lang="ro-RO" sz="4000" b="1" dirty="0">
                <a:latin typeface="Times New Roman" panose="02020603050405020304" pitchFamily="18" charset="0"/>
                <a:cs typeface="Times New Roman" panose="02020603050405020304" pitchFamily="18" charset="0"/>
              </a:rPr>
              <a:t>O</a:t>
            </a:r>
            <a:r>
              <a:rPr lang="en-GB" sz="4000" b="1" dirty="0" err="1">
                <a:latin typeface="Times New Roman" panose="02020603050405020304" pitchFamily="18" charset="0"/>
                <a:cs typeface="Times New Roman" panose="02020603050405020304" pitchFamily="18" charset="0"/>
              </a:rPr>
              <a:t>bjectives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51945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8F68C-24C6-7F92-98D5-77A7FBFC2E81}"/>
              </a:ext>
            </a:extLst>
          </p:cNvPr>
          <p:cNvSpPr>
            <a:spLocks noGrp="1"/>
          </p:cNvSpPr>
          <p:nvPr>
            <p:ph idx="1"/>
          </p:nvPr>
        </p:nvSpPr>
        <p:spPr>
          <a:xfrm>
            <a:off x="0" y="1420816"/>
            <a:ext cx="12072395" cy="5118880"/>
          </a:xfrm>
        </p:spPr>
        <p:txBody>
          <a:bodyPr>
            <a:normAutofit fontScale="92500" lnSpcReduction="20000"/>
          </a:bodyPr>
          <a:lstStyle/>
          <a:p>
            <a:pPr algn="just"/>
            <a:r>
              <a:rPr lang="en-GB" sz="1800" dirty="0">
                <a:latin typeface="Times New Roman" panose="02020603050405020304" pitchFamily="18" charset="0"/>
                <a:cs typeface="Times New Roman" panose="02020603050405020304" pitchFamily="18" charset="0"/>
              </a:rPr>
              <a:t>Q: "If I publish my work as a preprint, it won’t be acknowledged - I will only receive credit for a peer-reviewed journal article."</a:t>
            </a:r>
          </a:p>
          <a:p>
            <a:pPr algn="just"/>
            <a:r>
              <a:rPr lang="en-GB" sz="1800" dirty="0">
                <a:latin typeface="Times New Roman" panose="02020603050405020304" pitchFamily="18" charset="0"/>
                <a:cs typeface="Times New Roman" panose="02020603050405020304" pitchFamily="18" charset="0"/>
              </a:rPr>
              <a:t>A: Many funders are acknowledging the growing presence of preprint publishing in their policies: Howard Hughes Medical Institute (HHMI), </a:t>
            </a:r>
            <a:r>
              <a:rPr lang="en-GB" sz="1800" dirty="0" err="1">
                <a:latin typeface="Times New Roman" panose="02020603050405020304" pitchFamily="18" charset="0"/>
                <a:cs typeface="Times New Roman" panose="02020603050405020304" pitchFamily="18" charset="0"/>
              </a:rPr>
              <a:t>Wellcome</a:t>
            </a:r>
            <a:r>
              <a:rPr lang="en-GB" sz="1800" dirty="0">
                <a:latin typeface="Times New Roman" panose="02020603050405020304" pitchFamily="18" charset="0"/>
                <a:cs typeface="Times New Roman" panose="02020603050405020304" pitchFamily="18" charset="0"/>
              </a:rPr>
              <a:t> Trust, the Medical Research Council (UK) and the National Institutes of Health (NIH) announced policies allowing researchers to cite their own preprints in grant applications and reports (</a:t>
            </a:r>
            <a:r>
              <a:rPr lang="en-GB" sz="1800" dirty="0">
                <a:latin typeface="Times New Roman" panose="02020603050405020304" pitchFamily="18" charset="0"/>
                <a:cs typeface="Times New Roman" panose="02020603050405020304" pitchFamily="18" charset="0"/>
                <a:hlinkClick r:id="rId2"/>
              </a:rPr>
              <a:t>Luther 2017</a:t>
            </a:r>
            <a:r>
              <a:rPr lang="en-GB" sz="1800" dirty="0">
                <a:latin typeface="Times New Roman" panose="02020603050405020304" pitchFamily="18" charset="0"/>
                <a:cs typeface="Times New Roman" panose="02020603050405020304" pitchFamily="18" charset="0"/>
              </a:rPr>
              <a:t>). In addition, preprints help establish priority of results and may increase the impact - and citation count - of a later peer-reviewed article (</a:t>
            </a:r>
            <a:r>
              <a:rPr lang="en-GB" sz="1800" dirty="0">
                <a:latin typeface="Times New Roman" panose="02020603050405020304" pitchFamily="18" charset="0"/>
                <a:cs typeface="Times New Roman" panose="02020603050405020304" pitchFamily="18" charset="0"/>
                <a:hlinkClick r:id="rId3"/>
              </a:rPr>
              <a:t>McKiernan 2016</a:t>
            </a:r>
            <a:r>
              <a:rPr lang="en-GB" sz="1800" dirty="0">
                <a:latin typeface="Times New Roman" panose="02020603050405020304" pitchFamily="18" charset="0"/>
                <a:cs typeface="Times New Roman" panose="02020603050405020304" pitchFamily="18" charset="0"/>
              </a:rPr>
              <a:t>).</a:t>
            </a:r>
          </a:p>
          <a:p>
            <a:pPr algn="just"/>
            <a:r>
              <a:rPr lang="en-GB" sz="1800" dirty="0">
                <a:latin typeface="Times New Roman" panose="02020603050405020304" pitchFamily="18" charset="0"/>
                <a:cs typeface="Times New Roman" panose="02020603050405020304" pitchFamily="18" charset="0"/>
              </a:rPr>
              <a:t>There are still some researchers reluctant to deposit other versions than the final published version. It is important to inform them about the copyright implications when they sign a transfer document.</a:t>
            </a:r>
          </a:p>
          <a:p>
            <a:pPr algn="just"/>
            <a:r>
              <a:rPr lang="en-GB" sz="1800" dirty="0">
                <a:latin typeface="Times New Roman" panose="02020603050405020304" pitchFamily="18" charset="0"/>
                <a:cs typeface="Times New Roman" panose="02020603050405020304" pitchFamily="18" charset="0"/>
              </a:rPr>
              <a:t>Avoid the misconception of understanding an open-access journal as a journal where authors must pay to publish. The author-pay model is just one of the existing business models for an open-access journal. You might show data about the number of journals that do not ask for a publication fee (for example, as of 31 January 2018, </a:t>
            </a:r>
            <a:r>
              <a:rPr lang="en-GB" sz="1800" dirty="0">
                <a:latin typeface="Times New Roman" panose="02020603050405020304" pitchFamily="18" charset="0"/>
                <a:cs typeface="Times New Roman" panose="02020603050405020304" pitchFamily="18" charset="0"/>
                <a:hlinkClick r:id="rId4"/>
              </a:rPr>
              <a:t>DOAJ reports</a:t>
            </a:r>
            <a:r>
              <a:rPr lang="en-GB" sz="1800" dirty="0">
                <a:latin typeface="Times New Roman" panose="02020603050405020304" pitchFamily="18" charset="0"/>
                <a:cs typeface="Times New Roman" panose="02020603050405020304" pitchFamily="18" charset="0"/>
              </a:rPr>
              <a:t> that 71% of the 11,001 open-access journals listed require no publishing charge). You may want to show other business models like the </a:t>
            </a:r>
            <a:r>
              <a:rPr lang="en-GB" sz="1800" dirty="0">
                <a:latin typeface="Times New Roman" panose="02020603050405020304" pitchFamily="18" charset="0"/>
                <a:cs typeface="Times New Roman" panose="02020603050405020304" pitchFamily="18" charset="0"/>
                <a:hlinkClick r:id="rId5"/>
              </a:rPr>
              <a:t>SCOAP3 Initiative</a:t>
            </a:r>
            <a:r>
              <a:rPr lang="en-GB" sz="1800" dirty="0">
                <a:latin typeface="Times New Roman" panose="02020603050405020304" pitchFamily="18" charset="0"/>
                <a:cs typeface="Times New Roman" panose="02020603050405020304" pitchFamily="18" charset="0"/>
              </a:rPr>
              <a:t>, the </a:t>
            </a:r>
            <a:r>
              <a:rPr lang="en-GB" sz="1800" dirty="0" err="1">
                <a:latin typeface="Times New Roman" panose="02020603050405020304" pitchFamily="18" charset="0"/>
                <a:cs typeface="Times New Roman" panose="02020603050405020304" pitchFamily="18" charset="0"/>
                <a:hlinkClick r:id="rId6"/>
              </a:rPr>
              <a:t>LingOA</a:t>
            </a:r>
            <a:r>
              <a:rPr lang="en-GB" sz="1800" dirty="0">
                <a:latin typeface="Times New Roman" panose="02020603050405020304" pitchFamily="18" charset="0"/>
                <a:cs typeface="Times New Roman" panose="02020603050405020304" pitchFamily="18" charset="0"/>
                <a:hlinkClick r:id="rId6"/>
              </a:rPr>
              <a:t> project</a:t>
            </a:r>
            <a:r>
              <a:rPr lang="en-GB" sz="1800" dirty="0">
                <a:latin typeface="Times New Roman" panose="02020603050405020304" pitchFamily="18" charset="0"/>
                <a:cs typeface="Times New Roman" panose="02020603050405020304" pitchFamily="18" charset="0"/>
              </a:rPr>
              <a:t>, or the </a:t>
            </a:r>
            <a:r>
              <a:rPr lang="en-GB" sz="1800" dirty="0">
                <a:latin typeface="Times New Roman" panose="02020603050405020304" pitchFamily="18" charset="0"/>
                <a:cs typeface="Times New Roman" panose="02020603050405020304" pitchFamily="18" charset="0"/>
                <a:hlinkClick r:id="rId7"/>
              </a:rPr>
              <a:t>Open Library of Humanities</a:t>
            </a:r>
            <a:r>
              <a:rPr lang="en-GB" sz="1800" dirty="0">
                <a:latin typeface="Times New Roman" panose="02020603050405020304" pitchFamily="18" charset="0"/>
                <a:cs typeface="Times New Roman" panose="02020603050405020304" pitchFamily="18" charset="0"/>
              </a:rPr>
              <a:t>.</a:t>
            </a:r>
          </a:p>
          <a:p>
            <a:pPr algn="just"/>
            <a:r>
              <a:rPr lang="en-GB" sz="1800" dirty="0">
                <a:latin typeface="Times New Roman" panose="02020603050405020304" pitchFamily="18" charset="0"/>
                <a:cs typeface="Times New Roman" panose="02020603050405020304" pitchFamily="18" charset="0"/>
              </a:rPr>
              <a:t>The use of publishing platforms has implications for research evaluation, the peer-review process, and the role of publishers. There are still many research assessments based on journal metrics and therefore this new way of publishing challenges those evaluations. Moreover the fact that peer review is completely transparent allows readers to identify reviewers and track the versioning of the paper. Finally, if those platforms become the common tool to publish results, publishers would need to redefine their role in the scholarly communication process.</a:t>
            </a:r>
          </a:p>
          <a:p>
            <a:pPr algn="just"/>
            <a:r>
              <a:rPr lang="en-GB" sz="1800" dirty="0">
                <a:latin typeface="Times New Roman" panose="02020603050405020304" pitchFamily="18" charset="0"/>
                <a:cs typeface="Times New Roman" panose="02020603050405020304" pitchFamily="18" charset="0"/>
              </a:rPr>
              <a:t>The hybrid model is very controversial and it could raise a lot of questions about the costs, possible double-dipping, and the use (or lack) of licensing.</a:t>
            </a:r>
          </a:p>
          <a:p>
            <a:pPr algn="just"/>
            <a:r>
              <a:rPr lang="en-GB" sz="1800" dirty="0">
                <a:latin typeface="Times New Roman" panose="02020603050405020304" pitchFamily="18" charset="0"/>
                <a:cs typeface="Times New Roman" panose="02020603050405020304" pitchFamily="18" charset="0"/>
              </a:rPr>
              <a:t>You may discuss the future of the scholarly communication by presenting some of the offsetting models or transition projects like </a:t>
            </a:r>
            <a:r>
              <a:rPr lang="en-GB" sz="1800" dirty="0">
                <a:latin typeface="Times New Roman" panose="02020603050405020304" pitchFamily="18" charset="0"/>
                <a:cs typeface="Times New Roman" panose="02020603050405020304" pitchFamily="18" charset="0"/>
                <a:hlinkClick r:id="rId8"/>
              </a:rPr>
              <a:t>OA2020 global alliance</a:t>
            </a:r>
            <a:r>
              <a:rPr lang="en-GB" sz="1800" dirty="0">
                <a:latin typeface="Times New Roman" panose="02020603050405020304" pitchFamily="18" charset="0"/>
                <a:cs typeface="Times New Roman" panose="02020603050405020304" pitchFamily="18" charset="0"/>
              </a:rPr>
              <a:t> proposed by the Max Planck Society</a:t>
            </a:r>
            <a:r>
              <a:rPr lang="ro-RO" sz="1800" dirty="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6DB0FAE4-AA6B-4C8B-7141-46D99B4470A1}"/>
              </a:ext>
            </a:extLst>
          </p:cNvPr>
          <p:cNvSpPr>
            <a:spLocks noGrp="1"/>
          </p:cNvSpPr>
          <p:nvPr>
            <p:ph type="title"/>
          </p:nvPr>
        </p:nvSpPr>
        <p:spPr>
          <a:xfrm>
            <a:off x="0" y="127321"/>
            <a:ext cx="11539469" cy="1177747"/>
          </a:xfrm>
        </p:spPr>
        <p:txBody>
          <a:bodyPr>
            <a:normAutofit fontScale="90000"/>
          </a:bodyPr>
          <a:lstStyle/>
          <a:p>
            <a:r>
              <a:rPr lang="en-GB" b="1" dirty="0">
                <a:latin typeface="Times New Roman" panose="02020603050405020304" pitchFamily="18" charset="0"/>
                <a:cs typeface="Times New Roman" panose="02020603050405020304" pitchFamily="18" charset="0"/>
              </a:rPr>
              <a:t>Questions, </a:t>
            </a:r>
            <a:r>
              <a:rPr lang="ro-RO" b="1" dirty="0">
                <a:latin typeface="Times New Roman" panose="02020603050405020304" pitchFamily="18" charset="0"/>
                <a:cs typeface="Times New Roman" panose="02020603050405020304" pitchFamily="18" charset="0"/>
              </a:rPr>
              <a:t>O</a:t>
            </a:r>
            <a:r>
              <a:rPr lang="en-GB" b="1" dirty="0" err="1">
                <a:latin typeface="Times New Roman" panose="02020603050405020304" pitchFamily="18" charset="0"/>
                <a:cs typeface="Times New Roman" panose="02020603050405020304" pitchFamily="18" charset="0"/>
              </a:rPr>
              <a:t>bstacles</a:t>
            </a:r>
            <a:r>
              <a:rPr lang="en-GB" b="1" dirty="0">
                <a:latin typeface="Times New Roman" panose="02020603050405020304" pitchFamily="18" charset="0"/>
                <a:cs typeface="Times New Roman" panose="02020603050405020304" pitchFamily="18" charset="0"/>
              </a:rPr>
              <a:t>, and </a:t>
            </a:r>
            <a:r>
              <a:rPr lang="ro-RO" b="1" dirty="0">
                <a:latin typeface="Times New Roman" panose="02020603050405020304" pitchFamily="18" charset="0"/>
                <a:cs typeface="Times New Roman" panose="02020603050405020304" pitchFamily="18" charset="0"/>
              </a:rPr>
              <a:t>C</a:t>
            </a:r>
            <a:r>
              <a:rPr lang="en-GB" b="1" dirty="0" err="1">
                <a:latin typeface="Times New Roman" panose="02020603050405020304" pitchFamily="18" charset="0"/>
                <a:cs typeface="Times New Roman" panose="02020603050405020304" pitchFamily="18" charset="0"/>
              </a:rPr>
              <a:t>ommon</a:t>
            </a:r>
            <a:r>
              <a:rPr lang="en-GB"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M</a:t>
            </a:r>
            <a:r>
              <a:rPr lang="en-GB" b="1" dirty="0" err="1">
                <a:latin typeface="Times New Roman" panose="02020603050405020304" pitchFamily="18" charset="0"/>
                <a:cs typeface="Times New Roman" panose="02020603050405020304" pitchFamily="18" charset="0"/>
              </a:rPr>
              <a:t>isconceptions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90346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C00DB-1AB7-B99A-A2C2-E69BBAB141FB}"/>
              </a:ext>
            </a:extLst>
          </p:cNvPr>
          <p:cNvSpPr>
            <a:spLocks noGrp="1"/>
          </p:cNvSpPr>
          <p:nvPr>
            <p:ph idx="1"/>
          </p:nvPr>
        </p:nvSpPr>
        <p:spPr/>
        <p:txBody>
          <a:bodyPr>
            <a:normAutofit fontScale="77500" lnSpcReduction="20000"/>
          </a:bodyPr>
          <a:lstStyle/>
          <a:p>
            <a:pPr marL="342900" indent="-342900">
              <a:spcBef>
                <a:spcPts val="0"/>
              </a:spcBef>
              <a:buSzPct val="80000"/>
            </a:pPr>
            <a:r>
              <a:rPr lang="en-US" dirty="0"/>
              <a:t>FOSTER. (2018). </a:t>
            </a:r>
            <a:r>
              <a:rPr lang="en-US" i="1" dirty="0"/>
              <a:t>The Open Science Training Handbook   </a:t>
            </a:r>
            <a:r>
              <a:rPr lang="en-US" dirty="0">
                <a:hlinkClick r:id="rId2"/>
              </a:rPr>
              <a:t>https://github.com/Open-Science-Training-Handbook/Open-Science-Training-Handbook_EN</a:t>
            </a:r>
            <a:endParaRPr lang="ro-RO" dirty="0"/>
          </a:p>
          <a:p>
            <a:pPr marL="342900" indent="-342900">
              <a:spcBef>
                <a:spcPts val="0"/>
              </a:spcBef>
              <a:buSzPct val="80000"/>
            </a:pPr>
            <a:r>
              <a:rPr lang="en-US" dirty="0"/>
              <a:t>  </a:t>
            </a:r>
          </a:p>
          <a:p>
            <a:pPr marL="342900" lvl="0" indent="-342900">
              <a:spcBef>
                <a:spcPts val="0"/>
              </a:spcBef>
              <a:buSzPct val="80000"/>
            </a:pPr>
            <a:r>
              <a:rPr lang="en-US" dirty="0" err="1"/>
              <a:t>Masuzzo</a:t>
            </a:r>
            <a:r>
              <a:rPr lang="en-US" dirty="0"/>
              <a:t>, P., &amp; Martens, L. (2017). Do you speak open science? Resources and tips to learn the language. </a:t>
            </a:r>
            <a:r>
              <a:rPr lang="en-US" i="1" dirty="0" err="1"/>
              <a:t>PeerJ</a:t>
            </a:r>
            <a:r>
              <a:rPr lang="en-US" i="1" dirty="0"/>
              <a:t> Preprints</a:t>
            </a:r>
            <a:r>
              <a:rPr lang="en-US" dirty="0"/>
              <a:t>, 5, e2689v2681. </a:t>
            </a:r>
            <a:r>
              <a:rPr lang="en-US" dirty="0">
                <a:hlinkClick r:id="rId3"/>
              </a:rPr>
              <a:t>https://doi.org/10.7287/peerj.preprints.2689v1</a:t>
            </a:r>
            <a:r>
              <a:rPr lang="en-US" dirty="0"/>
              <a:t> </a:t>
            </a:r>
            <a:endParaRPr lang="ro-RO" dirty="0"/>
          </a:p>
          <a:p>
            <a:pPr marL="342900" lvl="0" indent="-342900">
              <a:spcBef>
                <a:spcPts val="0"/>
              </a:spcBef>
              <a:buSzPct val="80000"/>
            </a:pPr>
            <a:r>
              <a:rPr lang="en-US" dirty="0"/>
              <a:t> </a:t>
            </a:r>
          </a:p>
          <a:p>
            <a:pPr marL="342900" lvl="0" indent="-342900">
              <a:spcBef>
                <a:spcPts val="0"/>
              </a:spcBef>
              <a:buSzPct val="80000"/>
            </a:pPr>
            <a:r>
              <a:rPr lang="en-US" dirty="0"/>
              <a:t>United Nations Educational Science and Cultural Organization. (2021). </a:t>
            </a:r>
            <a:r>
              <a:rPr lang="en-US" i="1" dirty="0"/>
              <a:t>Intergovernmental Meeting of Experts (Category II) Related to a Draft UNESCO Recommendation on Open Science</a:t>
            </a:r>
            <a:r>
              <a:rPr lang="en-US" dirty="0"/>
              <a:t>. </a:t>
            </a:r>
            <a:r>
              <a:rPr lang="en-US" dirty="0">
                <a:hlinkClick r:id="rId4"/>
              </a:rPr>
              <a:t>https://en.unesco.org/science-sustainable-future/open-science/recommendation</a:t>
            </a:r>
            <a:r>
              <a:rPr lang="en-US" dirty="0"/>
              <a:t> </a:t>
            </a:r>
            <a:endParaRPr lang="ro-RO"/>
          </a:p>
          <a:p>
            <a:pPr marL="342900" lvl="0" indent="-342900">
              <a:spcBef>
                <a:spcPts val="0"/>
              </a:spcBef>
              <a:buSzPct val="80000"/>
            </a:pPr>
            <a:endParaRPr lang="en-US" dirty="0"/>
          </a:p>
          <a:p>
            <a:pPr marL="342900" lvl="0" indent="-342900">
              <a:spcBef>
                <a:spcPts val="0"/>
              </a:spcBef>
              <a:buSzPct val="80000"/>
            </a:pPr>
            <a:r>
              <a:rPr lang="en-US" dirty="0"/>
              <a:t>Watson, M. (2015). When will ‘open science’ become simply ‘science’? </a:t>
            </a:r>
            <a:r>
              <a:rPr lang="en-US" i="1" dirty="0"/>
              <a:t>Genome Biology</a:t>
            </a:r>
            <a:r>
              <a:rPr lang="en-US" dirty="0"/>
              <a:t>, 16(1), 101. </a:t>
            </a:r>
            <a:r>
              <a:rPr lang="en-US" dirty="0">
                <a:hlinkClick r:id="rId5"/>
              </a:rPr>
              <a:t>https://doi.org/10.1186/s13059-015-0669-2</a:t>
            </a:r>
            <a:r>
              <a:rPr lang="en-US" dirty="0"/>
              <a:t>  </a:t>
            </a:r>
          </a:p>
          <a:p>
            <a:endParaRPr lang="en-GB" dirty="0"/>
          </a:p>
        </p:txBody>
      </p:sp>
      <p:sp>
        <p:nvSpPr>
          <p:cNvPr id="3" name="Footer Placeholder 2">
            <a:extLst>
              <a:ext uri="{FF2B5EF4-FFF2-40B4-BE49-F238E27FC236}">
                <a16:creationId xmlns:a16="http://schemas.microsoft.com/office/drawing/2014/main" id="{44043390-A31C-5A37-176B-A98FA42460CD}"/>
              </a:ext>
            </a:extLst>
          </p:cNvPr>
          <p:cNvSpPr>
            <a:spLocks noGrp="1"/>
          </p:cNvSpPr>
          <p:nvPr>
            <p:ph type="ftr" sz="quarter" idx="11"/>
          </p:nvPr>
        </p:nvSpPr>
        <p:spPr/>
        <p:txBody>
          <a:bodyPr/>
          <a:lstStyle/>
          <a:p>
            <a:r>
              <a:rPr lang="en-US"/>
              <a:t>*Collected from European Commission – Open Science: https://ec.europa.eu/research/openscience/index.cfm; last accessed 2 May 2018.</a:t>
            </a:r>
          </a:p>
        </p:txBody>
      </p:sp>
      <p:sp>
        <p:nvSpPr>
          <p:cNvPr id="4" name="Title 3">
            <a:extLst>
              <a:ext uri="{FF2B5EF4-FFF2-40B4-BE49-F238E27FC236}">
                <a16:creationId xmlns:a16="http://schemas.microsoft.com/office/drawing/2014/main" id="{6E499F17-13B4-D3D0-664C-18B1C7B094FE}"/>
              </a:ext>
            </a:extLst>
          </p:cNvPr>
          <p:cNvSpPr>
            <a:spLocks noGrp="1"/>
          </p:cNvSpPr>
          <p:nvPr>
            <p:ph type="title"/>
          </p:nvPr>
        </p:nvSpPr>
        <p:spPr/>
        <p:txBody>
          <a:bodyPr/>
          <a:lstStyle/>
          <a:p>
            <a:r>
              <a:rPr lang="en-US" dirty="0"/>
              <a:t>References</a:t>
            </a:r>
            <a:endParaRPr lang="en-GB" dirty="0"/>
          </a:p>
        </p:txBody>
      </p:sp>
    </p:spTree>
    <p:extLst>
      <p:ext uri="{BB962C8B-B14F-4D97-AF65-F5344CB8AC3E}">
        <p14:creationId xmlns:p14="http://schemas.microsoft.com/office/powerpoint/2010/main" val="256555160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02D73-3328-4CC1-A11C-8E925DC392FC}"/>
              </a:ext>
            </a:extLst>
          </p:cNvPr>
          <p:cNvSpPr>
            <a:spLocks noGrp="1"/>
          </p:cNvSpPr>
          <p:nvPr>
            <p:ph type="title"/>
          </p:nvPr>
        </p:nvSpPr>
        <p:spPr>
          <a:xfrm>
            <a:off x="2939760" y="2766218"/>
            <a:ext cx="6312479" cy="1325563"/>
          </a:xfrm>
        </p:spPr>
        <p:txBody>
          <a:bodyPr>
            <a:normAutofit/>
          </a:bodyPr>
          <a:lstStyle/>
          <a:p>
            <a:r>
              <a:rPr lang="en-US" sz="4000" dirty="0">
                <a:solidFill>
                  <a:schemeClr val="tx1"/>
                </a:solidFill>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65243242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E6785-2C24-4D49-BC02-5EF77D9E7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3" y="3308938"/>
            <a:ext cx="4588933" cy="2581275"/>
          </a:xfrm>
          <a:prstGeom prst="rect">
            <a:avLst/>
          </a:prstGeom>
          <a:ln>
            <a:noFill/>
          </a:ln>
          <a:effectLst>
            <a:softEdge rad="112500"/>
          </a:effectLst>
        </p:spPr>
      </p:pic>
      <p:sp>
        <p:nvSpPr>
          <p:cNvPr id="6" name="TextBox 5">
            <a:extLst>
              <a:ext uri="{FF2B5EF4-FFF2-40B4-BE49-F238E27FC236}">
                <a16:creationId xmlns:a16="http://schemas.microsoft.com/office/drawing/2014/main" id="{88DF9943-66FF-47E1-9D93-F424CA71CB8C}"/>
              </a:ext>
            </a:extLst>
          </p:cNvPr>
          <p:cNvSpPr txBox="1"/>
          <p:nvPr/>
        </p:nvSpPr>
        <p:spPr>
          <a:xfrm>
            <a:off x="980014" y="5890213"/>
            <a:ext cx="3486150" cy="276999"/>
          </a:xfrm>
          <a:prstGeom prst="rect">
            <a:avLst/>
          </a:prstGeom>
          <a:noFill/>
        </p:spPr>
        <p:txBody>
          <a:bodyPr wrap="square" rtlCol="0">
            <a:spAutoFit/>
          </a:bodyPr>
          <a:lstStyle/>
          <a:p>
            <a:pPr algn="ctr"/>
            <a:r>
              <a:rPr lang="fr-BE" sz="1200" dirty="0">
                <a:latin typeface="Times New Roman" panose="02020603050405020304" pitchFamily="18" charset="0"/>
                <a:cs typeface="Times New Roman" panose="02020603050405020304" pitchFamily="18" charset="0"/>
              </a:rPr>
              <a:t>© Euronews</a:t>
            </a:r>
          </a:p>
        </p:txBody>
      </p:sp>
      <p:sp>
        <p:nvSpPr>
          <p:cNvPr id="2" name="TextBox 1">
            <a:extLst>
              <a:ext uri="{FF2B5EF4-FFF2-40B4-BE49-F238E27FC236}">
                <a16:creationId xmlns:a16="http://schemas.microsoft.com/office/drawing/2014/main" id="{9D3C361D-798F-46C5-BE19-6CA1444CCB5D}"/>
              </a:ext>
            </a:extLst>
          </p:cNvPr>
          <p:cNvSpPr txBox="1"/>
          <p:nvPr/>
        </p:nvSpPr>
        <p:spPr>
          <a:xfrm>
            <a:off x="123823" y="1495133"/>
            <a:ext cx="11846503" cy="1733808"/>
          </a:xfrm>
          <a:prstGeom prst="rect">
            <a:avLst/>
          </a:prstGeom>
          <a:noFill/>
        </p:spPr>
        <p:txBody>
          <a:bodyPr wrap="square" rtlCol="0">
            <a:spAutoFit/>
          </a:bodyPr>
          <a:lstStyle/>
          <a:p>
            <a:pPr marL="228600" indent="-228600" algn="just">
              <a:lnSpc>
                <a:spcPct val="90000"/>
              </a:lnSpc>
              <a:spcBef>
                <a:spcPts val="1000"/>
              </a:spcBef>
              <a:buBlip>
                <a:blip r:embed="rId4"/>
              </a:buBlip>
            </a:pPr>
            <a:r>
              <a:rPr lang="en-GB" sz="2000" dirty="0">
                <a:solidFill>
                  <a:schemeClr val="tx1">
                    <a:lumMod val="75000"/>
                    <a:lumOff val="25000"/>
                  </a:schemeClr>
                </a:solidFill>
                <a:latin typeface="Times New Roman" panose="02020603050405020304" pitchFamily="18" charset="0"/>
                <a:cs typeface="Times New Roman" panose="02020603050405020304" pitchFamily="18" charset="0"/>
              </a:rPr>
              <a:t>Today</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rudimentary or sophisticated weapons are used by us for our own destruction. These tragic events support the phrase </a:t>
            </a:r>
            <a:r>
              <a:rPr lang="ro-RO"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closed as necessary</a:t>
            </a:r>
            <a:r>
              <a:rPr lang="ro-RO"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in science.</a:t>
            </a:r>
          </a:p>
          <a:p>
            <a:pPr marL="228600" indent="-228600" algn="just">
              <a:lnSpc>
                <a:spcPct val="90000"/>
              </a:lnSpc>
              <a:spcBef>
                <a:spcPts val="1000"/>
              </a:spcBef>
              <a:buBlip>
                <a:blip r:embed="rId4"/>
              </a:buBlip>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When will the end of our “childhood” come? When will this </a:t>
            </a:r>
            <a:r>
              <a:rPr lang="ro-RO"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Russian roulette</a:t>
            </a:r>
            <a:r>
              <a:rPr lang="ro-RO" sz="2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game with planet Earth stop?</a:t>
            </a:r>
          </a:p>
          <a:p>
            <a:pPr marL="228600" indent="-228600" algn="just">
              <a:lnSpc>
                <a:spcPct val="90000"/>
              </a:lnSpc>
              <a:spcBef>
                <a:spcPts val="1000"/>
              </a:spcBef>
              <a:buBlip>
                <a:blip r:embed="rId4"/>
              </a:buBlip>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What would it be like to live in a city made up only of images, data, information about the past and the future stored in databases managed and processed by supercomputers? </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(e.g. The City and the Stars by Arthur C. Clarke)</a:t>
            </a:r>
          </a:p>
        </p:txBody>
      </p:sp>
      <p:pic>
        <p:nvPicPr>
          <p:cNvPr id="7" name="Picture 6">
            <a:extLst>
              <a:ext uri="{FF2B5EF4-FFF2-40B4-BE49-F238E27FC236}">
                <a16:creationId xmlns:a16="http://schemas.microsoft.com/office/drawing/2014/main" id="{2F7BC042-3A98-414E-BFFB-9E8E7601B55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82524" y="3308938"/>
            <a:ext cx="4340019" cy="2893346"/>
          </a:xfrm>
          <a:prstGeom prst="rect">
            <a:avLst/>
          </a:prstGeom>
          <a:ln>
            <a:noFill/>
          </a:ln>
          <a:effectLst>
            <a:softEdge rad="112500"/>
          </a:effectLst>
        </p:spPr>
      </p:pic>
      <p:sp>
        <p:nvSpPr>
          <p:cNvPr id="10" name="Content Placeholder 1">
            <a:extLst>
              <a:ext uri="{FF2B5EF4-FFF2-40B4-BE49-F238E27FC236}">
                <a16:creationId xmlns:a16="http://schemas.microsoft.com/office/drawing/2014/main" id="{5288B6FB-AADF-459B-84FD-FD7A056BADAD}"/>
              </a:ext>
            </a:extLst>
          </p:cNvPr>
          <p:cNvSpPr>
            <a:spLocks noGrp="1"/>
          </p:cNvSpPr>
          <p:nvPr>
            <p:ph idx="1"/>
          </p:nvPr>
        </p:nvSpPr>
        <p:spPr>
          <a:xfrm>
            <a:off x="7101011" y="6167212"/>
            <a:ext cx="3345316" cy="247965"/>
          </a:xfrm>
        </p:spPr>
        <p:txBody>
          <a:bodyPr>
            <a:normAutofit lnSpcReduction="10000"/>
          </a:bodyPr>
          <a:lstStyle/>
          <a:p>
            <a:pPr marL="0" indent="0" algn="ctr">
              <a:buNone/>
            </a:pPr>
            <a:r>
              <a:rPr lang="en-US" sz="1200" dirty="0">
                <a:latin typeface="Times New Roman" panose="02020603050405020304" pitchFamily="18" charset="0"/>
                <a:cs typeface="Times New Roman" panose="02020603050405020304" pitchFamily="18" charset="0"/>
              </a:rPr>
              <a:t>© gettyimages.com/gremlin</a:t>
            </a:r>
          </a:p>
        </p:txBody>
      </p:sp>
      <p:sp>
        <p:nvSpPr>
          <p:cNvPr id="9" name="Title 2">
            <a:extLst>
              <a:ext uri="{FF2B5EF4-FFF2-40B4-BE49-F238E27FC236}">
                <a16:creationId xmlns:a16="http://schemas.microsoft.com/office/drawing/2014/main" id="{88A78F8E-2024-1D12-7BF6-EDC5D7160928}"/>
              </a:ext>
            </a:extLst>
          </p:cNvPr>
          <p:cNvSpPr>
            <a:spLocks noGrp="1"/>
          </p:cNvSpPr>
          <p:nvPr>
            <p:ph type="title"/>
          </p:nvPr>
        </p:nvSpPr>
        <p:spPr>
          <a:xfrm>
            <a:off x="145471" y="-20494"/>
            <a:ext cx="10940473" cy="1325563"/>
          </a:xfrm>
        </p:spPr>
        <p:txBody>
          <a:bodyPr>
            <a:normAutofit/>
          </a:bodyPr>
          <a:lstStyle/>
          <a:p>
            <a:r>
              <a:rPr lang="ro-RO" sz="4000" b="1" dirty="0">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The City and the Stars</a:t>
            </a:r>
            <a:r>
              <a:rPr lang="ro-RO" sz="4000" b="1" dirty="0">
                <a:latin typeface="Times New Roman" panose="02020603050405020304" pitchFamily="18" charset="0"/>
                <a:cs typeface="Times New Roman" panose="02020603050405020304" pitchFamily="18" charset="0"/>
              </a:rPr>
              <a:t>”</a:t>
            </a:r>
            <a:endParaRPr lang="en-US" sz="4000" b="1" dirty="0"/>
          </a:p>
        </p:txBody>
      </p:sp>
    </p:spTree>
    <p:extLst>
      <p:ext uri="{BB962C8B-B14F-4D97-AF65-F5344CB8AC3E}">
        <p14:creationId xmlns:p14="http://schemas.microsoft.com/office/powerpoint/2010/main" val="76202373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32D80-FA3A-8156-D9DA-6C1D9DCF0D03}"/>
              </a:ext>
            </a:extLst>
          </p:cNvPr>
          <p:cNvSpPr>
            <a:spLocks noGrp="1"/>
          </p:cNvSpPr>
          <p:nvPr>
            <p:ph idx="1"/>
          </p:nvPr>
        </p:nvSpPr>
        <p:spPr>
          <a:xfrm>
            <a:off x="0" y="1345721"/>
            <a:ext cx="12192000" cy="5003321"/>
          </a:xfrm>
        </p:spPr>
        <p:txBody>
          <a:bodyPr>
            <a:noAutofit/>
          </a:bodyPr>
          <a:lstStyle/>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Science and its openness have enabled us to continuously push the frontiers of knowledge either step-by-step or through scientific breakthroughs that have revolutionized everything we knew until then.</a:t>
            </a:r>
            <a:endParaRPr lang="ro-RO"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openness of our scientific discoveries should be unlimited in order to allow science to go further through all those who have the opportunity to discover.</a:t>
            </a:r>
            <a:endParaRPr lang="ro-RO"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Unfortunately, humanity </a:t>
            </a:r>
            <a:r>
              <a:rPr lang="en-US" sz="2000" dirty="0">
                <a:latin typeface="Times New Roman" panose="02020603050405020304" pitchFamily="18" charset="0"/>
                <a:cs typeface="Times New Roman" panose="02020603050405020304" pitchFamily="18" charset="0"/>
              </a:rPr>
              <a:t>is not mature enough to use scientific knowledge </a:t>
            </a:r>
            <a:r>
              <a:rPr lang="en-GB" sz="2000" dirty="0">
                <a:latin typeface="Times New Roman" panose="02020603050405020304" pitchFamily="18" charset="0"/>
                <a:cs typeface="Times New Roman" panose="02020603050405020304" pitchFamily="18" charset="0"/>
              </a:rPr>
              <a:t>and technology only for improving our lives, surpassing our limits and  protecting our planet.</a:t>
            </a:r>
          </a:p>
          <a:p>
            <a:pPr algn="just"/>
            <a:r>
              <a:rPr lang="en-GB" sz="2000" dirty="0">
                <a:latin typeface="Times New Roman" panose="02020603050405020304" pitchFamily="18" charset="0"/>
                <a:cs typeface="Times New Roman" panose="02020603050405020304" pitchFamily="18" charset="0"/>
              </a:rPr>
              <a:t>The impact of science on the social world and on human nature has been limited.</a:t>
            </a:r>
            <a:endParaRPr lang="ro-RO"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We must now close certain information resulting from the scientific activity so as not to be used by those who have a different way of thinking and, therefore, undermine the principle of open use of knowledge by stating that science should be as open as possible and </a:t>
            </a:r>
            <a:r>
              <a:rPr lang="ro-RO" sz="2000" dirty="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closed as necessary.</a:t>
            </a:r>
            <a:endParaRPr lang="ro-RO" sz="20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2E293DB2-C87F-E6C8-B7DF-AE6016217252}"/>
              </a:ext>
            </a:extLst>
          </p:cNvPr>
          <p:cNvSpPr>
            <a:spLocks noGrp="1"/>
          </p:cNvSpPr>
          <p:nvPr>
            <p:ph type="title"/>
          </p:nvPr>
        </p:nvSpPr>
        <p:spPr>
          <a:xfrm>
            <a:off x="145471" y="-20494"/>
            <a:ext cx="10940473" cy="1325563"/>
          </a:xfrm>
        </p:spPr>
        <p:txBody>
          <a:bodyPr>
            <a:normAutofit/>
          </a:bodyPr>
          <a:lstStyle/>
          <a:p>
            <a:r>
              <a:rPr lang="ro-RO" sz="4000" b="1" dirty="0">
                <a:latin typeface="Times New Roman" panose="02020603050405020304" pitchFamily="18" charset="0"/>
                <a:cs typeface="Times New Roman" panose="02020603050405020304" pitchFamily="18" charset="0"/>
              </a:rPr>
              <a:t>A</a:t>
            </a:r>
            <a:r>
              <a:rPr lang="en-US" sz="4000" b="1" dirty="0">
                <a:latin typeface="Times New Roman" panose="02020603050405020304" pitchFamily="18" charset="0"/>
                <a:cs typeface="Times New Roman" panose="02020603050405020304" pitchFamily="18" charset="0"/>
              </a:rPr>
              <a:t>s </a:t>
            </a:r>
            <a:r>
              <a:rPr lang="ro-RO" sz="4000" b="1" dirty="0">
                <a:latin typeface="Times New Roman" panose="02020603050405020304" pitchFamily="18" charset="0"/>
                <a:cs typeface="Times New Roman" panose="02020603050405020304" pitchFamily="18" charset="0"/>
              </a:rPr>
              <a:t>O</a:t>
            </a:r>
            <a:r>
              <a:rPr lang="en-US" sz="4000" b="1" dirty="0">
                <a:latin typeface="Times New Roman" panose="02020603050405020304" pitchFamily="18" charset="0"/>
                <a:cs typeface="Times New Roman" panose="02020603050405020304" pitchFamily="18" charset="0"/>
              </a:rPr>
              <a:t>pen as </a:t>
            </a:r>
            <a:r>
              <a:rPr lang="ro-RO" sz="4000" b="1" dirty="0">
                <a:latin typeface="Times New Roman" panose="02020603050405020304" pitchFamily="18" charset="0"/>
                <a:cs typeface="Times New Roman" panose="02020603050405020304" pitchFamily="18" charset="0"/>
              </a:rPr>
              <a:t>P</a:t>
            </a:r>
            <a:r>
              <a:rPr lang="en-US" sz="4000" b="1" dirty="0" err="1">
                <a:latin typeface="Times New Roman" panose="02020603050405020304" pitchFamily="18" charset="0"/>
                <a:cs typeface="Times New Roman" panose="02020603050405020304" pitchFamily="18" charset="0"/>
              </a:rPr>
              <a:t>ossible</a:t>
            </a:r>
            <a:r>
              <a:rPr lang="en-US" sz="4000" b="1" dirty="0">
                <a:latin typeface="Times New Roman" panose="02020603050405020304" pitchFamily="18" charset="0"/>
                <a:cs typeface="Times New Roman" panose="02020603050405020304" pitchFamily="18" charset="0"/>
              </a:rPr>
              <a:t> and </a:t>
            </a:r>
            <a:r>
              <a:rPr lang="ro-RO" sz="4000" b="1" dirty="0">
                <a:latin typeface="Times New Roman" panose="02020603050405020304" pitchFamily="18" charset="0"/>
                <a:cs typeface="Times New Roman" panose="02020603050405020304" pitchFamily="18" charset="0"/>
              </a:rPr>
              <a:t>as C</a:t>
            </a:r>
            <a:r>
              <a:rPr lang="en-US" sz="4000" b="1" dirty="0" err="1">
                <a:latin typeface="Times New Roman" panose="02020603050405020304" pitchFamily="18" charset="0"/>
                <a:cs typeface="Times New Roman" panose="02020603050405020304" pitchFamily="18" charset="0"/>
              </a:rPr>
              <a:t>losed</a:t>
            </a:r>
            <a:r>
              <a:rPr lang="en-US" sz="4000" b="1" dirty="0">
                <a:latin typeface="Times New Roman" panose="02020603050405020304" pitchFamily="18" charset="0"/>
                <a:cs typeface="Times New Roman" panose="02020603050405020304" pitchFamily="18" charset="0"/>
              </a:rPr>
              <a:t> as </a:t>
            </a:r>
            <a:r>
              <a:rPr lang="ro-RO" sz="4000" b="1" dirty="0">
                <a:latin typeface="Times New Roman" panose="02020603050405020304" pitchFamily="18" charset="0"/>
                <a:cs typeface="Times New Roman" panose="02020603050405020304" pitchFamily="18" charset="0"/>
              </a:rPr>
              <a:t>N</a:t>
            </a:r>
            <a:r>
              <a:rPr lang="en-US" sz="4000" b="1" dirty="0" err="1">
                <a:latin typeface="Times New Roman" panose="02020603050405020304" pitchFamily="18" charset="0"/>
                <a:cs typeface="Times New Roman" panose="02020603050405020304" pitchFamily="18" charset="0"/>
              </a:rPr>
              <a:t>ecessary</a:t>
            </a:r>
            <a:endParaRPr lang="en-US" sz="4000" b="1" dirty="0"/>
          </a:p>
        </p:txBody>
      </p:sp>
    </p:spTree>
    <p:extLst>
      <p:ext uri="{BB962C8B-B14F-4D97-AF65-F5344CB8AC3E}">
        <p14:creationId xmlns:p14="http://schemas.microsoft.com/office/powerpoint/2010/main" val="263647691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FC8E3-F5AB-4D10-B0C7-5740AC994DC8}"/>
              </a:ext>
            </a:extLst>
          </p:cNvPr>
          <p:cNvSpPr>
            <a:spLocks noGrp="1"/>
          </p:cNvSpPr>
          <p:nvPr>
            <p:ph idx="1"/>
          </p:nvPr>
        </p:nvSpPr>
        <p:spPr>
          <a:xfrm>
            <a:off x="397165" y="2441862"/>
            <a:ext cx="6210670" cy="2586327"/>
          </a:xfrm>
        </p:spPr>
        <p:txBody>
          <a:bodyPr>
            <a:normAutofit/>
          </a:bodyPr>
          <a:lstStyle/>
          <a:p>
            <a:r>
              <a:rPr lang="en-US" sz="2000" dirty="0">
                <a:latin typeface="Times New Roman" panose="02020603050405020304" pitchFamily="18" charset="0"/>
                <a:cs typeface="Times New Roman" panose="02020603050405020304" pitchFamily="18" charset="0"/>
              </a:rPr>
              <a:t>‘Open Science is an inclusive construct that combines various movements and practices aiming to make multilingual scientific knowledge openly available, accessible, and reusable for everyone, to increase scientific collaborations and sharing of information for the benefits of science and society, and to open the processes of scientific knowledge creation, evaluation, and communication to societal actors beyond the traditional scientific community’ (UNESCO, 2021, p. 7)</a:t>
            </a:r>
          </a:p>
        </p:txBody>
      </p:sp>
      <p:sp>
        <p:nvSpPr>
          <p:cNvPr id="3" name="Title 2">
            <a:extLst>
              <a:ext uri="{FF2B5EF4-FFF2-40B4-BE49-F238E27FC236}">
                <a16:creationId xmlns:a16="http://schemas.microsoft.com/office/drawing/2014/main" id="{DB467487-664A-4431-BD9A-668EB32B86BB}"/>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What is Open Science?</a:t>
            </a:r>
          </a:p>
        </p:txBody>
      </p:sp>
      <p:pic>
        <p:nvPicPr>
          <p:cNvPr id="5" name="Picture 4">
            <a:extLst>
              <a:ext uri="{FF2B5EF4-FFF2-40B4-BE49-F238E27FC236}">
                <a16:creationId xmlns:a16="http://schemas.microsoft.com/office/drawing/2014/main" id="{0ABF7AD3-1B88-42F3-A9AE-2882A43FF9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32335" y="1727200"/>
            <a:ext cx="4762500" cy="3571875"/>
          </a:xfrm>
          <a:prstGeom prst="rect">
            <a:avLst/>
          </a:prstGeom>
          <a:ln>
            <a:noFill/>
          </a:ln>
          <a:effectLst>
            <a:softEdge rad="112500"/>
          </a:effectLst>
        </p:spPr>
      </p:pic>
      <p:sp>
        <p:nvSpPr>
          <p:cNvPr id="6" name="TextBox 5">
            <a:extLst>
              <a:ext uri="{FF2B5EF4-FFF2-40B4-BE49-F238E27FC236}">
                <a16:creationId xmlns:a16="http://schemas.microsoft.com/office/drawing/2014/main" id="{36808D15-6290-42EC-A982-D2DAB6BE817A}"/>
              </a:ext>
            </a:extLst>
          </p:cNvPr>
          <p:cNvSpPr txBox="1"/>
          <p:nvPr/>
        </p:nvSpPr>
        <p:spPr>
          <a:xfrm>
            <a:off x="7032335" y="5299075"/>
            <a:ext cx="4762500" cy="230832"/>
          </a:xfrm>
          <a:prstGeom prst="rect">
            <a:avLst/>
          </a:prstGeom>
          <a:noFill/>
        </p:spPr>
        <p:txBody>
          <a:bodyPr wrap="square" rtlCol="0">
            <a:spAutoFit/>
          </a:bodyPr>
          <a:lstStyle/>
          <a:p>
            <a:r>
              <a:rPr lang="en-US" sz="900" dirty="0"/>
              <a:t>This Photo by Unknown Author is licensed under CC BY</a:t>
            </a:r>
          </a:p>
        </p:txBody>
      </p:sp>
    </p:spTree>
    <p:extLst>
      <p:ext uri="{BB962C8B-B14F-4D97-AF65-F5344CB8AC3E}">
        <p14:creationId xmlns:p14="http://schemas.microsoft.com/office/powerpoint/2010/main" val="41965388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3664B1-F048-495A-BB92-812CECE1C52B}"/>
              </a:ext>
            </a:extLst>
          </p:cNvPr>
          <p:cNvSpPr>
            <a:spLocks noGrp="1"/>
          </p:cNvSpPr>
          <p:nvPr>
            <p:ph idx="1"/>
          </p:nvPr>
        </p:nvSpPr>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According to the </a:t>
            </a:r>
            <a:r>
              <a:rPr lang="en-US" dirty="0">
                <a:latin typeface="Times New Roman" panose="02020603050405020304" pitchFamily="18" charset="0"/>
                <a:cs typeface="Times New Roman" panose="02020603050405020304" pitchFamily="18" charset="0"/>
                <a:hlinkClick r:id="rId3"/>
              </a:rPr>
              <a:t>FOSTER taxonomy</a:t>
            </a:r>
            <a:r>
              <a:rPr lang="en-US" dirty="0">
                <a:latin typeface="Times New Roman" panose="02020603050405020304" pitchFamily="18" charset="0"/>
                <a:cs typeface="Times New Roman" panose="02020603050405020304" pitchFamily="18" charset="0"/>
              </a:rPr>
              <a:t>, "Open science is the movement to make scientific research, data and dissemination accessible to all levels of an inquiring society." It can be </a:t>
            </a:r>
            <a:r>
              <a:rPr lang="en-US" b="1" i="1" dirty="0">
                <a:latin typeface="Times New Roman" panose="02020603050405020304" pitchFamily="18" charset="0"/>
                <a:cs typeface="Times New Roman" panose="02020603050405020304" pitchFamily="18" charset="0"/>
              </a:rPr>
              <a:t>defined as a grouping of principles and practices:</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Principles</a:t>
            </a:r>
            <a:r>
              <a:rPr lang="en-US" dirty="0">
                <a:latin typeface="Times New Roman" panose="02020603050405020304" pitchFamily="18" charset="0"/>
                <a:cs typeface="Times New Roman" panose="02020603050405020304" pitchFamily="18" charset="0"/>
              </a:rPr>
              <a:t>: Open Science is about increased transparency, re-use, participation, cooperation, accountability and reproducibility for research. It aims to improve the quality and reliability of research through principles like inclusion, fairness, equity, and sharing. Open Science can be viewed as research simply done properly, and it extends across the Life and Physical Sciences, Engineering, Mathematics, Social Sciences, and Humanities (</a:t>
            </a:r>
            <a:r>
              <a:rPr lang="en-US" dirty="0">
                <a:latin typeface="Times New Roman" panose="02020603050405020304" pitchFamily="18" charset="0"/>
                <a:cs typeface="Times New Roman" panose="02020603050405020304" pitchFamily="18" charset="0"/>
                <a:hlinkClick r:id="rId4"/>
              </a:rPr>
              <a:t>Open Science MOOC</a:t>
            </a:r>
            <a:r>
              <a:rPr lang="en-US" dirty="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Practices</a:t>
            </a:r>
            <a:r>
              <a:rPr lang="en-US" dirty="0">
                <a:latin typeface="Times New Roman" panose="02020603050405020304" pitchFamily="18" charset="0"/>
                <a:cs typeface="Times New Roman" panose="02020603050405020304" pitchFamily="18" charset="0"/>
              </a:rPr>
              <a:t>: Open Science includes changes to the way science is done - including opening access to research publications, data-sharing, open notebooks, transparency in research evaluation, ensuring the reproducibility of research (where possible), transparency in research methods, open source code, software and infrastructure, citizen science and open educational resources. </a:t>
            </a:r>
          </a:p>
          <a:p>
            <a:pPr algn="just"/>
            <a:r>
              <a:rPr lang="en-US" b="1" dirty="0">
                <a:latin typeface="Times New Roman" panose="02020603050405020304" pitchFamily="18" charset="0"/>
                <a:cs typeface="Times New Roman" panose="02020603050405020304" pitchFamily="18" charset="0"/>
              </a:rPr>
              <a:t>A note on language:</a:t>
            </a:r>
            <a:r>
              <a:rPr lang="en-US" dirty="0">
                <a:latin typeface="Times New Roman" panose="02020603050405020304" pitchFamily="18" charset="0"/>
                <a:cs typeface="Times New Roman" panose="02020603050405020304" pitchFamily="18" charset="0"/>
              </a:rPr>
              <a:t> As the English word "science" traditionally does not include the humanities and social sciences, more explicitly inclusive terms like “open scholarship” or “open research” are often used. As “Open Science” is the more common term, we shall use it here, but it should be read as referring to research from all scholarly disciplines.</a:t>
            </a:r>
          </a:p>
        </p:txBody>
      </p:sp>
      <p:sp>
        <p:nvSpPr>
          <p:cNvPr id="3" name="Title 2">
            <a:extLst>
              <a:ext uri="{FF2B5EF4-FFF2-40B4-BE49-F238E27FC236}">
                <a16:creationId xmlns:a16="http://schemas.microsoft.com/office/drawing/2014/main" id="{228260EF-59AF-4D8D-A39A-27BEA70DBDE9}"/>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Open </a:t>
            </a:r>
            <a:r>
              <a:rPr lang="ro-RO" sz="4000" b="1" dirty="0" err="1">
                <a:latin typeface="Times New Roman" panose="02020603050405020304" pitchFamily="18" charset="0"/>
                <a:cs typeface="Times New Roman" panose="02020603050405020304" pitchFamily="18" charset="0"/>
              </a:rPr>
              <a:t>Science</a:t>
            </a:r>
            <a:r>
              <a:rPr lang="ro-RO" sz="4000" b="1" dirty="0">
                <a:latin typeface="Times New Roman" panose="02020603050405020304" pitchFamily="18" charset="0"/>
                <a:cs typeface="Times New Roman" panose="02020603050405020304" pitchFamily="18" charset="0"/>
              </a:rPr>
              <a:t> a </a:t>
            </a:r>
            <a:r>
              <a:rPr lang="ro-RO" sz="4000" b="1" i="1" dirty="0">
                <a:latin typeface="Times New Roman" panose="02020603050405020304" pitchFamily="18" charset="0"/>
                <a:cs typeface="Times New Roman" panose="02020603050405020304" pitchFamily="18" charset="0"/>
              </a:rPr>
              <a:t>„</a:t>
            </a:r>
            <a:r>
              <a:rPr lang="ro-RO" sz="4000" b="1" i="1" dirty="0" err="1">
                <a:latin typeface="Times New Roman" panose="02020603050405020304" pitchFamily="18" charset="0"/>
                <a:cs typeface="Times New Roman" panose="02020603050405020304" pitchFamily="18" charset="0"/>
              </a:rPr>
              <a:t>Grouping</a:t>
            </a:r>
            <a:r>
              <a:rPr lang="ro-RO" sz="4000" b="1" i="1" dirty="0">
                <a:latin typeface="Times New Roman" panose="02020603050405020304" pitchFamily="18" charset="0"/>
                <a:cs typeface="Times New Roman" panose="02020603050405020304" pitchFamily="18" charset="0"/>
              </a:rPr>
              <a:t> of </a:t>
            </a:r>
            <a:r>
              <a:rPr lang="en-US" sz="4000" b="1" i="1" dirty="0">
                <a:latin typeface="Times New Roman" panose="02020603050405020304" pitchFamily="18" charset="0"/>
                <a:cs typeface="Times New Roman" panose="02020603050405020304" pitchFamily="18" charset="0"/>
              </a:rPr>
              <a:t>Principles</a:t>
            </a:r>
            <a:r>
              <a:rPr lang="ro-RO" sz="4000" b="1" i="1" dirty="0">
                <a:latin typeface="Times New Roman" panose="02020603050405020304" pitchFamily="18" charset="0"/>
                <a:cs typeface="Times New Roman" panose="02020603050405020304" pitchFamily="18" charset="0"/>
              </a:rPr>
              <a:t> and </a:t>
            </a:r>
            <a:r>
              <a:rPr lang="ro-RO" sz="4000" b="1" i="1" dirty="0" err="1">
                <a:latin typeface="Times New Roman" panose="02020603050405020304" pitchFamily="18" charset="0"/>
                <a:cs typeface="Times New Roman" panose="02020603050405020304" pitchFamily="18" charset="0"/>
              </a:rPr>
              <a:t>Practices</a:t>
            </a:r>
            <a:r>
              <a:rPr lang="ro-RO" sz="4000" b="1" i="1" dirty="0">
                <a:latin typeface="Times New Roman" panose="02020603050405020304" pitchFamily="18" charset="0"/>
                <a:cs typeface="Times New Roman" panose="02020603050405020304" pitchFamily="18" charset="0"/>
              </a:rPr>
              <a:t>”</a:t>
            </a:r>
            <a:r>
              <a:rPr lang="ro-RO"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27738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C378DA-5CC6-82AD-3790-06BD77831EC3}"/>
              </a:ext>
            </a:extLst>
          </p:cNvPr>
          <p:cNvSpPr>
            <a:spLocks noGrp="1"/>
          </p:cNvSpPr>
          <p:nvPr>
            <p:ph idx="1"/>
          </p:nvPr>
        </p:nvSpPr>
        <p:spPr>
          <a:xfrm>
            <a:off x="182273" y="1419369"/>
            <a:ext cx="11827454" cy="4839763"/>
          </a:xfrm>
        </p:spPr>
        <p:txBody>
          <a:bodyPr>
            <a:noAutofit/>
          </a:bodyPr>
          <a:lstStyle/>
          <a:p>
            <a:pPr marL="0" indent="0" algn="just">
              <a:lnSpc>
                <a:spcPct val="107000"/>
              </a:lnSpc>
              <a:spcBef>
                <a:spcPts val="200"/>
              </a:spcBef>
              <a:buNone/>
            </a:pPr>
            <a:r>
              <a:rPr lang="ro-RO" sz="20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Open </a:t>
            </a:r>
            <a:r>
              <a:rPr lang="en-US" sz="20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Science to the Rescue</a:t>
            </a:r>
            <a:r>
              <a:rPr lang="ro-RO" sz="20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Open Science is presented as a policy strategy to achieve better and more efficient scientific knowledge, as well as closer citizen participation in the scientific process</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Openness is also frequently portrayed as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 core value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of modern science, with an almost mandatory appeal to </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Robert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Merton’s ethos of science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Schroeder, 2007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According to Merton’s rule of communism or communalism, “The substantive findings of science are a product of social collaboration and are assigned to the community,” making secrecy “the antithesis of this norm”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Merton, 1974</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271).</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ideal of Open Science is thus aligned with the traditional scientific ethos, only to be further supported by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ICT revolution. In other words, Open Science policies in the 21st century would instantiate the scientific value of communalism granting access through different types of ICTs, such as open access journals (e.g., PLOS), open electronic archives (e.g.,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arXiv</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collective intelligence projects (e.g., Polymath), public computing projects (e.g.,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Rosetta@home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citizen science projects (e.g., the Galaxy Zoo Project), collaborative research environments (e.g., Open Science Grid), academic social networks (e.g., ResearchGate and </a:t>
            </a:r>
            <a:r>
              <a:rPr lang="en-US" sz="2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academica.edu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social reference managers (e.g., Mendeley and Zotero), among </a:t>
            </a:r>
            <a:r>
              <a:rPr lang="ro-RO" sz="2000" dirty="0" err="1">
                <a:effectLst/>
                <a:latin typeface="Times New Roman" panose="02020603050405020304" pitchFamily="18" charset="0"/>
                <a:ea typeface="Times New Roman" panose="02020603050405020304" pitchFamily="18" charset="0"/>
                <a:cs typeface="Times New Roman" panose="02020603050405020304" pitchFamily="18" charset="0"/>
              </a:rPr>
              <a:t>others</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7E1AAE78-39C6-0A4C-DE7C-28A3BF1B50A3}"/>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Open Science </a:t>
            </a:r>
            <a:r>
              <a:rPr lang="ro-RO" sz="4000" b="1" i="1" dirty="0">
                <a:latin typeface="Times New Roman" panose="02020603050405020304" pitchFamily="18" charset="0"/>
                <a:cs typeface="Times New Roman" panose="02020603050405020304" pitchFamily="18" charset="0"/>
              </a:rPr>
              <a:t>„</a:t>
            </a:r>
            <a:r>
              <a:rPr lang="en-US" sz="4000" b="1" i="1" dirty="0">
                <a:latin typeface="Times New Roman" panose="02020603050405020304" pitchFamily="18" charset="0"/>
                <a:cs typeface="Times New Roman" panose="02020603050405020304" pitchFamily="18" charset="0"/>
              </a:rPr>
              <a:t>a </a:t>
            </a:r>
            <a:r>
              <a:rPr lang="ro-RO" sz="4000" b="1" i="1" dirty="0">
                <a:latin typeface="Times New Roman" panose="02020603050405020304" pitchFamily="18" charset="0"/>
                <a:cs typeface="Times New Roman" panose="02020603050405020304" pitchFamily="18" charset="0"/>
              </a:rPr>
              <a:t>C</a:t>
            </a:r>
            <a:r>
              <a:rPr lang="en-US" sz="4000" b="1" i="1" dirty="0">
                <a:latin typeface="Times New Roman" panose="02020603050405020304" pitchFamily="18" charset="0"/>
                <a:cs typeface="Times New Roman" panose="02020603050405020304" pitchFamily="18" charset="0"/>
              </a:rPr>
              <a:t>ore </a:t>
            </a:r>
            <a:r>
              <a:rPr lang="ro-RO" sz="4000" b="1" i="1" dirty="0">
                <a:latin typeface="Times New Roman" panose="02020603050405020304" pitchFamily="18" charset="0"/>
                <a:cs typeface="Times New Roman" panose="02020603050405020304" pitchFamily="18" charset="0"/>
              </a:rPr>
              <a:t>V</a:t>
            </a:r>
            <a:r>
              <a:rPr lang="en-US" sz="4000" b="1" i="1" dirty="0" err="1">
                <a:latin typeface="Times New Roman" panose="02020603050405020304" pitchFamily="18" charset="0"/>
                <a:cs typeface="Times New Roman" panose="02020603050405020304" pitchFamily="18" charset="0"/>
              </a:rPr>
              <a:t>alue</a:t>
            </a:r>
            <a:r>
              <a:rPr lang="en-US" sz="4000" b="1" i="1" dirty="0">
                <a:latin typeface="Times New Roman" panose="02020603050405020304" pitchFamily="18" charset="0"/>
                <a:cs typeface="Times New Roman" panose="02020603050405020304" pitchFamily="18" charset="0"/>
              </a:rPr>
              <a:t> of </a:t>
            </a:r>
            <a:r>
              <a:rPr lang="ro-RO" sz="4000" b="1" i="1" dirty="0">
                <a:latin typeface="Times New Roman" panose="02020603050405020304" pitchFamily="18" charset="0"/>
                <a:cs typeface="Times New Roman" panose="02020603050405020304" pitchFamily="18" charset="0"/>
              </a:rPr>
              <a:t>M</a:t>
            </a:r>
            <a:r>
              <a:rPr lang="en-US" sz="4000" b="1" i="1" dirty="0" err="1">
                <a:latin typeface="Times New Roman" panose="02020603050405020304" pitchFamily="18" charset="0"/>
                <a:cs typeface="Times New Roman" panose="02020603050405020304" pitchFamily="18" charset="0"/>
              </a:rPr>
              <a:t>odern</a:t>
            </a:r>
            <a:r>
              <a:rPr lang="en-US" sz="4000" b="1" i="1" dirty="0">
                <a:latin typeface="Times New Roman" panose="02020603050405020304" pitchFamily="18" charset="0"/>
                <a:cs typeface="Times New Roman" panose="02020603050405020304" pitchFamily="18" charset="0"/>
              </a:rPr>
              <a:t> </a:t>
            </a:r>
            <a:r>
              <a:rPr lang="ro-RO" sz="4000" b="1" i="1" dirty="0">
                <a:latin typeface="Times New Roman" panose="02020603050405020304" pitchFamily="18" charset="0"/>
                <a:cs typeface="Times New Roman" panose="02020603050405020304" pitchFamily="18" charset="0"/>
              </a:rPr>
              <a:t>S</a:t>
            </a:r>
            <a:r>
              <a:rPr lang="en-US" sz="4000" b="1" i="1" dirty="0" err="1">
                <a:latin typeface="Times New Roman" panose="02020603050405020304" pitchFamily="18" charset="0"/>
                <a:cs typeface="Times New Roman" panose="02020603050405020304" pitchFamily="18" charset="0"/>
              </a:rPr>
              <a:t>cience</a:t>
            </a:r>
            <a:r>
              <a:rPr lang="ro-RO" sz="4000" b="1" i="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012708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106FF-4EE1-4D5D-818C-159F5F3720ED}"/>
              </a:ext>
            </a:extLst>
          </p:cNvPr>
          <p:cNvSpPr>
            <a:spLocks noGrp="1"/>
          </p:cNvSpPr>
          <p:nvPr>
            <p:ph idx="1"/>
          </p:nvPr>
        </p:nvSpPr>
        <p:spPr/>
        <p:txBody>
          <a:bodyPr>
            <a:normAutofit/>
          </a:bodyPr>
          <a:lstStyle/>
          <a:p>
            <a:pPr algn="just"/>
            <a:r>
              <a:rPr lang="en-US" sz="2000" i="1" dirty="0">
                <a:latin typeface="Times New Roman" panose="02020603050405020304" pitchFamily="18" charset="0"/>
                <a:cs typeface="Times New Roman" panose="02020603050405020304" pitchFamily="18" charset="0"/>
              </a:rPr>
              <a:t>"When all researchers are aware of Open Science, and are trained, supported and guided at all career stages to practice Open Science, the potential is there to fundamentally change the way research is performed and disseminated, fostering a scientific ecosystem in which research gains increased visibility, is shared more efficiently, and is performed with enhanced research integrity." </a:t>
            </a:r>
            <a:r>
              <a:rPr lang="en-US" sz="2000" dirty="0">
                <a:latin typeface="Times New Roman" panose="02020603050405020304" pitchFamily="18" charset="0"/>
                <a:cs typeface="Times New Roman" panose="02020603050405020304" pitchFamily="18" charset="0"/>
                <a:hlinkClick r:id="rId3"/>
              </a:rPr>
              <a:t>Open Science Skills Working Group Report</a:t>
            </a:r>
            <a:r>
              <a:rPr lang="en-US" sz="2000" dirty="0">
                <a:latin typeface="Times New Roman" panose="02020603050405020304" pitchFamily="18" charset="0"/>
                <a:cs typeface="Times New Roman" panose="02020603050405020304" pitchFamily="18" charset="0"/>
              </a:rPr>
              <a:t> Hand Book</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(2017)</a:t>
            </a:r>
          </a:p>
          <a:p>
            <a:pPr algn="just"/>
            <a:r>
              <a:rPr lang="en-US" sz="2000" dirty="0">
                <a:latin typeface="Times New Roman" panose="02020603050405020304" pitchFamily="18" charset="0"/>
                <a:cs typeface="Times New Roman" panose="02020603050405020304" pitchFamily="18" charset="0"/>
              </a:rPr>
              <a:t>Open Science, the movement to make scientific products and processes accessible to and reusable by all, is about culture and knowledge as much as it is about technologies and services. Convincing researchers of the benefits of changing their practices, and equipping them with the skills and knowledge needed to do so, is hence an important task. Hand Book</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(2017)</a:t>
            </a:r>
          </a:p>
        </p:txBody>
      </p:sp>
      <p:sp>
        <p:nvSpPr>
          <p:cNvPr id="3" name="Title 2">
            <a:extLst>
              <a:ext uri="{FF2B5EF4-FFF2-40B4-BE49-F238E27FC236}">
                <a16:creationId xmlns:a16="http://schemas.microsoft.com/office/drawing/2014/main" id="{CD97E3FC-F9CE-487E-92BE-D451A8158B2B}"/>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Purpose of the </a:t>
            </a:r>
            <a:r>
              <a:rPr lang="ro-RO" sz="4000" b="1" dirty="0">
                <a:latin typeface="Times New Roman" panose="02020603050405020304" pitchFamily="18" charset="0"/>
                <a:cs typeface="Times New Roman" panose="02020603050405020304" pitchFamily="18" charset="0"/>
              </a:rPr>
              <a:t>T</a:t>
            </a:r>
            <a:r>
              <a:rPr lang="en-US" sz="4000" b="1" dirty="0">
                <a:latin typeface="Times New Roman" panose="02020603050405020304" pitchFamily="18" charset="0"/>
                <a:cs typeface="Times New Roman" panose="02020603050405020304" pitchFamily="18" charset="0"/>
              </a:rPr>
              <a:t>raining </a:t>
            </a:r>
            <a:r>
              <a:rPr lang="ro-RO" sz="4000" b="1" dirty="0">
                <a:latin typeface="Times New Roman" panose="02020603050405020304" pitchFamily="18" charset="0"/>
                <a:cs typeface="Times New Roman" panose="02020603050405020304" pitchFamily="18" charset="0"/>
              </a:rPr>
              <a:t>C</a:t>
            </a:r>
            <a:r>
              <a:rPr lang="en-US" sz="4000" b="1" dirty="0" err="1">
                <a:latin typeface="Times New Roman" panose="02020603050405020304" pitchFamily="18" charset="0"/>
                <a:cs typeface="Times New Roman" panose="02020603050405020304" pitchFamily="18" charset="0"/>
              </a:rPr>
              <a:t>ourse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80928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9730</TotalTime>
  <Words>6308</Words>
  <Application>Microsoft Office PowerPoint</Application>
  <PresentationFormat>Widescreen</PresentationFormat>
  <Paragraphs>263</Paragraphs>
  <Slides>36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Segoe UI</vt:lpstr>
      <vt:lpstr>Symbol</vt:lpstr>
      <vt:lpstr>Times New Roman</vt:lpstr>
      <vt:lpstr>Wingdings 3</vt:lpstr>
      <vt:lpstr>Office Theme</vt:lpstr>
      <vt:lpstr>All materials are located here: ......... This work is licensed under the Creative Commons Attribution 4.0 International License. All images are public domain unless otherwise noted.  Roma 12 – 16 September 2022</vt:lpstr>
      <vt:lpstr>Engineers Investigating NASA's Voyager 1 Telemetry Data</vt:lpstr>
      <vt:lpstr>James Webb Space Telescope</vt:lpstr>
      <vt:lpstr>„The City and the Stars”</vt:lpstr>
      <vt:lpstr>As Open as Possible and as Closed as Necessary</vt:lpstr>
      <vt:lpstr>What is Open Science?</vt:lpstr>
      <vt:lpstr>Open Science a „Grouping of Principles and Practices”?</vt:lpstr>
      <vt:lpstr>Open Science „a Core Value of Modern Science” ?</vt:lpstr>
      <vt:lpstr>Purpose of the Training Course</vt:lpstr>
      <vt:lpstr>Open Science Training Course Development </vt:lpstr>
      <vt:lpstr>Open Science Training Course Development </vt:lpstr>
      <vt:lpstr>Structure Proposed for the TrainRDM Toolkit</vt:lpstr>
      <vt:lpstr>Open Science Taxonomy</vt:lpstr>
      <vt:lpstr> Organisation of the Training Course </vt:lpstr>
      <vt:lpstr>Knowledge &amp; Skills</vt:lpstr>
      <vt:lpstr>Knowledge &amp; Skills</vt:lpstr>
      <vt:lpstr> Questions, Obstacles, and Common Misconceptions </vt:lpstr>
      <vt:lpstr> Open Access vs Open Research</vt:lpstr>
      <vt:lpstr>Open Access is More than Free Access</vt:lpstr>
      <vt:lpstr>Open Access is More than Free Access</vt:lpstr>
      <vt:lpstr>The Movement Named Open Access</vt:lpstr>
      <vt:lpstr>Open Access to Published Research Results and the Main Routes</vt:lpstr>
      <vt:lpstr>Repositories and Self-archiving </vt:lpstr>
      <vt:lpstr>Repositories and Self-archiving </vt:lpstr>
      <vt:lpstr>Repositories and Self-archiving </vt:lpstr>
      <vt:lpstr>Open Access Publishing</vt:lpstr>
      <vt:lpstr>Open Access Publishing</vt:lpstr>
      <vt:lpstr>Types of Open Access</vt:lpstr>
      <vt:lpstr>Creative Commons License</vt:lpstr>
      <vt:lpstr>Defining Open Access for Journals </vt:lpstr>
      <vt:lpstr>Defining Open Access for Journals </vt:lpstr>
      <vt:lpstr>Categories of OA Publishing Deals</vt:lpstr>
      <vt:lpstr>Learning Objectives</vt:lpstr>
      <vt:lpstr>Questions, Obstacles, and Common Misconceptions</vt:lpstr>
      <vt:lpstr>References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LOREDANA MARIA MANASIA (77132)</dc:creator>
  <cp:lastModifiedBy>DANA - VIOLETA GHEORGHE (93366)</cp:lastModifiedBy>
  <cp:revision>160</cp:revision>
  <dcterms:created xsi:type="dcterms:W3CDTF">2021-08-26T15:00:46Z</dcterms:created>
  <dcterms:modified xsi:type="dcterms:W3CDTF">2022-09-08T17:11:14Z</dcterms:modified>
</cp:coreProperties>
</file>