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68" r:id="rId2"/>
  </p:sldMasterIdLst>
  <p:notesMasterIdLst>
    <p:notesMasterId r:id="rId62"/>
  </p:notesMasterIdLst>
  <p:sldIdLst>
    <p:sldId id="644" r:id="rId3"/>
    <p:sldId id="2502" r:id="rId4"/>
    <p:sldId id="2506" r:id="rId5"/>
    <p:sldId id="2507" r:id="rId6"/>
    <p:sldId id="2508" r:id="rId7"/>
    <p:sldId id="2509" r:id="rId8"/>
    <p:sldId id="283" r:id="rId9"/>
    <p:sldId id="2493" r:id="rId10"/>
    <p:sldId id="2503" r:id="rId11"/>
    <p:sldId id="403" r:id="rId12"/>
    <p:sldId id="285" r:id="rId13"/>
    <p:sldId id="286" r:id="rId14"/>
    <p:sldId id="284" r:id="rId15"/>
    <p:sldId id="2523" r:id="rId16"/>
    <p:sldId id="415" r:id="rId17"/>
    <p:sldId id="406" r:id="rId18"/>
    <p:sldId id="407" r:id="rId19"/>
    <p:sldId id="408" r:id="rId20"/>
    <p:sldId id="409" r:id="rId21"/>
    <p:sldId id="410" r:id="rId22"/>
    <p:sldId id="2524" r:id="rId23"/>
    <p:sldId id="412" r:id="rId24"/>
    <p:sldId id="2491" r:id="rId25"/>
    <p:sldId id="287" r:id="rId26"/>
    <p:sldId id="288" r:id="rId27"/>
    <p:sldId id="411" r:id="rId28"/>
    <p:sldId id="655" r:id="rId29"/>
    <p:sldId id="289" r:id="rId30"/>
    <p:sldId id="309" r:id="rId31"/>
    <p:sldId id="656" r:id="rId32"/>
    <p:sldId id="2525" r:id="rId33"/>
    <p:sldId id="649" r:id="rId34"/>
    <p:sldId id="455" r:id="rId35"/>
    <p:sldId id="456" r:id="rId36"/>
    <p:sldId id="2510" r:id="rId37"/>
    <p:sldId id="2526" r:id="rId38"/>
    <p:sldId id="336" r:id="rId39"/>
    <p:sldId id="2512" r:id="rId40"/>
    <p:sldId id="2513" r:id="rId41"/>
    <p:sldId id="2514" r:id="rId42"/>
    <p:sldId id="2515" r:id="rId43"/>
    <p:sldId id="2516" r:id="rId44"/>
    <p:sldId id="442" r:id="rId45"/>
    <p:sldId id="2517" r:id="rId46"/>
    <p:sldId id="2518" r:id="rId47"/>
    <p:sldId id="2519" r:id="rId48"/>
    <p:sldId id="344" r:id="rId49"/>
    <p:sldId id="345" r:id="rId50"/>
    <p:sldId id="346" r:id="rId51"/>
    <p:sldId id="348" r:id="rId52"/>
    <p:sldId id="349" r:id="rId53"/>
    <p:sldId id="433" r:id="rId54"/>
    <p:sldId id="657" r:id="rId55"/>
    <p:sldId id="2527" r:id="rId56"/>
    <p:sldId id="2528" r:id="rId57"/>
    <p:sldId id="2520" r:id="rId58"/>
    <p:sldId id="2521" r:id="rId59"/>
    <p:sldId id="2522" r:id="rId60"/>
    <p:sldId id="25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A996DDAC-F890-40E3-9634-6D1B4CEC6992}">
          <p14:sldIdLst>
            <p14:sldId id="644"/>
          </p14:sldIdLst>
        </p14:section>
        <p14:section name="Overview and Introduction" id="{695205D8-1006-46FF-8D10-E2D077E96250}">
          <p14:sldIdLst>
            <p14:sldId id="2502"/>
            <p14:sldId id="2506"/>
            <p14:sldId id="2507"/>
            <p14:sldId id="2508"/>
            <p14:sldId id="2509"/>
            <p14:sldId id="283"/>
            <p14:sldId id="2493"/>
          </p14:sldIdLst>
        </p14:section>
        <p14:section name="2. Nature of ethics" id="{A9FC98E3-3514-4A68-B258-88DCEB15A4BE}">
          <p14:sldIdLst>
            <p14:sldId id="2503"/>
            <p14:sldId id="403"/>
            <p14:sldId id="285"/>
            <p14:sldId id="286"/>
            <p14:sldId id="284"/>
          </p14:sldIdLst>
        </p14:section>
        <p14:section name="3. Branches of normative ethics" id="{1939CB8E-7B28-4D72-8220-395F26FF76E1}">
          <p14:sldIdLst>
            <p14:sldId id="2523"/>
            <p14:sldId id="415"/>
            <p14:sldId id="406"/>
            <p14:sldId id="407"/>
            <p14:sldId id="408"/>
            <p14:sldId id="409"/>
            <p14:sldId id="410"/>
          </p14:sldIdLst>
        </p14:section>
        <p14:section name="4. Ethics in the &quot;real world&quot;" id="{D73D7FA6-C4DE-4629-A3E8-0138F1008F33}">
          <p14:sldIdLst>
            <p14:sldId id="2524"/>
            <p14:sldId id="412"/>
            <p14:sldId id="2491"/>
            <p14:sldId id="287"/>
            <p14:sldId id="288"/>
            <p14:sldId id="411"/>
            <p14:sldId id="655"/>
            <p14:sldId id="289"/>
            <p14:sldId id="309"/>
            <p14:sldId id="656"/>
          </p14:sldIdLst>
        </p14:section>
        <p14:section name="5. IT and data ethics" id="{3E9CAA28-2E99-4A66-B071-FF22EA0C25BA}">
          <p14:sldIdLst>
            <p14:sldId id="2525"/>
            <p14:sldId id="649"/>
            <p14:sldId id="455"/>
            <p14:sldId id="456"/>
            <p14:sldId id="2510"/>
          </p14:sldIdLst>
        </p14:section>
        <p14:section name="6. Research ethics" id="{770B47ED-5334-4439-9BD0-A4D8C757F650}">
          <p14:sldIdLst>
            <p14:sldId id="2526"/>
            <p14:sldId id="336"/>
            <p14:sldId id="2512"/>
            <p14:sldId id="2513"/>
            <p14:sldId id="2514"/>
            <p14:sldId id="2515"/>
            <p14:sldId id="2516"/>
            <p14:sldId id="442"/>
            <p14:sldId id="2517"/>
            <p14:sldId id="2518"/>
            <p14:sldId id="2519"/>
            <p14:sldId id="344"/>
            <p14:sldId id="345"/>
            <p14:sldId id="346"/>
            <p14:sldId id="348"/>
            <p14:sldId id="349"/>
            <p14:sldId id="433"/>
          </p14:sldIdLst>
        </p14:section>
        <p14:section name="7.  Getting your class involved" id="{EF943214-FBFA-4800-A4C5-C6C12A1ADEA5}">
          <p14:sldIdLst>
            <p14:sldId id="657"/>
            <p14:sldId id="2527"/>
            <p14:sldId id="2528"/>
          </p14:sldIdLst>
        </p14:section>
        <p14:section name="8. Overview and Conclusions" id="{38B901BE-7059-4849-8C0F-9D1BEDC9CA36}">
          <p14:sldIdLst>
            <p14:sldId id="2520"/>
            <p14:sldId id="2521"/>
            <p14:sldId id="2522"/>
            <p14:sldId id="2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2313"/>
  </p:normalViewPr>
  <p:slideViewPr>
    <p:cSldViewPr snapToGrid="0">
      <p:cViewPr varScale="1">
        <p:scale>
          <a:sx n="99" d="100"/>
          <a:sy n="99" d="100"/>
        </p:scale>
        <p:origin x="384" y="72"/>
      </p:cViewPr>
      <p:guideLst/>
    </p:cSldViewPr>
  </p:slideViewPr>
  <p:notesTextViewPr>
    <p:cViewPr>
      <p:scale>
        <a:sx n="1" d="1"/>
        <a:sy n="1" d="1"/>
      </p:scale>
      <p:origin x="0" y="0"/>
    </p:cViewPr>
  </p:notesTextViewPr>
  <p:sorterViewPr>
    <p:cViewPr varScale="1">
      <p:scale>
        <a:sx n="100" d="100"/>
        <a:sy n="100" d="100"/>
      </p:scale>
      <p:origin x="0" y="-192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3" Type="http://schemas.openxmlformats.org/officeDocument/2006/relationships/hyperlink" Target="https://commons.wikimedia.org/wiki/File:Portrait;_bust_of_Aristotle._Wellcome_M0005620.jpg" TargetMode="External"/><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7.jpg"/></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3" Type="http://schemas.openxmlformats.org/officeDocument/2006/relationships/hyperlink" Target="https://commons.wikimedia.org/wiki/File:Portrait;_bust_of_Aristotle._Wellcome_M0005620.jpg" TargetMode="External"/><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0CD42-BEA3-4F22-9202-C8FEA9766675}"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IE"/>
        </a:p>
      </dgm:t>
    </dgm:pt>
    <dgm:pt modelId="{7CC41DEB-B0DB-4C78-885D-9DAFC0E55521}">
      <dgm:prSet phldrT="[Text]"/>
      <dgm:spPr/>
      <dgm:t>
        <a:bodyPr/>
        <a:lstStyle/>
        <a:p>
          <a:pPr algn="ctr">
            <a:buNone/>
          </a:pPr>
          <a:r>
            <a:rPr lang="en-US" b="1" dirty="0">
              <a:solidFill>
                <a:schemeClr val="bg1"/>
              </a:solidFill>
            </a:rPr>
            <a:t>Metaethics</a:t>
          </a:r>
        </a:p>
        <a:p>
          <a:pPr algn="l">
            <a:buNone/>
          </a:pPr>
          <a:r>
            <a:rPr lang="en-US" dirty="0">
              <a:solidFill>
                <a:schemeClr val="bg1"/>
              </a:solidFill>
            </a:rPr>
            <a:t>Study of the meaning of ethics - attempts to answer the fundamental philosophical questions about the nature of ethical theory itself, how truth values may be determined</a:t>
          </a:r>
          <a:endParaRPr lang="en-IE" dirty="0">
            <a:solidFill>
              <a:schemeClr val="bg1"/>
            </a:solidFill>
          </a:endParaRPr>
        </a:p>
      </dgm:t>
    </dgm:pt>
    <dgm:pt modelId="{D5BF9FBB-27CA-4BB1-82E3-3749AB0D7B58}" type="parTrans" cxnId="{A3CA26F0-B598-4C68-B48A-5AD84D5F678B}">
      <dgm:prSet/>
      <dgm:spPr/>
      <dgm:t>
        <a:bodyPr/>
        <a:lstStyle/>
        <a:p>
          <a:endParaRPr lang="en-IE">
            <a:solidFill>
              <a:schemeClr val="bg1"/>
            </a:solidFill>
          </a:endParaRPr>
        </a:p>
      </dgm:t>
    </dgm:pt>
    <dgm:pt modelId="{A237D2C5-B526-4B70-A07F-DAFAD4DD900A}" type="sibTrans" cxnId="{A3CA26F0-B598-4C68-B48A-5AD84D5F678B}">
      <dgm:prSet/>
      <dgm:spPr/>
      <dgm:t>
        <a:bodyPr/>
        <a:lstStyle/>
        <a:p>
          <a:endParaRPr lang="en-IE">
            <a:solidFill>
              <a:schemeClr val="bg1"/>
            </a:solidFill>
          </a:endParaRPr>
        </a:p>
      </dgm:t>
    </dgm:pt>
    <dgm:pt modelId="{A66053F3-42C9-412E-9413-5303CBB94338}">
      <dgm:prSet phldrT="[Text]"/>
      <dgm:spPr/>
      <dgm:t>
        <a:bodyPr/>
        <a:lstStyle/>
        <a:p>
          <a:pPr algn="ctr">
            <a:buNone/>
          </a:pPr>
          <a:r>
            <a:rPr lang="en-US" b="1" dirty="0">
              <a:solidFill>
                <a:schemeClr val="bg1"/>
              </a:solidFill>
            </a:rPr>
            <a:t>Normative ethics</a:t>
          </a:r>
        </a:p>
        <a:p>
          <a:pPr algn="l">
            <a:buNone/>
          </a:pPr>
          <a:r>
            <a:rPr lang="en-US" dirty="0">
              <a:solidFill>
                <a:schemeClr val="bg1"/>
              </a:solidFill>
            </a:rPr>
            <a:t>Study of moral duties, rules within its social context - what makes actions right or wrong, what makes situations or events good or bad, and what makes people virtuous or vicious</a:t>
          </a:r>
          <a:endParaRPr lang="en-IE" dirty="0">
            <a:solidFill>
              <a:schemeClr val="bg1"/>
            </a:solidFill>
          </a:endParaRPr>
        </a:p>
      </dgm:t>
    </dgm:pt>
    <dgm:pt modelId="{E0E508D7-76C2-484F-9351-3AB871B3CBB3}" type="parTrans" cxnId="{3F681B8B-0C77-427E-B8A9-30E67D0ED326}">
      <dgm:prSet/>
      <dgm:spPr/>
      <dgm:t>
        <a:bodyPr/>
        <a:lstStyle/>
        <a:p>
          <a:endParaRPr lang="en-IE">
            <a:solidFill>
              <a:schemeClr val="bg1"/>
            </a:solidFill>
          </a:endParaRPr>
        </a:p>
      </dgm:t>
    </dgm:pt>
    <dgm:pt modelId="{75F00724-9D89-4E1A-BF44-AEB113B79746}" type="sibTrans" cxnId="{3F681B8B-0C77-427E-B8A9-30E67D0ED326}">
      <dgm:prSet/>
      <dgm:spPr/>
      <dgm:t>
        <a:bodyPr/>
        <a:lstStyle/>
        <a:p>
          <a:endParaRPr lang="en-IE">
            <a:solidFill>
              <a:schemeClr val="bg1"/>
            </a:solidFill>
          </a:endParaRPr>
        </a:p>
      </dgm:t>
    </dgm:pt>
    <dgm:pt modelId="{A12F0DAE-6E90-4CA6-9B3C-821588AAD428}">
      <dgm:prSet phldrT="[Text]"/>
      <dgm:spPr/>
      <dgm:t>
        <a:bodyPr/>
        <a:lstStyle/>
        <a:p>
          <a:pPr algn="ctr">
            <a:buNone/>
          </a:pPr>
          <a:r>
            <a:rPr lang="en-US" b="1" dirty="0">
              <a:solidFill>
                <a:schemeClr val="bg1"/>
              </a:solidFill>
            </a:rPr>
            <a:t>Applied/Comparative ethics</a:t>
          </a:r>
        </a:p>
        <a:p>
          <a:pPr algn="l">
            <a:buNone/>
          </a:pPr>
          <a:r>
            <a:rPr lang="en-US" dirty="0">
              <a:solidFill>
                <a:schemeClr val="bg1"/>
              </a:solidFill>
            </a:rPr>
            <a:t>Application of ethical principles - examining specific controversial issues “Ethics in the real world”</a:t>
          </a:r>
          <a:endParaRPr lang="en-IE" dirty="0">
            <a:solidFill>
              <a:schemeClr val="bg1"/>
            </a:solidFill>
          </a:endParaRPr>
        </a:p>
      </dgm:t>
    </dgm:pt>
    <dgm:pt modelId="{8AF14BB8-D089-43C6-9692-626E435D9B12}" type="parTrans" cxnId="{5025B7CD-3FDC-4795-8682-9E5B4ACC667E}">
      <dgm:prSet/>
      <dgm:spPr/>
      <dgm:t>
        <a:bodyPr/>
        <a:lstStyle/>
        <a:p>
          <a:endParaRPr lang="en-IE">
            <a:solidFill>
              <a:schemeClr val="bg1"/>
            </a:solidFill>
          </a:endParaRPr>
        </a:p>
      </dgm:t>
    </dgm:pt>
    <dgm:pt modelId="{0B206BDB-6360-4940-87FE-6DAF2F8EEBBF}" type="sibTrans" cxnId="{5025B7CD-3FDC-4795-8682-9E5B4ACC667E}">
      <dgm:prSet/>
      <dgm:spPr/>
      <dgm:t>
        <a:bodyPr/>
        <a:lstStyle/>
        <a:p>
          <a:endParaRPr lang="en-IE">
            <a:solidFill>
              <a:schemeClr val="bg1"/>
            </a:solidFill>
          </a:endParaRPr>
        </a:p>
      </dgm:t>
    </dgm:pt>
    <dgm:pt modelId="{A238F471-4B89-4AD6-84E2-6BF1395AAF08}" type="pres">
      <dgm:prSet presAssocID="{37C0CD42-BEA3-4F22-9202-C8FEA9766675}" presName="linearFlow" presStyleCnt="0">
        <dgm:presLayoutVars>
          <dgm:dir/>
          <dgm:resizeHandles val="exact"/>
        </dgm:presLayoutVars>
      </dgm:prSet>
      <dgm:spPr/>
    </dgm:pt>
    <dgm:pt modelId="{4834A3C4-380F-48E7-93F8-916A8E2346E8}" type="pres">
      <dgm:prSet presAssocID="{7CC41DEB-B0DB-4C78-885D-9DAFC0E55521}" presName="composite" presStyleCnt="0"/>
      <dgm:spPr/>
    </dgm:pt>
    <dgm:pt modelId="{2E9F6005-BB23-4559-84FC-FC4773A34013}" type="pres">
      <dgm:prSet presAssocID="{7CC41DEB-B0DB-4C78-885D-9DAFC0E55521}" presName="imgShp"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F9E07E0-A6C0-4896-84CD-6339354CBD42}" type="pres">
      <dgm:prSet presAssocID="{7CC41DEB-B0DB-4C78-885D-9DAFC0E55521}" presName="txShp" presStyleLbl="node1" presStyleIdx="0" presStyleCnt="3">
        <dgm:presLayoutVars>
          <dgm:bulletEnabled val="1"/>
        </dgm:presLayoutVars>
      </dgm:prSet>
      <dgm:spPr/>
    </dgm:pt>
    <dgm:pt modelId="{1CC148BD-2CCD-4ED1-AD8B-2518501609A8}" type="pres">
      <dgm:prSet presAssocID="{A237D2C5-B526-4B70-A07F-DAFAD4DD900A}" presName="spacing" presStyleCnt="0"/>
      <dgm:spPr/>
    </dgm:pt>
    <dgm:pt modelId="{A0F4A7AE-DB2C-4BF6-9412-78D53762E467}" type="pres">
      <dgm:prSet presAssocID="{A66053F3-42C9-412E-9413-5303CBB94338}" presName="composite" presStyleCnt="0"/>
      <dgm:spPr/>
    </dgm:pt>
    <dgm:pt modelId="{3ED1B85D-5F4C-4135-9F23-0626BCA5D4C6}" type="pres">
      <dgm:prSet presAssocID="{A66053F3-42C9-412E-9413-5303CBB94338}" presName="imgShp"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4A833D0-4A26-4644-A662-8A64860C505E}" type="pres">
      <dgm:prSet presAssocID="{A66053F3-42C9-412E-9413-5303CBB94338}" presName="txShp" presStyleLbl="node1" presStyleIdx="1" presStyleCnt="3">
        <dgm:presLayoutVars>
          <dgm:bulletEnabled val="1"/>
        </dgm:presLayoutVars>
      </dgm:prSet>
      <dgm:spPr/>
    </dgm:pt>
    <dgm:pt modelId="{90F28998-A99B-4ED0-BDAF-49F024E03F03}" type="pres">
      <dgm:prSet presAssocID="{75F00724-9D89-4E1A-BF44-AEB113B79746}" presName="spacing" presStyleCnt="0"/>
      <dgm:spPr/>
    </dgm:pt>
    <dgm:pt modelId="{5A6C3F2E-21D3-4E7C-9185-089040EAD704}" type="pres">
      <dgm:prSet presAssocID="{A12F0DAE-6E90-4CA6-9B3C-821588AAD428}" presName="composite" presStyleCnt="0"/>
      <dgm:spPr/>
    </dgm:pt>
    <dgm:pt modelId="{36864717-5FBE-494B-B99B-4D6D0A7F4D80}" type="pres">
      <dgm:prSet presAssocID="{A12F0DAE-6E90-4CA6-9B3C-821588AAD428}" presName="imgShp"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pt>
    <dgm:pt modelId="{B311657B-1110-4DE9-B729-25385B1B2D55}" type="pres">
      <dgm:prSet presAssocID="{A12F0DAE-6E90-4CA6-9B3C-821588AAD428}" presName="txShp" presStyleLbl="node1" presStyleIdx="2" presStyleCnt="3">
        <dgm:presLayoutVars>
          <dgm:bulletEnabled val="1"/>
        </dgm:presLayoutVars>
      </dgm:prSet>
      <dgm:spPr/>
    </dgm:pt>
  </dgm:ptLst>
  <dgm:cxnLst>
    <dgm:cxn modelId="{CADFF26B-997E-4BEC-B149-3B35ADDFCF1A}" type="presOf" srcId="{A66053F3-42C9-412E-9413-5303CBB94338}" destId="{E4A833D0-4A26-4644-A662-8A64860C505E}" srcOrd="0" destOrd="0" presId="urn:microsoft.com/office/officeart/2005/8/layout/vList3"/>
    <dgm:cxn modelId="{3F681B8B-0C77-427E-B8A9-30E67D0ED326}" srcId="{37C0CD42-BEA3-4F22-9202-C8FEA9766675}" destId="{A66053F3-42C9-412E-9413-5303CBB94338}" srcOrd="1" destOrd="0" parTransId="{E0E508D7-76C2-484F-9351-3AB871B3CBB3}" sibTransId="{75F00724-9D89-4E1A-BF44-AEB113B79746}"/>
    <dgm:cxn modelId="{C090A0CD-5958-4947-ACB1-12034644B192}" type="presOf" srcId="{37C0CD42-BEA3-4F22-9202-C8FEA9766675}" destId="{A238F471-4B89-4AD6-84E2-6BF1395AAF08}" srcOrd="0" destOrd="0" presId="urn:microsoft.com/office/officeart/2005/8/layout/vList3"/>
    <dgm:cxn modelId="{5025B7CD-3FDC-4795-8682-9E5B4ACC667E}" srcId="{37C0CD42-BEA3-4F22-9202-C8FEA9766675}" destId="{A12F0DAE-6E90-4CA6-9B3C-821588AAD428}" srcOrd="2" destOrd="0" parTransId="{8AF14BB8-D089-43C6-9692-626E435D9B12}" sibTransId="{0B206BDB-6360-4940-87FE-6DAF2F8EEBBF}"/>
    <dgm:cxn modelId="{ABAACBE7-5F79-4E92-89D2-3C33F36C8F62}" type="presOf" srcId="{7CC41DEB-B0DB-4C78-885D-9DAFC0E55521}" destId="{0F9E07E0-A6C0-4896-84CD-6339354CBD42}" srcOrd="0" destOrd="0" presId="urn:microsoft.com/office/officeart/2005/8/layout/vList3"/>
    <dgm:cxn modelId="{154B15E8-E826-42CF-94F8-B2CEF52F1078}" type="presOf" srcId="{A12F0DAE-6E90-4CA6-9B3C-821588AAD428}" destId="{B311657B-1110-4DE9-B729-25385B1B2D55}" srcOrd="0" destOrd="0" presId="urn:microsoft.com/office/officeart/2005/8/layout/vList3"/>
    <dgm:cxn modelId="{A3CA26F0-B598-4C68-B48A-5AD84D5F678B}" srcId="{37C0CD42-BEA3-4F22-9202-C8FEA9766675}" destId="{7CC41DEB-B0DB-4C78-885D-9DAFC0E55521}" srcOrd="0" destOrd="0" parTransId="{D5BF9FBB-27CA-4BB1-82E3-3749AB0D7B58}" sibTransId="{A237D2C5-B526-4B70-A07F-DAFAD4DD900A}"/>
    <dgm:cxn modelId="{6757FE12-E8D4-4337-A45B-7284C87EB404}" type="presParOf" srcId="{A238F471-4B89-4AD6-84E2-6BF1395AAF08}" destId="{4834A3C4-380F-48E7-93F8-916A8E2346E8}" srcOrd="0" destOrd="0" presId="urn:microsoft.com/office/officeart/2005/8/layout/vList3"/>
    <dgm:cxn modelId="{6550B191-B275-453D-96B3-89CBA6A67907}" type="presParOf" srcId="{4834A3C4-380F-48E7-93F8-916A8E2346E8}" destId="{2E9F6005-BB23-4559-84FC-FC4773A34013}" srcOrd="0" destOrd="0" presId="urn:microsoft.com/office/officeart/2005/8/layout/vList3"/>
    <dgm:cxn modelId="{3FF443A2-CEC4-48F1-BE67-5F9719C7559B}" type="presParOf" srcId="{4834A3C4-380F-48E7-93F8-916A8E2346E8}" destId="{0F9E07E0-A6C0-4896-84CD-6339354CBD42}" srcOrd="1" destOrd="0" presId="urn:microsoft.com/office/officeart/2005/8/layout/vList3"/>
    <dgm:cxn modelId="{14891B7D-4B4A-45F2-B98B-10EA11A1898E}" type="presParOf" srcId="{A238F471-4B89-4AD6-84E2-6BF1395AAF08}" destId="{1CC148BD-2CCD-4ED1-AD8B-2518501609A8}" srcOrd="1" destOrd="0" presId="urn:microsoft.com/office/officeart/2005/8/layout/vList3"/>
    <dgm:cxn modelId="{49EA26C7-4386-4E63-9109-2313D5E24AD8}" type="presParOf" srcId="{A238F471-4B89-4AD6-84E2-6BF1395AAF08}" destId="{A0F4A7AE-DB2C-4BF6-9412-78D53762E467}" srcOrd="2" destOrd="0" presId="urn:microsoft.com/office/officeart/2005/8/layout/vList3"/>
    <dgm:cxn modelId="{878B5B94-5A45-4DD5-A9E7-096F565413E9}" type="presParOf" srcId="{A0F4A7AE-DB2C-4BF6-9412-78D53762E467}" destId="{3ED1B85D-5F4C-4135-9F23-0626BCA5D4C6}" srcOrd="0" destOrd="0" presId="urn:microsoft.com/office/officeart/2005/8/layout/vList3"/>
    <dgm:cxn modelId="{ACDE6C79-2118-42D6-8BCF-3AF4A9E0C052}" type="presParOf" srcId="{A0F4A7AE-DB2C-4BF6-9412-78D53762E467}" destId="{E4A833D0-4A26-4644-A662-8A64860C505E}" srcOrd="1" destOrd="0" presId="urn:microsoft.com/office/officeart/2005/8/layout/vList3"/>
    <dgm:cxn modelId="{E124FF2E-74CF-4D37-94AB-01A715A27174}" type="presParOf" srcId="{A238F471-4B89-4AD6-84E2-6BF1395AAF08}" destId="{90F28998-A99B-4ED0-BDAF-49F024E03F03}" srcOrd="3" destOrd="0" presId="urn:microsoft.com/office/officeart/2005/8/layout/vList3"/>
    <dgm:cxn modelId="{02EEBC30-C850-40BB-890F-20E219095FE9}" type="presParOf" srcId="{A238F471-4B89-4AD6-84E2-6BF1395AAF08}" destId="{5A6C3F2E-21D3-4E7C-9185-089040EAD704}" srcOrd="4" destOrd="0" presId="urn:microsoft.com/office/officeart/2005/8/layout/vList3"/>
    <dgm:cxn modelId="{4ECBCCE7-7317-41A9-90F3-794F958F8BD3}" type="presParOf" srcId="{5A6C3F2E-21D3-4E7C-9185-089040EAD704}" destId="{36864717-5FBE-494B-B99B-4D6D0A7F4D80}" srcOrd="0" destOrd="0" presId="urn:microsoft.com/office/officeart/2005/8/layout/vList3"/>
    <dgm:cxn modelId="{FA6D3F47-46AE-4C56-AB97-6C058FFC6293}" type="presParOf" srcId="{5A6C3F2E-21D3-4E7C-9185-089040EAD704}" destId="{B311657B-1110-4DE9-B729-25385B1B2D5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6C1A1-C61C-45D7-BE6C-BBF42FF0C791}" type="doc">
      <dgm:prSet loTypeId="urn:microsoft.com/office/officeart/2005/8/layout/pList2" loCatId="list" qsTypeId="urn:microsoft.com/office/officeart/2005/8/quickstyle/simple1" qsCatId="simple" csTypeId="urn:microsoft.com/office/officeart/2005/8/colors/accent1_2" csCatId="accent1" phldr="1"/>
      <dgm:spPr/>
    </dgm:pt>
    <dgm:pt modelId="{99337173-4729-44E2-8ACB-AF7C101BE850}">
      <dgm:prSet phldrT="[Text]" custT="1"/>
      <dgm:spPr/>
      <dgm:t>
        <a:bodyPr/>
        <a:lstStyle/>
        <a:p>
          <a:r>
            <a:rPr lang="en-US" sz="1800" b="0" i="0" kern="1200" dirty="0">
              <a:solidFill>
                <a:srgbClr val="FFFFFF"/>
              </a:solidFill>
              <a:latin typeface="Tw Cen MT" panose="020F0502020204030204"/>
              <a:ea typeface="+mn-ea"/>
              <a:cs typeface="+mn-cs"/>
            </a:rPr>
            <a:t>Cardinal Virtues: </a:t>
          </a:r>
        </a:p>
        <a:p>
          <a:r>
            <a:rPr lang="en-US" sz="1800" b="0" i="0" kern="1200" dirty="0">
              <a:solidFill>
                <a:srgbClr val="FFFFFF"/>
              </a:solidFill>
              <a:latin typeface="Tw Cen MT" panose="020F0502020204030204"/>
              <a:ea typeface="+mn-ea"/>
              <a:cs typeface="+mn-cs"/>
            </a:rPr>
            <a:t>Wisdom, </a:t>
          </a:r>
        </a:p>
        <a:p>
          <a:r>
            <a:rPr lang="en-US" sz="1800" b="0" i="0" kern="1200" dirty="0">
              <a:solidFill>
                <a:srgbClr val="FFFFFF"/>
              </a:solidFill>
              <a:latin typeface="Tw Cen MT" panose="020F0502020204030204"/>
              <a:ea typeface="+mn-ea"/>
              <a:cs typeface="+mn-cs"/>
            </a:rPr>
            <a:t>Courage, </a:t>
          </a:r>
        </a:p>
        <a:p>
          <a:r>
            <a:rPr lang="en-US" sz="1800" b="0" i="0" kern="1200" dirty="0">
              <a:solidFill>
                <a:srgbClr val="FFFFFF"/>
              </a:solidFill>
              <a:latin typeface="Tw Cen MT" panose="020F0502020204030204"/>
              <a:ea typeface="+mn-ea"/>
              <a:cs typeface="+mn-cs"/>
            </a:rPr>
            <a:t>Temperance </a:t>
          </a:r>
        </a:p>
        <a:p>
          <a:r>
            <a:rPr lang="en-US" sz="1800" b="0" i="0" kern="1200" dirty="0">
              <a:solidFill>
                <a:srgbClr val="FFFFFF"/>
              </a:solidFill>
              <a:latin typeface="Tw Cen MT" panose="020F0502020204030204"/>
              <a:ea typeface="+mn-ea"/>
              <a:cs typeface="+mn-cs"/>
            </a:rPr>
            <a:t> Justice.</a:t>
          </a:r>
          <a:endParaRPr lang="en-IE" sz="1800" b="0" i="0" kern="1200" dirty="0">
            <a:solidFill>
              <a:srgbClr val="FFFFFF"/>
            </a:solidFill>
            <a:latin typeface="Tw Cen MT" panose="020F0502020204030204"/>
            <a:ea typeface="+mn-ea"/>
            <a:cs typeface="+mn-cs"/>
          </a:endParaRPr>
        </a:p>
      </dgm:t>
    </dgm:pt>
    <dgm:pt modelId="{F080CEEB-5AAC-49B0-8534-A3CE9450AB2A}" type="parTrans" cxnId="{D2039FA7-4954-4572-9304-419D20BFA4E7}">
      <dgm:prSet/>
      <dgm:spPr/>
      <dgm:t>
        <a:bodyPr/>
        <a:lstStyle/>
        <a:p>
          <a:endParaRPr lang="en-IE"/>
        </a:p>
      </dgm:t>
    </dgm:pt>
    <dgm:pt modelId="{65BA3626-90C7-48D0-843E-816833B0A62E}" type="sibTrans" cxnId="{D2039FA7-4954-4572-9304-419D20BFA4E7}">
      <dgm:prSet/>
      <dgm:spPr/>
      <dgm:t>
        <a:bodyPr/>
        <a:lstStyle/>
        <a:p>
          <a:endParaRPr lang="en-IE"/>
        </a:p>
      </dgm:t>
    </dgm:pt>
    <dgm:pt modelId="{FD621609-D88B-4865-9FB1-7FDE51BEC652}">
      <dgm:prSet phldrT="[Text]" custT="1"/>
      <dgm:spPr/>
      <dgm:t>
        <a:bodyPr/>
        <a:lstStyle/>
        <a:p>
          <a:r>
            <a:rPr lang="en-IE" sz="1600" kern="1200" dirty="0">
              <a:solidFill>
                <a:srgbClr val="FFFFFF"/>
              </a:solidFill>
              <a:latin typeface="Tw Cen MT" panose="020F0502020204030204"/>
              <a:ea typeface="+mn-ea"/>
              <a:cs typeface="+mn-cs"/>
            </a:rPr>
            <a:t>Courage, Temperance,</a:t>
          </a:r>
        </a:p>
        <a:p>
          <a:r>
            <a:rPr lang="en-IE" sz="1600" kern="1200" dirty="0">
              <a:solidFill>
                <a:srgbClr val="FFFFFF"/>
              </a:solidFill>
              <a:latin typeface="Tw Cen MT" panose="020F0502020204030204"/>
              <a:ea typeface="+mn-ea"/>
              <a:cs typeface="+mn-cs"/>
            </a:rPr>
            <a:t>Liberality, Charisma,</a:t>
          </a:r>
        </a:p>
        <a:p>
          <a:r>
            <a:rPr lang="en-IE" sz="1600" kern="1200" dirty="0">
              <a:solidFill>
                <a:srgbClr val="FFFFFF"/>
              </a:solidFill>
              <a:latin typeface="Tw Cen MT" panose="020F0502020204030204"/>
              <a:ea typeface="+mn-ea"/>
              <a:cs typeface="+mn-cs"/>
            </a:rPr>
            <a:t>Generosity, Ambition, Patience,</a:t>
          </a:r>
        </a:p>
        <a:p>
          <a:r>
            <a:rPr lang="en-IE" sz="1600" kern="1200" dirty="0">
              <a:solidFill>
                <a:srgbClr val="FFFFFF"/>
              </a:solidFill>
              <a:latin typeface="Tw Cen MT" panose="020F0502020204030204"/>
              <a:ea typeface="+mn-ea"/>
              <a:cs typeface="+mn-cs"/>
            </a:rPr>
            <a:t>Friendliness, Honesty</a:t>
          </a:r>
        </a:p>
        <a:p>
          <a:r>
            <a:rPr lang="en-IE" sz="1600" kern="1200" dirty="0">
              <a:solidFill>
                <a:srgbClr val="FFFFFF"/>
              </a:solidFill>
              <a:latin typeface="Tw Cen MT" panose="020F0502020204030204"/>
              <a:ea typeface="+mn-ea"/>
              <a:cs typeface="+mn-cs"/>
            </a:rPr>
            <a:t>Wit /humour, Modesty,</a:t>
          </a:r>
        </a:p>
        <a:p>
          <a:r>
            <a:rPr lang="en-US" sz="1600" kern="1200" dirty="0">
              <a:solidFill>
                <a:srgbClr val="FFFFFF"/>
              </a:solidFill>
              <a:latin typeface="Tw Cen MT" panose="020F0502020204030204"/>
              <a:ea typeface="+mn-ea"/>
              <a:cs typeface="+mn-cs"/>
            </a:rPr>
            <a:t>Justice /Sense of right &amp; wrong</a:t>
          </a:r>
          <a:endParaRPr lang="en-IE" sz="1600" kern="1200" dirty="0">
            <a:solidFill>
              <a:srgbClr val="FFFFFF"/>
            </a:solidFill>
            <a:latin typeface="Tw Cen MT" panose="020F0502020204030204"/>
            <a:ea typeface="+mn-ea"/>
            <a:cs typeface="+mn-cs"/>
          </a:endParaRPr>
        </a:p>
      </dgm:t>
    </dgm:pt>
    <dgm:pt modelId="{8FEA6ADA-9E95-411A-A2A3-E68F26E5FED3}" type="parTrans" cxnId="{D0EB8D72-76C1-4FA7-BC58-3D5F71CCD369}">
      <dgm:prSet/>
      <dgm:spPr/>
      <dgm:t>
        <a:bodyPr/>
        <a:lstStyle/>
        <a:p>
          <a:endParaRPr lang="en-IE"/>
        </a:p>
      </dgm:t>
    </dgm:pt>
    <dgm:pt modelId="{A07C9044-B511-4E04-BA03-332AB979B09F}" type="sibTrans" cxnId="{D0EB8D72-76C1-4FA7-BC58-3D5F71CCD369}">
      <dgm:prSet/>
      <dgm:spPr/>
      <dgm:t>
        <a:bodyPr/>
        <a:lstStyle/>
        <a:p>
          <a:endParaRPr lang="en-IE"/>
        </a:p>
      </dgm:t>
    </dgm:pt>
    <dgm:pt modelId="{684F6912-DD46-4DF5-BF37-999C083FA842}">
      <dgm:prSet phldrT="[Text]" custT="1"/>
      <dgm:spPr/>
      <dgm:t>
        <a:bodyPr/>
        <a:lstStyle/>
        <a:p>
          <a:r>
            <a:rPr lang="en-US" sz="1800" kern="1200" dirty="0">
              <a:solidFill>
                <a:srgbClr val="FFFFFF"/>
              </a:solidFill>
              <a:latin typeface="Tw Cen MT" panose="020F0502020204030204"/>
              <a:ea typeface="+mn-ea"/>
              <a:cs typeface="+mn-cs"/>
            </a:rPr>
            <a:t> “To be able to practice five things everywhere</a:t>
          </a:r>
          <a:br>
            <a:rPr lang="en-US" sz="1800" kern="1200" dirty="0">
              <a:solidFill>
                <a:srgbClr val="FFFFFF"/>
              </a:solidFill>
              <a:latin typeface="Tw Cen MT" panose="020F0502020204030204"/>
              <a:ea typeface="+mn-ea"/>
              <a:cs typeface="+mn-cs"/>
            </a:rPr>
          </a:br>
          <a:r>
            <a:rPr lang="en-US" sz="1800" kern="1200" dirty="0">
              <a:solidFill>
                <a:srgbClr val="FFFFFF"/>
              </a:solidFill>
              <a:latin typeface="Tw Cen MT" panose="020F0502020204030204"/>
              <a:ea typeface="+mn-ea"/>
              <a:cs typeface="+mn-cs"/>
            </a:rPr>
            <a:t>under heaven constitutes perfect virtue: Gravity, Generosity of soul, Sincerity, Earnest­ness, Kindness”</a:t>
          </a:r>
          <a:endParaRPr lang="en-IE" sz="1800" kern="1200" dirty="0">
            <a:solidFill>
              <a:srgbClr val="FFFFFF"/>
            </a:solidFill>
            <a:latin typeface="Tw Cen MT" panose="020F0502020204030204"/>
            <a:ea typeface="+mn-ea"/>
            <a:cs typeface="+mn-cs"/>
          </a:endParaRPr>
        </a:p>
      </dgm:t>
    </dgm:pt>
    <dgm:pt modelId="{49D97A0E-D6CA-4084-8903-10C22EEC3DCC}" type="parTrans" cxnId="{EEE66CC7-AC53-4ABD-AFDA-D89E36C3E737}">
      <dgm:prSet/>
      <dgm:spPr/>
      <dgm:t>
        <a:bodyPr/>
        <a:lstStyle/>
        <a:p>
          <a:endParaRPr lang="en-IE"/>
        </a:p>
      </dgm:t>
    </dgm:pt>
    <dgm:pt modelId="{B597E685-2606-4917-AE9F-B5C5F479E770}" type="sibTrans" cxnId="{EEE66CC7-AC53-4ABD-AFDA-D89E36C3E737}">
      <dgm:prSet/>
      <dgm:spPr/>
      <dgm:t>
        <a:bodyPr/>
        <a:lstStyle/>
        <a:p>
          <a:endParaRPr lang="en-IE"/>
        </a:p>
      </dgm:t>
    </dgm:pt>
    <dgm:pt modelId="{76646F9C-3C99-47AD-8CB6-F1EEC05475D4}" type="pres">
      <dgm:prSet presAssocID="{A0A6C1A1-C61C-45D7-BE6C-BBF42FF0C791}" presName="Name0" presStyleCnt="0">
        <dgm:presLayoutVars>
          <dgm:dir/>
          <dgm:resizeHandles val="exact"/>
        </dgm:presLayoutVars>
      </dgm:prSet>
      <dgm:spPr/>
    </dgm:pt>
    <dgm:pt modelId="{CE14F373-9ADA-41BA-89C6-A89495D3D4E0}" type="pres">
      <dgm:prSet presAssocID="{A0A6C1A1-C61C-45D7-BE6C-BBF42FF0C791}" presName="bkgdShp" presStyleLbl="alignAccFollowNode1" presStyleIdx="0" presStyleCnt="1"/>
      <dgm:spPr/>
    </dgm:pt>
    <dgm:pt modelId="{195EDBB7-78CC-45ED-BF8C-945275A250DA}" type="pres">
      <dgm:prSet presAssocID="{A0A6C1A1-C61C-45D7-BE6C-BBF42FF0C791}" presName="linComp" presStyleCnt="0"/>
      <dgm:spPr/>
    </dgm:pt>
    <dgm:pt modelId="{B0599031-7778-4134-8C19-520B21BAC5A4}" type="pres">
      <dgm:prSet presAssocID="{99337173-4729-44E2-8ACB-AF7C101BE850}" presName="compNode" presStyleCnt="0"/>
      <dgm:spPr/>
    </dgm:pt>
    <dgm:pt modelId="{FC601597-AE53-40B4-BEA1-298C24ECA67C}" type="pres">
      <dgm:prSet presAssocID="{99337173-4729-44E2-8ACB-AF7C101BE850}" presName="node" presStyleLbl="node1" presStyleIdx="0" presStyleCnt="3">
        <dgm:presLayoutVars>
          <dgm:bulletEnabled val="1"/>
        </dgm:presLayoutVars>
      </dgm:prSet>
      <dgm:spPr/>
    </dgm:pt>
    <dgm:pt modelId="{552E9000-AA7E-4111-A22B-649D7C64BBBF}" type="pres">
      <dgm:prSet presAssocID="{99337173-4729-44E2-8ACB-AF7C101BE850}" presName="invisiNode" presStyleLbl="node1" presStyleIdx="0" presStyleCnt="3"/>
      <dgm:spPr/>
    </dgm:pt>
    <dgm:pt modelId="{A4FA3038-95FD-4202-B1AD-856B55B111CA}" type="pres">
      <dgm:prSet presAssocID="{99337173-4729-44E2-8ACB-AF7C101BE850}"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29000" b="-129000"/>
          </a:stretch>
        </a:blipFill>
      </dgm:spPr>
    </dgm:pt>
    <dgm:pt modelId="{819A038C-76A8-4138-B5DE-DE6A517D3F89}" type="pres">
      <dgm:prSet presAssocID="{65BA3626-90C7-48D0-843E-816833B0A62E}" presName="sibTrans" presStyleLbl="sibTrans2D1" presStyleIdx="0" presStyleCnt="0"/>
      <dgm:spPr/>
    </dgm:pt>
    <dgm:pt modelId="{66F01A0A-4391-42E6-94DA-98F504EFA29C}" type="pres">
      <dgm:prSet presAssocID="{FD621609-D88B-4865-9FB1-7FDE51BEC652}" presName="compNode" presStyleCnt="0"/>
      <dgm:spPr/>
    </dgm:pt>
    <dgm:pt modelId="{7B6B5388-11FA-4656-9BF8-68FF0E4F6F75}" type="pres">
      <dgm:prSet presAssocID="{FD621609-D88B-4865-9FB1-7FDE51BEC652}" presName="node" presStyleLbl="node1" presStyleIdx="1" presStyleCnt="3" custLinFactNeighborX="11" custLinFactNeighborY="-1381">
        <dgm:presLayoutVars>
          <dgm:bulletEnabled val="1"/>
        </dgm:presLayoutVars>
      </dgm:prSet>
      <dgm:spPr/>
    </dgm:pt>
    <dgm:pt modelId="{BA3FAA4A-FA92-4E35-A534-7E07F7EF27D3}" type="pres">
      <dgm:prSet presAssocID="{FD621609-D88B-4865-9FB1-7FDE51BEC652}" presName="invisiNode" presStyleLbl="node1" presStyleIdx="1" presStyleCnt="3"/>
      <dgm:spPr/>
    </dgm:pt>
    <dgm:pt modelId="{F372FCDF-0BE9-4A57-A5EB-4EA1DEAAE887}" type="pres">
      <dgm:prSet presAssocID="{FD621609-D88B-4865-9FB1-7FDE51BEC652}" presName="imagNode" presStyleLbl="fgImgPlace1" presStyleIdx="1" presStyleCnt="3" custLinFactNeighborX="11" custLinFactNeighborY="-1535"/>
      <dgm:spPr>
        <a:blipFill>
          <a:blip xmlns:r="http://schemas.openxmlformats.org/officeDocument/2006/relationships"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96000" b="-96000"/>
          </a:stretch>
        </a:blipFill>
      </dgm:spPr>
    </dgm:pt>
    <dgm:pt modelId="{C9B909FC-C207-4FC6-BC3C-C0EB171A3B07}" type="pres">
      <dgm:prSet presAssocID="{A07C9044-B511-4E04-BA03-332AB979B09F}" presName="sibTrans" presStyleLbl="sibTrans2D1" presStyleIdx="0" presStyleCnt="0"/>
      <dgm:spPr/>
    </dgm:pt>
    <dgm:pt modelId="{7ADC4D87-2361-4A41-A389-56197C734BEB}" type="pres">
      <dgm:prSet presAssocID="{684F6912-DD46-4DF5-BF37-999C083FA842}" presName="compNode" presStyleCnt="0"/>
      <dgm:spPr/>
    </dgm:pt>
    <dgm:pt modelId="{4C94CFE0-D7C9-4967-B60D-75EAB23A5516}" type="pres">
      <dgm:prSet presAssocID="{684F6912-DD46-4DF5-BF37-999C083FA842}" presName="node" presStyleLbl="node1" presStyleIdx="2" presStyleCnt="3">
        <dgm:presLayoutVars>
          <dgm:bulletEnabled val="1"/>
        </dgm:presLayoutVars>
      </dgm:prSet>
      <dgm:spPr/>
    </dgm:pt>
    <dgm:pt modelId="{1B27F3C0-52D1-4E39-A23E-42E1D85A5030}" type="pres">
      <dgm:prSet presAssocID="{684F6912-DD46-4DF5-BF37-999C083FA842}" presName="invisiNode" presStyleLbl="node1" presStyleIdx="2" presStyleCnt="3"/>
      <dgm:spPr/>
    </dgm:pt>
    <dgm:pt modelId="{D431D21C-F3EB-4F25-8DB0-2CC67B5493A6}" type="pres">
      <dgm:prSet presAssocID="{684F6912-DD46-4DF5-BF37-999C083FA842}" presName="imagNod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69000" b="-69000"/>
          </a:stretch>
        </a:blipFill>
      </dgm:spPr>
    </dgm:pt>
  </dgm:ptLst>
  <dgm:cxnLst>
    <dgm:cxn modelId="{6818841F-8D13-46B3-A044-D8878E27B5EC}" type="presOf" srcId="{A0A6C1A1-C61C-45D7-BE6C-BBF42FF0C791}" destId="{76646F9C-3C99-47AD-8CB6-F1EEC05475D4}" srcOrd="0" destOrd="0" presId="urn:microsoft.com/office/officeart/2005/8/layout/pList2"/>
    <dgm:cxn modelId="{AB821C2B-8D84-4106-80D3-35A8BEE08C49}" type="presOf" srcId="{A07C9044-B511-4E04-BA03-332AB979B09F}" destId="{C9B909FC-C207-4FC6-BC3C-C0EB171A3B07}" srcOrd="0" destOrd="0" presId="urn:microsoft.com/office/officeart/2005/8/layout/pList2"/>
    <dgm:cxn modelId="{D0EB8D72-76C1-4FA7-BC58-3D5F71CCD369}" srcId="{A0A6C1A1-C61C-45D7-BE6C-BBF42FF0C791}" destId="{FD621609-D88B-4865-9FB1-7FDE51BEC652}" srcOrd="1" destOrd="0" parTransId="{8FEA6ADA-9E95-411A-A2A3-E68F26E5FED3}" sibTransId="{A07C9044-B511-4E04-BA03-332AB979B09F}"/>
    <dgm:cxn modelId="{4A9B8E55-A8F4-4A9B-A64C-D464711A2D7D}" type="presOf" srcId="{99337173-4729-44E2-8ACB-AF7C101BE850}" destId="{FC601597-AE53-40B4-BEA1-298C24ECA67C}" srcOrd="0" destOrd="0" presId="urn:microsoft.com/office/officeart/2005/8/layout/pList2"/>
    <dgm:cxn modelId="{23A96C8C-710A-471A-AC8A-99AFB7C785EF}" type="presOf" srcId="{65BA3626-90C7-48D0-843E-816833B0A62E}" destId="{819A038C-76A8-4138-B5DE-DE6A517D3F89}" srcOrd="0" destOrd="0" presId="urn:microsoft.com/office/officeart/2005/8/layout/pList2"/>
    <dgm:cxn modelId="{CA2A81A6-4282-451A-BB5B-2850C4F9ABB7}" type="presOf" srcId="{684F6912-DD46-4DF5-BF37-999C083FA842}" destId="{4C94CFE0-D7C9-4967-B60D-75EAB23A5516}" srcOrd="0" destOrd="0" presId="urn:microsoft.com/office/officeart/2005/8/layout/pList2"/>
    <dgm:cxn modelId="{D2039FA7-4954-4572-9304-419D20BFA4E7}" srcId="{A0A6C1A1-C61C-45D7-BE6C-BBF42FF0C791}" destId="{99337173-4729-44E2-8ACB-AF7C101BE850}" srcOrd="0" destOrd="0" parTransId="{F080CEEB-5AAC-49B0-8534-A3CE9450AB2A}" sibTransId="{65BA3626-90C7-48D0-843E-816833B0A62E}"/>
    <dgm:cxn modelId="{EEE66CC7-AC53-4ABD-AFDA-D89E36C3E737}" srcId="{A0A6C1A1-C61C-45D7-BE6C-BBF42FF0C791}" destId="{684F6912-DD46-4DF5-BF37-999C083FA842}" srcOrd="2" destOrd="0" parTransId="{49D97A0E-D6CA-4084-8903-10C22EEC3DCC}" sibTransId="{B597E685-2606-4917-AE9F-B5C5F479E770}"/>
    <dgm:cxn modelId="{69B005D8-FB0C-4BFF-AC51-C363E4258D45}" type="presOf" srcId="{FD621609-D88B-4865-9FB1-7FDE51BEC652}" destId="{7B6B5388-11FA-4656-9BF8-68FF0E4F6F75}" srcOrd="0" destOrd="0" presId="urn:microsoft.com/office/officeart/2005/8/layout/pList2"/>
    <dgm:cxn modelId="{94183E78-4C9E-4518-8138-4EE1A60C9A50}" type="presParOf" srcId="{76646F9C-3C99-47AD-8CB6-F1EEC05475D4}" destId="{CE14F373-9ADA-41BA-89C6-A89495D3D4E0}" srcOrd="0" destOrd="0" presId="urn:microsoft.com/office/officeart/2005/8/layout/pList2"/>
    <dgm:cxn modelId="{50264078-0BCC-4E09-88A4-CF0A4A2CCD30}" type="presParOf" srcId="{76646F9C-3C99-47AD-8CB6-F1EEC05475D4}" destId="{195EDBB7-78CC-45ED-BF8C-945275A250DA}" srcOrd="1" destOrd="0" presId="urn:microsoft.com/office/officeart/2005/8/layout/pList2"/>
    <dgm:cxn modelId="{0017D1B6-3BB3-463B-8D9E-C0B5D37E31A9}" type="presParOf" srcId="{195EDBB7-78CC-45ED-BF8C-945275A250DA}" destId="{B0599031-7778-4134-8C19-520B21BAC5A4}" srcOrd="0" destOrd="0" presId="urn:microsoft.com/office/officeart/2005/8/layout/pList2"/>
    <dgm:cxn modelId="{5EF5E1D2-494C-4B46-AB9F-46B24C5ED4B1}" type="presParOf" srcId="{B0599031-7778-4134-8C19-520B21BAC5A4}" destId="{FC601597-AE53-40B4-BEA1-298C24ECA67C}" srcOrd="0" destOrd="0" presId="urn:microsoft.com/office/officeart/2005/8/layout/pList2"/>
    <dgm:cxn modelId="{75712C0A-CC88-406F-9289-06D774C2B70E}" type="presParOf" srcId="{B0599031-7778-4134-8C19-520B21BAC5A4}" destId="{552E9000-AA7E-4111-A22B-649D7C64BBBF}" srcOrd="1" destOrd="0" presId="urn:microsoft.com/office/officeart/2005/8/layout/pList2"/>
    <dgm:cxn modelId="{913B7FBD-23FC-41B4-A233-025BB59800C9}" type="presParOf" srcId="{B0599031-7778-4134-8C19-520B21BAC5A4}" destId="{A4FA3038-95FD-4202-B1AD-856B55B111CA}" srcOrd="2" destOrd="0" presId="urn:microsoft.com/office/officeart/2005/8/layout/pList2"/>
    <dgm:cxn modelId="{E5FDB2B5-E227-44F7-951E-3A3B697DC8B8}" type="presParOf" srcId="{195EDBB7-78CC-45ED-BF8C-945275A250DA}" destId="{819A038C-76A8-4138-B5DE-DE6A517D3F89}" srcOrd="1" destOrd="0" presId="urn:microsoft.com/office/officeart/2005/8/layout/pList2"/>
    <dgm:cxn modelId="{EDD6637D-CB06-4866-8750-3650746BE038}" type="presParOf" srcId="{195EDBB7-78CC-45ED-BF8C-945275A250DA}" destId="{66F01A0A-4391-42E6-94DA-98F504EFA29C}" srcOrd="2" destOrd="0" presId="urn:microsoft.com/office/officeart/2005/8/layout/pList2"/>
    <dgm:cxn modelId="{84284D4A-EBCB-440E-AA83-DEE743812B2B}" type="presParOf" srcId="{66F01A0A-4391-42E6-94DA-98F504EFA29C}" destId="{7B6B5388-11FA-4656-9BF8-68FF0E4F6F75}" srcOrd="0" destOrd="0" presId="urn:microsoft.com/office/officeart/2005/8/layout/pList2"/>
    <dgm:cxn modelId="{83CC4080-C30A-4E42-8DF2-2BDE8964C3D1}" type="presParOf" srcId="{66F01A0A-4391-42E6-94DA-98F504EFA29C}" destId="{BA3FAA4A-FA92-4E35-A534-7E07F7EF27D3}" srcOrd="1" destOrd="0" presId="urn:microsoft.com/office/officeart/2005/8/layout/pList2"/>
    <dgm:cxn modelId="{35843ACC-A7E5-4FC2-B82E-ABA95086D3D0}" type="presParOf" srcId="{66F01A0A-4391-42E6-94DA-98F504EFA29C}" destId="{F372FCDF-0BE9-4A57-A5EB-4EA1DEAAE887}" srcOrd="2" destOrd="0" presId="urn:microsoft.com/office/officeart/2005/8/layout/pList2"/>
    <dgm:cxn modelId="{6D4823E3-9E5F-4EA3-8237-56EF0B0ED5F7}" type="presParOf" srcId="{195EDBB7-78CC-45ED-BF8C-945275A250DA}" destId="{C9B909FC-C207-4FC6-BC3C-C0EB171A3B07}" srcOrd="3" destOrd="0" presId="urn:microsoft.com/office/officeart/2005/8/layout/pList2"/>
    <dgm:cxn modelId="{77A0CF9C-B8C0-4F10-8921-2E22D38D3936}" type="presParOf" srcId="{195EDBB7-78CC-45ED-BF8C-945275A250DA}" destId="{7ADC4D87-2361-4A41-A389-56197C734BEB}" srcOrd="4" destOrd="0" presId="urn:microsoft.com/office/officeart/2005/8/layout/pList2"/>
    <dgm:cxn modelId="{F5E328EE-6230-4D72-AD5B-72A0C8855F62}" type="presParOf" srcId="{7ADC4D87-2361-4A41-A389-56197C734BEB}" destId="{4C94CFE0-D7C9-4967-B60D-75EAB23A5516}" srcOrd="0" destOrd="0" presId="urn:microsoft.com/office/officeart/2005/8/layout/pList2"/>
    <dgm:cxn modelId="{187E0674-0718-4E7C-82D7-CA8822463E4A}" type="presParOf" srcId="{7ADC4D87-2361-4A41-A389-56197C734BEB}" destId="{1B27F3C0-52D1-4E39-A23E-42E1D85A5030}" srcOrd="1" destOrd="0" presId="urn:microsoft.com/office/officeart/2005/8/layout/pList2"/>
    <dgm:cxn modelId="{6998A1E6-3337-45E7-ADF9-A40E1AA152D8}" type="presParOf" srcId="{7ADC4D87-2361-4A41-A389-56197C734BEB}" destId="{D431D21C-F3EB-4F25-8DB0-2CC67B5493A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939B74-48F8-4A2B-B3D8-AA72B607665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IE"/>
        </a:p>
      </dgm:t>
    </dgm:pt>
    <dgm:pt modelId="{F23775CE-D346-4AF7-8716-C0822A31B5A7}">
      <dgm:prSet phldrT="[Text]"/>
      <dgm:spPr/>
      <dgm:t>
        <a:bodyPr/>
        <a:lstStyle/>
        <a:p>
          <a:pPr>
            <a:buNone/>
          </a:pPr>
          <a:r>
            <a:rPr lang="en-IE" dirty="0"/>
            <a:t>1.Respect Others’ Autonomy</a:t>
          </a:r>
        </a:p>
      </dgm:t>
    </dgm:pt>
    <dgm:pt modelId="{89EB8193-43AE-40EB-B711-F10CFF3A3DFE}" type="parTrans" cxnId="{8B0D16EC-547F-4F93-88B7-ADCDF41839C8}">
      <dgm:prSet/>
      <dgm:spPr/>
      <dgm:t>
        <a:bodyPr/>
        <a:lstStyle/>
        <a:p>
          <a:endParaRPr lang="en-IE"/>
        </a:p>
      </dgm:t>
    </dgm:pt>
    <dgm:pt modelId="{4228AE05-20BC-43E5-872B-E656243F85AE}" type="sibTrans" cxnId="{8B0D16EC-547F-4F93-88B7-ADCDF41839C8}">
      <dgm:prSet/>
      <dgm:spPr/>
      <dgm:t>
        <a:bodyPr/>
        <a:lstStyle/>
        <a:p>
          <a:endParaRPr lang="en-IE"/>
        </a:p>
      </dgm:t>
    </dgm:pt>
    <dgm:pt modelId="{DEC6B867-218A-40DE-9526-97448EE2053C}">
      <dgm:prSet phldrT="[Text]"/>
      <dgm:spPr/>
      <dgm:t>
        <a:bodyPr/>
        <a:lstStyle/>
        <a:p>
          <a:pPr>
            <a:buFont typeface="Calibri" panose="020F0502020204030204" pitchFamily="34" charset="0"/>
            <a:buNone/>
          </a:pPr>
          <a:r>
            <a:rPr lang="en-IE" dirty="0"/>
            <a:t>5.Privacy and Confidentiality</a:t>
          </a:r>
        </a:p>
      </dgm:t>
    </dgm:pt>
    <dgm:pt modelId="{A0AD1396-7C66-4ACB-A01B-D756CFBA1ECA}" type="parTrans" cxnId="{0DADEF83-D49A-44CE-A506-693D96A71592}">
      <dgm:prSet/>
      <dgm:spPr/>
      <dgm:t>
        <a:bodyPr/>
        <a:lstStyle/>
        <a:p>
          <a:endParaRPr lang="en-IE"/>
        </a:p>
      </dgm:t>
    </dgm:pt>
    <dgm:pt modelId="{3BC4C3B8-2C78-4D47-91A5-F1C1622FBF99}" type="sibTrans" cxnId="{0DADEF83-D49A-44CE-A506-693D96A71592}">
      <dgm:prSet/>
      <dgm:spPr/>
      <dgm:t>
        <a:bodyPr/>
        <a:lstStyle/>
        <a:p>
          <a:endParaRPr lang="en-IE"/>
        </a:p>
      </dgm:t>
    </dgm:pt>
    <dgm:pt modelId="{D7FE3BD5-99FE-4C9B-BAD0-BB081688B631}">
      <dgm:prSet/>
      <dgm:spPr/>
      <dgm:t>
        <a:bodyPr/>
        <a:lstStyle/>
        <a:p>
          <a:r>
            <a:rPr lang="en-IE" dirty="0"/>
            <a:t>2.Free and informed consent</a:t>
          </a:r>
        </a:p>
      </dgm:t>
    </dgm:pt>
    <dgm:pt modelId="{A9721B2A-1B17-4EAF-9D88-5E182DE8C344}" type="parTrans" cxnId="{670957B1-76F2-4A1E-A06B-5437D47ECE6D}">
      <dgm:prSet/>
      <dgm:spPr/>
      <dgm:t>
        <a:bodyPr/>
        <a:lstStyle/>
        <a:p>
          <a:endParaRPr lang="en-IE"/>
        </a:p>
      </dgm:t>
    </dgm:pt>
    <dgm:pt modelId="{C7ACFAC3-7412-4E3A-AC93-6AD9D4CB68DE}" type="sibTrans" cxnId="{670957B1-76F2-4A1E-A06B-5437D47ECE6D}">
      <dgm:prSet/>
      <dgm:spPr/>
      <dgm:t>
        <a:bodyPr/>
        <a:lstStyle/>
        <a:p>
          <a:endParaRPr lang="en-IE"/>
        </a:p>
      </dgm:t>
    </dgm:pt>
    <dgm:pt modelId="{8864B797-00D9-432A-AD93-A549D5BDDB44}">
      <dgm:prSet/>
      <dgm:spPr/>
      <dgm:t>
        <a:bodyPr/>
        <a:lstStyle/>
        <a:p>
          <a:r>
            <a:rPr lang="en-IE"/>
            <a:t>Information, </a:t>
          </a:r>
          <a:endParaRPr lang="en-IE" dirty="0"/>
        </a:p>
      </dgm:t>
    </dgm:pt>
    <dgm:pt modelId="{3B5B6D88-B810-4428-A1A5-B7A9A60DA070}" type="parTrans" cxnId="{36097BB0-2959-4515-835D-0C5E4E064D47}">
      <dgm:prSet/>
      <dgm:spPr/>
      <dgm:t>
        <a:bodyPr/>
        <a:lstStyle/>
        <a:p>
          <a:endParaRPr lang="en-IE"/>
        </a:p>
      </dgm:t>
    </dgm:pt>
    <dgm:pt modelId="{789B6DA2-6121-4206-985B-4A2E7B216C23}" type="sibTrans" cxnId="{36097BB0-2959-4515-835D-0C5E4E064D47}">
      <dgm:prSet/>
      <dgm:spPr/>
      <dgm:t>
        <a:bodyPr/>
        <a:lstStyle/>
        <a:p>
          <a:endParaRPr lang="en-IE"/>
        </a:p>
      </dgm:t>
    </dgm:pt>
    <dgm:pt modelId="{DC867130-F5B1-43DC-8A96-354293E1E968}">
      <dgm:prSet/>
      <dgm:spPr/>
      <dgm:t>
        <a:bodyPr/>
        <a:lstStyle/>
        <a:p>
          <a:r>
            <a:rPr lang="en-IE"/>
            <a:t>Voluntariness and </a:t>
          </a:r>
          <a:endParaRPr lang="en-IE" dirty="0"/>
        </a:p>
      </dgm:t>
    </dgm:pt>
    <dgm:pt modelId="{0EF0C825-D125-4976-B57F-B9EA3FE56D34}" type="parTrans" cxnId="{A9E77863-4837-4FB3-B653-0075C9B09E16}">
      <dgm:prSet/>
      <dgm:spPr/>
      <dgm:t>
        <a:bodyPr/>
        <a:lstStyle/>
        <a:p>
          <a:endParaRPr lang="en-IE"/>
        </a:p>
      </dgm:t>
    </dgm:pt>
    <dgm:pt modelId="{BE91F7B5-541D-4993-A4E1-631AEEA040C0}" type="sibTrans" cxnId="{A9E77863-4837-4FB3-B653-0075C9B09E16}">
      <dgm:prSet/>
      <dgm:spPr/>
      <dgm:t>
        <a:bodyPr/>
        <a:lstStyle/>
        <a:p>
          <a:endParaRPr lang="en-IE"/>
        </a:p>
      </dgm:t>
    </dgm:pt>
    <dgm:pt modelId="{856D3C8D-5BFB-4273-84C4-FD505BCC040B}">
      <dgm:prSet/>
      <dgm:spPr/>
      <dgm:t>
        <a:bodyPr/>
        <a:lstStyle/>
        <a:p>
          <a:r>
            <a:rPr lang="en-IE"/>
            <a:t>Comprehension</a:t>
          </a:r>
          <a:endParaRPr lang="en-IE" dirty="0"/>
        </a:p>
      </dgm:t>
    </dgm:pt>
    <dgm:pt modelId="{EDAB2DD3-39C3-4D0F-B2AE-9CD116AB890F}" type="parTrans" cxnId="{A5BF3A3C-2B2C-4623-981A-80D053275E29}">
      <dgm:prSet/>
      <dgm:spPr/>
      <dgm:t>
        <a:bodyPr/>
        <a:lstStyle/>
        <a:p>
          <a:endParaRPr lang="en-IE"/>
        </a:p>
      </dgm:t>
    </dgm:pt>
    <dgm:pt modelId="{1166925B-E2F4-4349-91D2-2FBF8EE5038A}" type="sibTrans" cxnId="{A5BF3A3C-2B2C-4623-981A-80D053275E29}">
      <dgm:prSet/>
      <dgm:spPr/>
      <dgm:t>
        <a:bodyPr/>
        <a:lstStyle/>
        <a:p>
          <a:endParaRPr lang="en-IE"/>
        </a:p>
      </dgm:t>
    </dgm:pt>
    <dgm:pt modelId="{F6364A5B-70C4-4679-BBD8-821713F88623}">
      <dgm:prSet/>
      <dgm:spPr/>
      <dgm:t>
        <a:bodyPr/>
        <a:lstStyle/>
        <a:p>
          <a:r>
            <a:rPr lang="en-IE"/>
            <a:t>3.Veracity</a:t>
          </a:r>
          <a:endParaRPr lang="en-IE" dirty="0"/>
        </a:p>
      </dgm:t>
    </dgm:pt>
    <dgm:pt modelId="{50A083C4-07FC-4B51-9034-99DEDDB35B2F}" type="parTrans" cxnId="{29238E3B-8DEF-442F-B0B0-D60EC830CD7E}">
      <dgm:prSet/>
      <dgm:spPr/>
      <dgm:t>
        <a:bodyPr/>
        <a:lstStyle/>
        <a:p>
          <a:endParaRPr lang="en-IE"/>
        </a:p>
      </dgm:t>
    </dgm:pt>
    <dgm:pt modelId="{8B2A7140-3F5D-4D56-A13B-1D9EE70BBF2E}" type="sibTrans" cxnId="{29238E3B-8DEF-442F-B0B0-D60EC830CD7E}">
      <dgm:prSet/>
      <dgm:spPr/>
      <dgm:t>
        <a:bodyPr/>
        <a:lstStyle/>
        <a:p>
          <a:endParaRPr lang="en-IE"/>
        </a:p>
      </dgm:t>
    </dgm:pt>
    <dgm:pt modelId="{FD2F108F-AB42-40C6-9037-B7C2437BA279}">
      <dgm:prSet/>
      <dgm:spPr/>
      <dgm:t>
        <a:bodyPr/>
        <a:lstStyle/>
        <a:p>
          <a:r>
            <a:rPr lang="en-IE"/>
            <a:t>4.Respect for Vulnerable Persons</a:t>
          </a:r>
          <a:endParaRPr lang="en-IE" dirty="0"/>
        </a:p>
      </dgm:t>
    </dgm:pt>
    <dgm:pt modelId="{ABD9E427-3362-47BD-8E8B-B2BF47C115AB}" type="parTrans" cxnId="{10E594C2-FBE0-43F0-8C49-0FF14E53D605}">
      <dgm:prSet/>
      <dgm:spPr/>
      <dgm:t>
        <a:bodyPr/>
        <a:lstStyle/>
        <a:p>
          <a:endParaRPr lang="en-IE"/>
        </a:p>
      </dgm:t>
    </dgm:pt>
    <dgm:pt modelId="{456CDAD3-AB86-42EC-A1E4-6A941E7B2463}" type="sibTrans" cxnId="{10E594C2-FBE0-43F0-8C49-0FF14E53D605}">
      <dgm:prSet/>
      <dgm:spPr/>
      <dgm:t>
        <a:bodyPr/>
        <a:lstStyle/>
        <a:p>
          <a:endParaRPr lang="en-IE"/>
        </a:p>
      </dgm:t>
    </dgm:pt>
    <dgm:pt modelId="{DF9502F8-F515-45B4-A395-5CF90B7EE12F}">
      <dgm:prSet/>
      <dgm:spPr/>
      <dgm:t>
        <a:bodyPr/>
        <a:lstStyle/>
        <a:p>
          <a:r>
            <a:rPr lang="en-IE"/>
            <a:t>6.Justice and Inclusiveness</a:t>
          </a:r>
          <a:endParaRPr lang="en-IE" dirty="0"/>
        </a:p>
      </dgm:t>
    </dgm:pt>
    <dgm:pt modelId="{0DB64DA6-940F-4890-ACE5-6496EA9396FA}" type="parTrans" cxnId="{82683256-C455-4213-A7F8-32A4AD97D44D}">
      <dgm:prSet/>
      <dgm:spPr/>
      <dgm:t>
        <a:bodyPr/>
        <a:lstStyle/>
        <a:p>
          <a:endParaRPr lang="en-IE"/>
        </a:p>
      </dgm:t>
    </dgm:pt>
    <dgm:pt modelId="{112D20B0-9C01-4520-9F5C-D5D2642A87C1}" type="sibTrans" cxnId="{82683256-C455-4213-A7F8-32A4AD97D44D}">
      <dgm:prSet/>
      <dgm:spPr/>
      <dgm:t>
        <a:bodyPr/>
        <a:lstStyle/>
        <a:p>
          <a:endParaRPr lang="en-IE"/>
        </a:p>
      </dgm:t>
    </dgm:pt>
    <dgm:pt modelId="{3BEF0632-E8D1-4458-A6AA-83554F1C7BEE}">
      <dgm:prSet/>
      <dgm:spPr/>
      <dgm:t>
        <a:bodyPr/>
        <a:lstStyle/>
        <a:p>
          <a:r>
            <a:rPr lang="en-IE"/>
            <a:t>7.Consider Harms and Benefits</a:t>
          </a:r>
          <a:endParaRPr lang="en-IE" dirty="0"/>
        </a:p>
      </dgm:t>
    </dgm:pt>
    <dgm:pt modelId="{1FB5D3CC-4446-4A1C-931E-1F81A92DC747}" type="parTrans" cxnId="{E5093E9B-9579-47F6-B901-6AA7234674F7}">
      <dgm:prSet/>
      <dgm:spPr/>
      <dgm:t>
        <a:bodyPr/>
        <a:lstStyle/>
        <a:p>
          <a:endParaRPr lang="en-IE"/>
        </a:p>
      </dgm:t>
    </dgm:pt>
    <dgm:pt modelId="{37B8CFDE-8329-4730-8D00-11EE14238A3E}" type="sibTrans" cxnId="{E5093E9B-9579-47F6-B901-6AA7234674F7}">
      <dgm:prSet/>
      <dgm:spPr/>
      <dgm:t>
        <a:bodyPr/>
        <a:lstStyle/>
        <a:p>
          <a:endParaRPr lang="en-IE"/>
        </a:p>
      </dgm:t>
    </dgm:pt>
    <dgm:pt modelId="{794F336F-8AD0-441F-95F5-9CF52209ADE6}">
      <dgm:prSet/>
      <dgm:spPr/>
      <dgm:t>
        <a:bodyPr/>
        <a:lstStyle/>
        <a:p>
          <a:r>
            <a:rPr lang="en-IE" dirty="0"/>
            <a:t>Minimising Harm (Non-maleficence)</a:t>
          </a:r>
        </a:p>
      </dgm:t>
    </dgm:pt>
    <dgm:pt modelId="{5BDAD3DD-13E1-4A42-B5DA-0B5D42F5AE04}" type="parTrans" cxnId="{800E4063-8D91-44F2-9208-485C0F27E4E8}">
      <dgm:prSet/>
      <dgm:spPr/>
      <dgm:t>
        <a:bodyPr/>
        <a:lstStyle/>
        <a:p>
          <a:endParaRPr lang="en-IE"/>
        </a:p>
      </dgm:t>
    </dgm:pt>
    <dgm:pt modelId="{34C6D634-341C-4204-9201-26716233EDB1}" type="sibTrans" cxnId="{800E4063-8D91-44F2-9208-485C0F27E4E8}">
      <dgm:prSet/>
      <dgm:spPr/>
      <dgm:t>
        <a:bodyPr/>
        <a:lstStyle/>
        <a:p>
          <a:endParaRPr lang="en-IE"/>
        </a:p>
      </dgm:t>
    </dgm:pt>
    <dgm:pt modelId="{68F69E74-E098-40A2-9CC4-44B4BCBEB7DB}">
      <dgm:prSet/>
      <dgm:spPr/>
      <dgm:t>
        <a:bodyPr/>
        <a:lstStyle/>
        <a:p>
          <a:r>
            <a:rPr lang="en-IE" dirty="0"/>
            <a:t>Maximising Benefit (Beneficence)</a:t>
          </a:r>
        </a:p>
      </dgm:t>
    </dgm:pt>
    <dgm:pt modelId="{A3E87087-5F02-4529-AAEA-388C495C3C28}" type="parTrans" cxnId="{9A8C8DF6-6C94-43DB-8DE7-13BDBDE51F9B}">
      <dgm:prSet/>
      <dgm:spPr/>
      <dgm:t>
        <a:bodyPr/>
        <a:lstStyle/>
        <a:p>
          <a:endParaRPr lang="en-IE"/>
        </a:p>
      </dgm:t>
    </dgm:pt>
    <dgm:pt modelId="{FB74EF1E-5159-4742-9B1C-D20EE42C17D3}" type="sibTrans" cxnId="{9A8C8DF6-6C94-43DB-8DE7-13BDBDE51F9B}">
      <dgm:prSet/>
      <dgm:spPr/>
      <dgm:t>
        <a:bodyPr/>
        <a:lstStyle/>
        <a:p>
          <a:endParaRPr lang="en-IE"/>
        </a:p>
      </dgm:t>
    </dgm:pt>
    <dgm:pt modelId="{A3DA1C61-8373-40AA-A099-4AA6C340A3B4}" type="pres">
      <dgm:prSet presAssocID="{FE939B74-48F8-4A2B-B3D8-AA72B607665C}" presName="linear" presStyleCnt="0">
        <dgm:presLayoutVars>
          <dgm:dir/>
          <dgm:animLvl val="lvl"/>
          <dgm:resizeHandles val="exact"/>
        </dgm:presLayoutVars>
      </dgm:prSet>
      <dgm:spPr/>
    </dgm:pt>
    <dgm:pt modelId="{FE3F2257-E377-4FAE-9ED0-7EFDAD3BB8AA}" type="pres">
      <dgm:prSet presAssocID="{F23775CE-D346-4AF7-8716-C0822A31B5A7}" presName="parentLin" presStyleCnt="0"/>
      <dgm:spPr/>
    </dgm:pt>
    <dgm:pt modelId="{D70E3F58-E25B-4B46-801C-352649D4B7DC}" type="pres">
      <dgm:prSet presAssocID="{F23775CE-D346-4AF7-8716-C0822A31B5A7}" presName="parentLeftMargin" presStyleLbl="node1" presStyleIdx="0" presStyleCnt="7"/>
      <dgm:spPr/>
    </dgm:pt>
    <dgm:pt modelId="{F326C7F9-5E41-4BBA-B6CF-CA522E42F85E}" type="pres">
      <dgm:prSet presAssocID="{F23775CE-D346-4AF7-8716-C0822A31B5A7}" presName="parentText" presStyleLbl="node1" presStyleIdx="0" presStyleCnt="7">
        <dgm:presLayoutVars>
          <dgm:chMax val="0"/>
          <dgm:bulletEnabled val="1"/>
        </dgm:presLayoutVars>
      </dgm:prSet>
      <dgm:spPr/>
    </dgm:pt>
    <dgm:pt modelId="{EC1A8E79-CE15-4E15-80D4-A60416FAE716}" type="pres">
      <dgm:prSet presAssocID="{F23775CE-D346-4AF7-8716-C0822A31B5A7}" presName="negativeSpace" presStyleCnt="0"/>
      <dgm:spPr/>
    </dgm:pt>
    <dgm:pt modelId="{ADD15E63-50C4-4168-B1C6-C5A281EEEB7B}" type="pres">
      <dgm:prSet presAssocID="{F23775CE-D346-4AF7-8716-C0822A31B5A7}" presName="childText" presStyleLbl="conFgAcc1" presStyleIdx="0" presStyleCnt="7">
        <dgm:presLayoutVars>
          <dgm:bulletEnabled val="1"/>
        </dgm:presLayoutVars>
      </dgm:prSet>
      <dgm:spPr/>
    </dgm:pt>
    <dgm:pt modelId="{E720886B-3269-4E88-AB52-85D08E56365B}" type="pres">
      <dgm:prSet presAssocID="{4228AE05-20BC-43E5-872B-E656243F85AE}" presName="spaceBetweenRectangles" presStyleCnt="0"/>
      <dgm:spPr/>
    </dgm:pt>
    <dgm:pt modelId="{ABB670F9-6481-42B7-9D92-6ABC0C692281}" type="pres">
      <dgm:prSet presAssocID="{D7FE3BD5-99FE-4C9B-BAD0-BB081688B631}" presName="parentLin" presStyleCnt="0"/>
      <dgm:spPr/>
    </dgm:pt>
    <dgm:pt modelId="{BCFFF6A1-36FE-4DFB-BCC0-DBCB92515F04}" type="pres">
      <dgm:prSet presAssocID="{D7FE3BD5-99FE-4C9B-BAD0-BB081688B631}" presName="parentLeftMargin" presStyleLbl="node1" presStyleIdx="0" presStyleCnt="7"/>
      <dgm:spPr/>
    </dgm:pt>
    <dgm:pt modelId="{AE9B36C1-643B-4EA9-B003-528F5CE7FC3B}" type="pres">
      <dgm:prSet presAssocID="{D7FE3BD5-99FE-4C9B-BAD0-BB081688B631}" presName="parentText" presStyleLbl="node1" presStyleIdx="1" presStyleCnt="7">
        <dgm:presLayoutVars>
          <dgm:chMax val="0"/>
          <dgm:bulletEnabled val="1"/>
        </dgm:presLayoutVars>
      </dgm:prSet>
      <dgm:spPr/>
    </dgm:pt>
    <dgm:pt modelId="{5A6854FF-6F95-464D-9893-F1871E17A276}" type="pres">
      <dgm:prSet presAssocID="{D7FE3BD5-99FE-4C9B-BAD0-BB081688B631}" presName="negativeSpace" presStyleCnt="0"/>
      <dgm:spPr/>
    </dgm:pt>
    <dgm:pt modelId="{02CFB444-1C73-47E5-9DF7-6742C140266D}" type="pres">
      <dgm:prSet presAssocID="{D7FE3BD5-99FE-4C9B-BAD0-BB081688B631}" presName="childText" presStyleLbl="conFgAcc1" presStyleIdx="1" presStyleCnt="7">
        <dgm:presLayoutVars>
          <dgm:bulletEnabled val="1"/>
        </dgm:presLayoutVars>
      </dgm:prSet>
      <dgm:spPr/>
    </dgm:pt>
    <dgm:pt modelId="{6F86A9C3-5139-4842-A071-67185D48202D}" type="pres">
      <dgm:prSet presAssocID="{C7ACFAC3-7412-4E3A-AC93-6AD9D4CB68DE}" presName="spaceBetweenRectangles" presStyleCnt="0"/>
      <dgm:spPr/>
    </dgm:pt>
    <dgm:pt modelId="{E5BAABF9-8FFD-46B8-A646-C53F1196011F}" type="pres">
      <dgm:prSet presAssocID="{F6364A5B-70C4-4679-BBD8-821713F88623}" presName="parentLin" presStyleCnt="0"/>
      <dgm:spPr/>
    </dgm:pt>
    <dgm:pt modelId="{11AACE43-63EA-4402-8571-4E007F16EAAD}" type="pres">
      <dgm:prSet presAssocID="{F6364A5B-70C4-4679-BBD8-821713F88623}" presName="parentLeftMargin" presStyleLbl="node1" presStyleIdx="1" presStyleCnt="7"/>
      <dgm:spPr/>
    </dgm:pt>
    <dgm:pt modelId="{E89DAEE9-740C-4269-85CD-BD9831F80A05}" type="pres">
      <dgm:prSet presAssocID="{F6364A5B-70C4-4679-BBD8-821713F88623}" presName="parentText" presStyleLbl="node1" presStyleIdx="2" presStyleCnt="7">
        <dgm:presLayoutVars>
          <dgm:chMax val="0"/>
          <dgm:bulletEnabled val="1"/>
        </dgm:presLayoutVars>
      </dgm:prSet>
      <dgm:spPr/>
    </dgm:pt>
    <dgm:pt modelId="{39E1E170-72B0-4670-8B74-DD6822C8A191}" type="pres">
      <dgm:prSet presAssocID="{F6364A5B-70C4-4679-BBD8-821713F88623}" presName="negativeSpace" presStyleCnt="0"/>
      <dgm:spPr/>
    </dgm:pt>
    <dgm:pt modelId="{DE9C5F1E-F0F5-4E0F-9DA2-B80A0478D2D5}" type="pres">
      <dgm:prSet presAssocID="{F6364A5B-70C4-4679-BBD8-821713F88623}" presName="childText" presStyleLbl="conFgAcc1" presStyleIdx="2" presStyleCnt="7">
        <dgm:presLayoutVars>
          <dgm:bulletEnabled val="1"/>
        </dgm:presLayoutVars>
      </dgm:prSet>
      <dgm:spPr/>
    </dgm:pt>
    <dgm:pt modelId="{0975940B-8BE3-4DB4-9169-6537A4398E9E}" type="pres">
      <dgm:prSet presAssocID="{8B2A7140-3F5D-4D56-A13B-1D9EE70BBF2E}" presName="spaceBetweenRectangles" presStyleCnt="0"/>
      <dgm:spPr/>
    </dgm:pt>
    <dgm:pt modelId="{F84FB8C7-9AF6-4D38-8B8B-BDC3D96E6197}" type="pres">
      <dgm:prSet presAssocID="{FD2F108F-AB42-40C6-9037-B7C2437BA279}" presName="parentLin" presStyleCnt="0"/>
      <dgm:spPr/>
    </dgm:pt>
    <dgm:pt modelId="{B8AD3332-06C1-49A9-985F-DB8F43FA07CA}" type="pres">
      <dgm:prSet presAssocID="{FD2F108F-AB42-40C6-9037-B7C2437BA279}" presName="parentLeftMargin" presStyleLbl="node1" presStyleIdx="2" presStyleCnt="7"/>
      <dgm:spPr/>
    </dgm:pt>
    <dgm:pt modelId="{B25758F8-03B1-4587-85E4-7FB5E7AEEBF5}" type="pres">
      <dgm:prSet presAssocID="{FD2F108F-AB42-40C6-9037-B7C2437BA279}" presName="parentText" presStyleLbl="node1" presStyleIdx="3" presStyleCnt="7">
        <dgm:presLayoutVars>
          <dgm:chMax val="0"/>
          <dgm:bulletEnabled val="1"/>
        </dgm:presLayoutVars>
      </dgm:prSet>
      <dgm:spPr/>
    </dgm:pt>
    <dgm:pt modelId="{85890575-0F5E-41E5-AE50-8A4F18FD0C62}" type="pres">
      <dgm:prSet presAssocID="{FD2F108F-AB42-40C6-9037-B7C2437BA279}" presName="negativeSpace" presStyleCnt="0"/>
      <dgm:spPr/>
    </dgm:pt>
    <dgm:pt modelId="{F89567F6-FD09-48D2-A0BE-28C3EF1F7FA7}" type="pres">
      <dgm:prSet presAssocID="{FD2F108F-AB42-40C6-9037-B7C2437BA279}" presName="childText" presStyleLbl="conFgAcc1" presStyleIdx="3" presStyleCnt="7">
        <dgm:presLayoutVars>
          <dgm:bulletEnabled val="1"/>
        </dgm:presLayoutVars>
      </dgm:prSet>
      <dgm:spPr/>
    </dgm:pt>
    <dgm:pt modelId="{6F11648D-169A-4C5D-BBE7-A823CE019143}" type="pres">
      <dgm:prSet presAssocID="{456CDAD3-AB86-42EC-A1E4-6A941E7B2463}" presName="spaceBetweenRectangles" presStyleCnt="0"/>
      <dgm:spPr/>
    </dgm:pt>
    <dgm:pt modelId="{E8F1A771-F370-4E86-868B-572FFDB68B98}" type="pres">
      <dgm:prSet presAssocID="{DEC6B867-218A-40DE-9526-97448EE2053C}" presName="parentLin" presStyleCnt="0"/>
      <dgm:spPr/>
    </dgm:pt>
    <dgm:pt modelId="{F2D33B32-70B1-4180-B943-D8C4B4878AFA}" type="pres">
      <dgm:prSet presAssocID="{DEC6B867-218A-40DE-9526-97448EE2053C}" presName="parentLeftMargin" presStyleLbl="node1" presStyleIdx="3" presStyleCnt="7"/>
      <dgm:spPr/>
    </dgm:pt>
    <dgm:pt modelId="{40455990-968A-4836-B45A-6FE887C0A4C3}" type="pres">
      <dgm:prSet presAssocID="{DEC6B867-218A-40DE-9526-97448EE2053C}" presName="parentText" presStyleLbl="node1" presStyleIdx="4" presStyleCnt="7">
        <dgm:presLayoutVars>
          <dgm:chMax val="0"/>
          <dgm:bulletEnabled val="1"/>
        </dgm:presLayoutVars>
      </dgm:prSet>
      <dgm:spPr/>
    </dgm:pt>
    <dgm:pt modelId="{9BC20A45-828B-4710-9C8C-0C48965DF1AC}" type="pres">
      <dgm:prSet presAssocID="{DEC6B867-218A-40DE-9526-97448EE2053C}" presName="negativeSpace" presStyleCnt="0"/>
      <dgm:spPr/>
    </dgm:pt>
    <dgm:pt modelId="{B68A38E2-DC15-4873-9A2A-FD7434CB47E4}" type="pres">
      <dgm:prSet presAssocID="{DEC6B867-218A-40DE-9526-97448EE2053C}" presName="childText" presStyleLbl="conFgAcc1" presStyleIdx="4" presStyleCnt="7">
        <dgm:presLayoutVars>
          <dgm:bulletEnabled val="1"/>
        </dgm:presLayoutVars>
      </dgm:prSet>
      <dgm:spPr/>
    </dgm:pt>
    <dgm:pt modelId="{4EEE81D0-CEA6-4A63-9C86-6AFEA9F58F96}" type="pres">
      <dgm:prSet presAssocID="{3BC4C3B8-2C78-4D47-91A5-F1C1622FBF99}" presName="spaceBetweenRectangles" presStyleCnt="0"/>
      <dgm:spPr/>
    </dgm:pt>
    <dgm:pt modelId="{5D53D5BC-3784-48A7-9CFA-6DEE25F39EBE}" type="pres">
      <dgm:prSet presAssocID="{DF9502F8-F515-45B4-A395-5CF90B7EE12F}" presName="parentLin" presStyleCnt="0"/>
      <dgm:spPr/>
    </dgm:pt>
    <dgm:pt modelId="{98571339-F3A0-45F6-BF7D-5FC806D83481}" type="pres">
      <dgm:prSet presAssocID="{DF9502F8-F515-45B4-A395-5CF90B7EE12F}" presName="parentLeftMargin" presStyleLbl="node1" presStyleIdx="4" presStyleCnt="7"/>
      <dgm:spPr/>
    </dgm:pt>
    <dgm:pt modelId="{4D7A31A4-746C-4DDA-B773-D523131C9C84}" type="pres">
      <dgm:prSet presAssocID="{DF9502F8-F515-45B4-A395-5CF90B7EE12F}" presName="parentText" presStyleLbl="node1" presStyleIdx="5" presStyleCnt="7">
        <dgm:presLayoutVars>
          <dgm:chMax val="0"/>
          <dgm:bulletEnabled val="1"/>
        </dgm:presLayoutVars>
      </dgm:prSet>
      <dgm:spPr/>
    </dgm:pt>
    <dgm:pt modelId="{84786F47-CD73-4193-B80C-472594DB4053}" type="pres">
      <dgm:prSet presAssocID="{DF9502F8-F515-45B4-A395-5CF90B7EE12F}" presName="negativeSpace" presStyleCnt="0"/>
      <dgm:spPr/>
    </dgm:pt>
    <dgm:pt modelId="{CBC6DBC2-F8A4-4B5F-98AE-A23049040B1D}" type="pres">
      <dgm:prSet presAssocID="{DF9502F8-F515-45B4-A395-5CF90B7EE12F}" presName="childText" presStyleLbl="conFgAcc1" presStyleIdx="5" presStyleCnt="7">
        <dgm:presLayoutVars>
          <dgm:bulletEnabled val="1"/>
        </dgm:presLayoutVars>
      </dgm:prSet>
      <dgm:spPr/>
    </dgm:pt>
    <dgm:pt modelId="{70A5EB05-014A-47F5-89A8-AEFDD9820858}" type="pres">
      <dgm:prSet presAssocID="{112D20B0-9C01-4520-9F5C-D5D2642A87C1}" presName="spaceBetweenRectangles" presStyleCnt="0"/>
      <dgm:spPr/>
    </dgm:pt>
    <dgm:pt modelId="{0FE5EDE6-324A-42B4-AEC6-1C495F60F0AF}" type="pres">
      <dgm:prSet presAssocID="{3BEF0632-E8D1-4458-A6AA-83554F1C7BEE}" presName="parentLin" presStyleCnt="0"/>
      <dgm:spPr/>
    </dgm:pt>
    <dgm:pt modelId="{9A9BA49A-9C91-4787-A5D2-1C281F63D68E}" type="pres">
      <dgm:prSet presAssocID="{3BEF0632-E8D1-4458-A6AA-83554F1C7BEE}" presName="parentLeftMargin" presStyleLbl="node1" presStyleIdx="5" presStyleCnt="7"/>
      <dgm:spPr/>
    </dgm:pt>
    <dgm:pt modelId="{42D3B7E4-AD57-4859-854F-E6186AA6EEBE}" type="pres">
      <dgm:prSet presAssocID="{3BEF0632-E8D1-4458-A6AA-83554F1C7BEE}" presName="parentText" presStyleLbl="node1" presStyleIdx="6" presStyleCnt="7">
        <dgm:presLayoutVars>
          <dgm:chMax val="0"/>
          <dgm:bulletEnabled val="1"/>
        </dgm:presLayoutVars>
      </dgm:prSet>
      <dgm:spPr/>
    </dgm:pt>
    <dgm:pt modelId="{953F5C5C-18C7-48BD-B1BA-1BBB2E6D05A1}" type="pres">
      <dgm:prSet presAssocID="{3BEF0632-E8D1-4458-A6AA-83554F1C7BEE}" presName="negativeSpace" presStyleCnt="0"/>
      <dgm:spPr/>
    </dgm:pt>
    <dgm:pt modelId="{E3900BBC-05CB-4FC6-9946-B92EB2FB84E1}" type="pres">
      <dgm:prSet presAssocID="{3BEF0632-E8D1-4458-A6AA-83554F1C7BEE}" presName="childText" presStyleLbl="conFgAcc1" presStyleIdx="6" presStyleCnt="7">
        <dgm:presLayoutVars>
          <dgm:bulletEnabled val="1"/>
        </dgm:presLayoutVars>
      </dgm:prSet>
      <dgm:spPr/>
    </dgm:pt>
  </dgm:ptLst>
  <dgm:cxnLst>
    <dgm:cxn modelId="{D7EC841A-96CB-4F42-A055-36C2D29C4B28}" type="presOf" srcId="{F23775CE-D346-4AF7-8716-C0822A31B5A7}" destId="{D70E3F58-E25B-4B46-801C-352649D4B7DC}" srcOrd="0" destOrd="0" presId="urn:microsoft.com/office/officeart/2005/8/layout/list1"/>
    <dgm:cxn modelId="{F829F21A-E1F7-4E32-9B1D-56F8A67FF2E7}" type="presOf" srcId="{F6364A5B-70C4-4679-BBD8-821713F88623}" destId="{11AACE43-63EA-4402-8571-4E007F16EAAD}" srcOrd="0" destOrd="0" presId="urn:microsoft.com/office/officeart/2005/8/layout/list1"/>
    <dgm:cxn modelId="{B9942E1C-D44F-4685-83E7-0ADA335D1A71}" type="presOf" srcId="{DEC6B867-218A-40DE-9526-97448EE2053C}" destId="{F2D33B32-70B1-4180-B943-D8C4B4878AFA}" srcOrd="0" destOrd="0" presId="urn:microsoft.com/office/officeart/2005/8/layout/list1"/>
    <dgm:cxn modelId="{29238E3B-8DEF-442F-B0B0-D60EC830CD7E}" srcId="{FE939B74-48F8-4A2B-B3D8-AA72B607665C}" destId="{F6364A5B-70C4-4679-BBD8-821713F88623}" srcOrd="2" destOrd="0" parTransId="{50A083C4-07FC-4B51-9034-99DEDDB35B2F}" sibTransId="{8B2A7140-3F5D-4D56-A13B-1D9EE70BBF2E}"/>
    <dgm:cxn modelId="{A5BF3A3C-2B2C-4623-981A-80D053275E29}" srcId="{D7FE3BD5-99FE-4C9B-BAD0-BB081688B631}" destId="{856D3C8D-5BFB-4273-84C4-FD505BCC040B}" srcOrd="2" destOrd="0" parTransId="{EDAB2DD3-39C3-4D0F-B2AE-9CD116AB890F}" sibTransId="{1166925B-E2F4-4349-91D2-2FBF8EE5038A}"/>
    <dgm:cxn modelId="{B25CA83C-572F-4451-93CA-85C9C7DFA456}" type="presOf" srcId="{D7FE3BD5-99FE-4C9B-BAD0-BB081688B631}" destId="{AE9B36C1-643B-4EA9-B003-528F5CE7FC3B}" srcOrd="1" destOrd="0" presId="urn:microsoft.com/office/officeart/2005/8/layout/list1"/>
    <dgm:cxn modelId="{800E4063-8D91-44F2-9208-485C0F27E4E8}" srcId="{3BEF0632-E8D1-4458-A6AA-83554F1C7BEE}" destId="{794F336F-8AD0-441F-95F5-9CF52209ADE6}" srcOrd="0" destOrd="0" parTransId="{5BDAD3DD-13E1-4A42-B5DA-0B5D42F5AE04}" sibTransId="{34C6D634-341C-4204-9201-26716233EDB1}"/>
    <dgm:cxn modelId="{A9E77863-4837-4FB3-B653-0075C9B09E16}" srcId="{D7FE3BD5-99FE-4C9B-BAD0-BB081688B631}" destId="{DC867130-F5B1-43DC-8A96-354293E1E968}" srcOrd="1" destOrd="0" parTransId="{0EF0C825-D125-4976-B57F-B9EA3FE56D34}" sibTransId="{BE91F7B5-541D-4993-A4E1-631AEEA040C0}"/>
    <dgm:cxn modelId="{F002C143-5B3C-40C2-8C07-2FD6547109EE}" type="presOf" srcId="{DC867130-F5B1-43DC-8A96-354293E1E968}" destId="{02CFB444-1C73-47E5-9DF7-6742C140266D}" srcOrd="0" destOrd="1" presId="urn:microsoft.com/office/officeart/2005/8/layout/list1"/>
    <dgm:cxn modelId="{4F909247-6558-494C-AEE2-2F22186CED4E}" type="presOf" srcId="{DF9502F8-F515-45B4-A395-5CF90B7EE12F}" destId="{4D7A31A4-746C-4DDA-B773-D523131C9C84}" srcOrd="1" destOrd="0" presId="urn:microsoft.com/office/officeart/2005/8/layout/list1"/>
    <dgm:cxn modelId="{8CDF256C-2B62-43EB-8A03-D02297084171}" type="presOf" srcId="{8864B797-00D9-432A-AD93-A549D5BDDB44}" destId="{02CFB444-1C73-47E5-9DF7-6742C140266D}" srcOrd="0" destOrd="0" presId="urn:microsoft.com/office/officeart/2005/8/layout/list1"/>
    <dgm:cxn modelId="{82683256-C455-4213-A7F8-32A4AD97D44D}" srcId="{FE939B74-48F8-4A2B-B3D8-AA72B607665C}" destId="{DF9502F8-F515-45B4-A395-5CF90B7EE12F}" srcOrd="5" destOrd="0" parTransId="{0DB64DA6-940F-4890-ACE5-6496EA9396FA}" sibTransId="{112D20B0-9C01-4520-9F5C-D5D2642A87C1}"/>
    <dgm:cxn modelId="{4EA0127D-EC4E-40DE-9FF5-A0B696610CD6}" type="presOf" srcId="{F6364A5B-70C4-4679-BBD8-821713F88623}" destId="{E89DAEE9-740C-4269-85CD-BD9831F80A05}" srcOrd="1" destOrd="0" presId="urn:microsoft.com/office/officeart/2005/8/layout/list1"/>
    <dgm:cxn modelId="{0DADEF83-D49A-44CE-A506-693D96A71592}" srcId="{FE939B74-48F8-4A2B-B3D8-AA72B607665C}" destId="{DEC6B867-218A-40DE-9526-97448EE2053C}" srcOrd="4" destOrd="0" parTransId="{A0AD1396-7C66-4ACB-A01B-D756CFBA1ECA}" sibTransId="{3BC4C3B8-2C78-4D47-91A5-F1C1622FBF99}"/>
    <dgm:cxn modelId="{46AD3D96-99EC-4116-9942-91BBCA150125}" type="presOf" srcId="{794F336F-8AD0-441F-95F5-9CF52209ADE6}" destId="{E3900BBC-05CB-4FC6-9946-B92EB2FB84E1}" srcOrd="0" destOrd="0" presId="urn:microsoft.com/office/officeart/2005/8/layout/list1"/>
    <dgm:cxn modelId="{47B98E97-0DD6-4949-ACBB-FF3F89CBCFF7}" type="presOf" srcId="{F23775CE-D346-4AF7-8716-C0822A31B5A7}" destId="{F326C7F9-5E41-4BBA-B6CF-CA522E42F85E}" srcOrd="1" destOrd="0" presId="urn:microsoft.com/office/officeart/2005/8/layout/list1"/>
    <dgm:cxn modelId="{E5093E9B-9579-47F6-B901-6AA7234674F7}" srcId="{FE939B74-48F8-4A2B-B3D8-AA72B607665C}" destId="{3BEF0632-E8D1-4458-A6AA-83554F1C7BEE}" srcOrd="6" destOrd="0" parTransId="{1FB5D3CC-4446-4A1C-931E-1F81A92DC747}" sibTransId="{37B8CFDE-8329-4730-8D00-11EE14238A3E}"/>
    <dgm:cxn modelId="{CB23E9A6-16EC-4F23-92E0-4FF485D60461}" type="presOf" srcId="{3BEF0632-E8D1-4458-A6AA-83554F1C7BEE}" destId="{9A9BA49A-9C91-4787-A5D2-1C281F63D68E}" srcOrd="0" destOrd="0" presId="urn:microsoft.com/office/officeart/2005/8/layout/list1"/>
    <dgm:cxn modelId="{3D8B62A8-35A4-4800-A981-86CED73CC17F}" type="presOf" srcId="{DF9502F8-F515-45B4-A395-5CF90B7EE12F}" destId="{98571339-F3A0-45F6-BF7D-5FC806D83481}" srcOrd="0" destOrd="0" presId="urn:microsoft.com/office/officeart/2005/8/layout/list1"/>
    <dgm:cxn modelId="{C46599AB-991A-4F24-8118-0099DA9F4091}" type="presOf" srcId="{FD2F108F-AB42-40C6-9037-B7C2437BA279}" destId="{B8AD3332-06C1-49A9-985F-DB8F43FA07CA}" srcOrd="0" destOrd="0" presId="urn:microsoft.com/office/officeart/2005/8/layout/list1"/>
    <dgm:cxn modelId="{36097BB0-2959-4515-835D-0C5E4E064D47}" srcId="{D7FE3BD5-99FE-4C9B-BAD0-BB081688B631}" destId="{8864B797-00D9-432A-AD93-A549D5BDDB44}" srcOrd="0" destOrd="0" parTransId="{3B5B6D88-B810-4428-A1A5-B7A9A60DA070}" sibTransId="{789B6DA2-6121-4206-985B-4A2E7B216C23}"/>
    <dgm:cxn modelId="{670957B1-76F2-4A1E-A06B-5437D47ECE6D}" srcId="{FE939B74-48F8-4A2B-B3D8-AA72B607665C}" destId="{D7FE3BD5-99FE-4C9B-BAD0-BB081688B631}" srcOrd="1" destOrd="0" parTransId="{A9721B2A-1B17-4EAF-9D88-5E182DE8C344}" sibTransId="{C7ACFAC3-7412-4E3A-AC93-6AD9D4CB68DE}"/>
    <dgm:cxn modelId="{AC017FBA-C745-4C75-9D70-35AE0B65712D}" type="presOf" srcId="{FD2F108F-AB42-40C6-9037-B7C2437BA279}" destId="{B25758F8-03B1-4587-85E4-7FB5E7AEEBF5}" srcOrd="1" destOrd="0" presId="urn:microsoft.com/office/officeart/2005/8/layout/list1"/>
    <dgm:cxn modelId="{C18C6ABB-EB08-405B-B4F8-2F9528A909A5}" type="presOf" srcId="{68F69E74-E098-40A2-9CC4-44B4BCBEB7DB}" destId="{E3900BBC-05CB-4FC6-9946-B92EB2FB84E1}" srcOrd="0" destOrd="1" presId="urn:microsoft.com/office/officeart/2005/8/layout/list1"/>
    <dgm:cxn modelId="{10E594C2-FBE0-43F0-8C49-0FF14E53D605}" srcId="{FE939B74-48F8-4A2B-B3D8-AA72B607665C}" destId="{FD2F108F-AB42-40C6-9037-B7C2437BA279}" srcOrd="3" destOrd="0" parTransId="{ABD9E427-3362-47BD-8E8B-B2BF47C115AB}" sibTransId="{456CDAD3-AB86-42EC-A1E4-6A941E7B2463}"/>
    <dgm:cxn modelId="{A58105C3-323A-400C-B180-2BC3D5005C59}" type="presOf" srcId="{FE939B74-48F8-4A2B-B3D8-AA72B607665C}" destId="{A3DA1C61-8373-40AA-A099-4AA6C340A3B4}" srcOrd="0" destOrd="0" presId="urn:microsoft.com/office/officeart/2005/8/layout/list1"/>
    <dgm:cxn modelId="{6EA032E5-36F7-44A2-A101-03F13948D776}" type="presOf" srcId="{D7FE3BD5-99FE-4C9B-BAD0-BB081688B631}" destId="{BCFFF6A1-36FE-4DFB-BCC0-DBCB92515F04}" srcOrd="0" destOrd="0" presId="urn:microsoft.com/office/officeart/2005/8/layout/list1"/>
    <dgm:cxn modelId="{9DCC1CEA-8F02-4D4F-9A0B-233A637D2380}" type="presOf" srcId="{3BEF0632-E8D1-4458-A6AA-83554F1C7BEE}" destId="{42D3B7E4-AD57-4859-854F-E6186AA6EEBE}" srcOrd="1" destOrd="0" presId="urn:microsoft.com/office/officeart/2005/8/layout/list1"/>
    <dgm:cxn modelId="{8B0D16EC-547F-4F93-88B7-ADCDF41839C8}" srcId="{FE939B74-48F8-4A2B-B3D8-AA72B607665C}" destId="{F23775CE-D346-4AF7-8716-C0822A31B5A7}" srcOrd="0" destOrd="0" parTransId="{89EB8193-43AE-40EB-B711-F10CFF3A3DFE}" sibTransId="{4228AE05-20BC-43E5-872B-E656243F85AE}"/>
    <dgm:cxn modelId="{B81BC8F3-BDC3-414E-8A71-7FB8FFED73A5}" type="presOf" srcId="{DEC6B867-218A-40DE-9526-97448EE2053C}" destId="{40455990-968A-4836-B45A-6FE887C0A4C3}" srcOrd="1" destOrd="0" presId="urn:microsoft.com/office/officeart/2005/8/layout/list1"/>
    <dgm:cxn modelId="{9A8C8DF6-6C94-43DB-8DE7-13BDBDE51F9B}" srcId="{3BEF0632-E8D1-4458-A6AA-83554F1C7BEE}" destId="{68F69E74-E098-40A2-9CC4-44B4BCBEB7DB}" srcOrd="1" destOrd="0" parTransId="{A3E87087-5F02-4529-AAEA-388C495C3C28}" sibTransId="{FB74EF1E-5159-4742-9B1C-D20EE42C17D3}"/>
    <dgm:cxn modelId="{BBBF8CFC-3727-40D4-A838-91B0D65040C1}" type="presOf" srcId="{856D3C8D-5BFB-4273-84C4-FD505BCC040B}" destId="{02CFB444-1C73-47E5-9DF7-6742C140266D}" srcOrd="0" destOrd="2" presId="urn:microsoft.com/office/officeart/2005/8/layout/list1"/>
    <dgm:cxn modelId="{25AFB516-245A-463A-B447-288098EE66A4}" type="presParOf" srcId="{A3DA1C61-8373-40AA-A099-4AA6C340A3B4}" destId="{FE3F2257-E377-4FAE-9ED0-7EFDAD3BB8AA}" srcOrd="0" destOrd="0" presId="urn:microsoft.com/office/officeart/2005/8/layout/list1"/>
    <dgm:cxn modelId="{081D5603-7643-48AC-B016-2A64621A6B19}" type="presParOf" srcId="{FE3F2257-E377-4FAE-9ED0-7EFDAD3BB8AA}" destId="{D70E3F58-E25B-4B46-801C-352649D4B7DC}" srcOrd="0" destOrd="0" presId="urn:microsoft.com/office/officeart/2005/8/layout/list1"/>
    <dgm:cxn modelId="{BE0E3F8C-0EFF-4144-A767-E48E6071AACE}" type="presParOf" srcId="{FE3F2257-E377-4FAE-9ED0-7EFDAD3BB8AA}" destId="{F326C7F9-5E41-4BBA-B6CF-CA522E42F85E}" srcOrd="1" destOrd="0" presId="urn:microsoft.com/office/officeart/2005/8/layout/list1"/>
    <dgm:cxn modelId="{A723F0F6-8A03-442D-8F3E-BE9E6F756392}" type="presParOf" srcId="{A3DA1C61-8373-40AA-A099-4AA6C340A3B4}" destId="{EC1A8E79-CE15-4E15-80D4-A60416FAE716}" srcOrd="1" destOrd="0" presId="urn:microsoft.com/office/officeart/2005/8/layout/list1"/>
    <dgm:cxn modelId="{2669506C-DD6E-482F-ACF5-BB942F8C8BBE}" type="presParOf" srcId="{A3DA1C61-8373-40AA-A099-4AA6C340A3B4}" destId="{ADD15E63-50C4-4168-B1C6-C5A281EEEB7B}" srcOrd="2" destOrd="0" presId="urn:microsoft.com/office/officeart/2005/8/layout/list1"/>
    <dgm:cxn modelId="{91497765-22BB-4186-A0D1-710721FB49C3}" type="presParOf" srcId="{A3DA1C61-8373-40AA-A099-4AA6C340A3B4}" destId="{E720886B-3269-4E88-AB52-85D08E56365B}" srcOrd="3" destOrd="0" presId="urn:microsoft.com/office/officeart/2005/8/layout/list1"/>
    <dgm:cxn modelId="{D72FBEA0-0A34-49AC-B497-3E596997F04D}" type="presParOf" srcId="{A3DA1C61-8373-40AA-A099-4AA6C340A3B4}" destId="{ABB670F9-6481-42B7-9D92-6ABC0C692281}" srcOrd="4" destOrd="0" presId="urn:microsoft.com/office/officeart/2005/8/layout/list1"/>
    <dgm:cxn modelId="{6A201BE8-73A2-4A9D-BA24-C0979C524F92}" type="presParOf" srcId="{ABB670F9-6481-42B7-9D92-6ABC0C692281}" destId="{BCFFF6A1-36FE-4DFB-BCC0-DBCB92515F04}" srcOrd="0" destOrd="0" presId="urn:microsoft.com/office/officeart/2005/8/layout/list1"/>
    <dgm:cxn modelId="{6F23AEC5-D198-467E-A631-FCF61758BC20}" type="presParOf" srcId="{ABB670F9-6481-42B7-9D92-6ABC0C692281}" destId="{AE9B36C1-643B-4EA9-B003-528F5CE7FC3B}" srcOrd="1" destOrd="0" presId="urn:microsoft.com/office/officeart/2005/8/layout/list1"/>
    <dgm:cxn modelId="{8F233C13-A641-4EC6-BFF4-3A831017147F}" type="presParOf" srcId="{A3DA1C61-8373-40AA-A099-4AA6C340A3B4}" destId="{5A6854FF-6F95-464D-9893-F1871E17A276}" srcOrd="5" destOrd="0" presId="urn:microsoft.com/office/officeart/2005/8/layout/list1"/>
    <dgm:cxn modelId="{591C9AFE-E12C-46F1-B417-3F67D3A31CAD}" type="presParOf" srcId="{A3DA1C61-8373-40AA-A099-4AA6C340A3B4}" destId="{02CFB444-1C73-47E5-9DF7-6742C140266D}" srcOrd="6" destOrd="0" presId="urn:microsoft.com/office/officeart/2005/8/layout/list1"/>
    <dgm:cxn modelId="{AAED4728-FFEC-4F62-9D29-B4593F89943F}" type="presParOf" srcId="{A3DA1C61-8373-40AA-A099-4AA6C340A3B4}" destId="{6F86A9C3-5139-4842-A071-67185D48202D}" srcOrd="7" destOrd="0" presId="urn:microsoft.com/office/officeart/2005/8/layout/list1"/>
    <dgm:cxn modelId="{8DA54B70-B707-46AF-BCDD-221F53EF2B30}" type="presParOf" srcId="{A3DA1C61-8373-40AA-A099-4AA6C340A3B4}" destId="{E5BAABF9-8FFD-46B8-A646-C53F1196011F}" srcOrd="8" destOrd="0" presId="urn:microsoft.com/office/officeart/2005/8/layout/list1"/>
    <dgm:cxn modelId="{CE792FCD-A498-4DE6-88B1-855632B080FC}" type="presParOf" srcId="{E5BAABF9-8FFD-46B8-A646-C53F1196011F}" destId="{11AACE43-63EA-4402-8571-4E007F16EAAD}" srcOrd="0" destOrd="0" presId="urn:microsoft.com/office/officeart/2005/8/layout/list1"/>
    <dgm:cxn modelId="{CC5EFBF5-FDBE-485D-8A00-443396194C07}" type="presParOf" srcId="{E5BAABF9-8FFD-46B8-A646-C53F1196011F}" destId="{E89DAEE9-740C-4269-85CD-BD9831F80A05}" srcOrd="1" destOrd="0" presId="urn:microsoft.com/office/officeart/2005/8/layout/list1"/>
    <dgm:cxn modelId="{D92B641E-54A3-4CEF-93B0-DFB7B398B216}" type="presParOf" srcId="{A3DA1C61-8373-40AA-A099-4AA6C340A3B4}" destId="{39E1E170-72B0-4670-8B74-DD6822C8A191}" srcOrd="9" destOrd="0" presId="urn:microsoft.com/office/officeart/2005/8/layout/list1"/>
    <dgm:cxn modelId="{A3AB486E-914E-4C6F-BEC3-6EF7A62A27B3}" type="presParOf" srcId="{A3DA1C61-8373-40AA-A099-4AA6C340A3B4}" destId="{DE9C5F1E-F0F5-4E0F-9DA2-B80A0478D2D5}" srcOrd="10" destOrd="0" presId="urn:microsoft.com/office/officeart/2005/8/layout/list1"/>
    <dgm:cxn modelId="{DE913EBA-EC76-42FA-AD70-6227123D6F47}" type="presParOf" srcId="{A3DA1C61-8373-40AA-A099-4AA6C340A3B4}" destId="{0975940B-8BE3-4DB4-9169-6537A4398E9E}" srcOrd="11" destOrd="0" presId="urn:microsoft.com/office/officeart/2005/8/layout/list1"/>
    <dgm:cxn modelId="{B31ADA3A-7BFA-4DC3-A7C6-1E29FB9C2ECC}" type="presParOf" srcId="{A3DA1C61-8373-40AA-A099-4AA6C340A3B4}" destId="{F84FB8C7-9AF6-4D38-8B8B-BDC3D96E6197}" srcOrd="12" destOrd="0" presId="urn:microsoft.com/office/officeart/2005/8/layout/list1"/>
    <dgm:cxn modelId="{63FBFF13-FA8B-4848-B468-8083AFE7A174}" type="presParOf" srcId="{F84FB8C7-9AF6-4D38-8B8B-BDC3D96E6197}" destId="{B8AD3332-06C1-49A9-985F-DB8F43FA07CA}" srcOrd="0" destOrd="0" presId="urn:microsoft.com/office/officeart/2005/8/layout/list1"/>
    <dgm:cxn modelId="{E3A38F93-C9B9-4274-8FDB-08BAB2E067B0}" type="presParOf" srcId="{F84FB8C7-9AF6-4D38-8B8B-BDC3D96E6197}" destId="{B25758F8-03B1-4587-85E4-7FB5E7AEEBF5}" srcOrd="1" destOrd="0" presId="urn:microsoft.com/office/officeart/2005/8/layout/list1"/>
    <dgm:cxn modelId="{FD8A643C-185B-47B9-8069-DC543FA50425}" type="presParOf" srcId="{A3DA1C61-8373-40AA-A099-4AA6C340A3B4}" destId="{85890575-0F5E-41E5-AE50-8A4F18FD0C62}" srcOrd="13" destOrd="0" presId="urn:microsoft.com/office/officeart/2005/8/layout/list1"/>
    <dgm:cxn modelId="{E767D765-B49E-4212-8526-21A7B48F08DE}" type="presParOf" srcId="{A3DA1C61-8373-40AA-A099-4AA6C340A3B4}" destId="{F89567F6-FD09-48D2-A0BE-28C3EF1F7FA7}" srcOrd="14" destOrd="0" presId="urn:microsoft.com/office/officeart/2005/8/layout/list1"/>
    <dgm:cxn modelId="{1A386639-9D04-42A2-842B-64A639BC3114}" type="presParOf" srcId="{A3DA1C61-8373-40AA-A099-4AA6C340A3B4}" destId="{6F11648D-169A-4C5D-BBE7-A823CE019143}" srcOrd="15" destOrd="0" presId="urn:microsoft.com/office/officeart/2005/8/layout/list1"/>
    <dgm:cxn modelId="{F1D26CE9-0968-4A0E-94BC-E96BC49CF348}" type="presParOf" srcId="{A3DA1C61-8373-40AA-A099-4AA6C340A3B4}" destId="{E8F1A771-F370-4E86-868B-572FFDB68B98}" srcOrd="16" destOrd="0" presId="urn:microsoft.com/office/officeart/2005/8/layout/list1"/>
    <dgm:cxn modelId="{A9BBBFA7-08C6-4EF9-BF6B-6F5B8BD75697}" type="presParOf" srcId="{E8F1A771-F370-4E86-868B-572FFDB68B98}" destId="{F2D33B32-70B1-4180-B943-D8C4B4878AFA}" srcOrd="0" destOrd="0" presId="urn:microsoft.com/office/officeart/2005/8/layout/list1"/>
    <dgm:cxn modelId="{55EB168E-B07A-46B0-9FAC-0FC7D3BB62B2}" type="presParOf" srcId="{E8F1A771-F370-4E86-868B-572FFDB68B98}" destId="{40455990-968A-4836-B45A-6FE887C0A4C3}" srcOrd="1" destOrd="0" presId="urn:microsoft.com/office/officeart/2005/8/layout/list1"/>
    <dgm:cxn modelId="{566ADDFF-5261-44B3-937D-BCE42053AD7A}" type="presParOf" srcId="{A3DA1C61-8373-40AA-A099-4AA6C340A3B4}" destId="{9BC20A45-828B-4710-9C8C-0C48965DF1AC}" srcOrd="17" destOrd="0" presId="urn:microsoft.com/office/officeart/2005/8/layout/list1"/>
    <dgm:cxn modelId="{33602FF0-3F99-48B8-88B1-7AD91C8FD66D}" type="presParOf" srcId="{A3DA1C61-8373-40AA-A099-4AA6C340A3B4}" destId="{B68A38E2-DC15-4873-9A2A-FD7434CB47E4}" srcOrd="18" destOrd="0" presId="urn:microsoft.com/office/officeart/2005/8/layout/list1"/>
    <dgm:cxn modelId="{AE374B31-F915-4AAB-86AC-EB35739251CE}" type="presParOf" srcId="{A3DA1C61-8373-40AA-A099-4AA6C340A3B4}" destId="{4EEE81D0-CEA6-4A63-9C86-6AFEA9F58F96}" srcOrd="19" destOrd="0" presId="urn:microsoft.com/office/officeart/2005/8/layout/list1"/>
    <dgm:cxn modelId="{D8312106-B86F-4958-B2D5-61CA4568CFB4}" type="presParOf" srcId="{A3DA1C61-8373-40AA-A099-4AA6C340A3B4}" destId="{5D53D5BC-3784-48A7-9CFA-6DEE25F39EBE}" srcOrd="20" destOrd="0" presId="urn:microsoft.com/office/officeart/2005/8/layout/list1"/>
    <dgm:cxn modelId="{63511AAC-CDD6-4CBB-B16D-647EC5F898A7}" type="presParOf" srcId="{5D53D5BC-3784-48A7-9CFA-6DEE25F39EBE}" destId="{98571339-F3A0-45F6-BF7D-5FC806D83481}" srcOrd="0" destOrd="0" presId="urn:microsoft.com/office/officeart/2005/8/layout/list1"/>
    <dgm:cxn modelId="{E1ECD259-C5AC-4C4D-B067-34D030FEA767}" type="presParOf" srcId="{5D53D5BC-3784-48A7-9CFA-6DEE25F39EBE}" destId="{4D7A31A4-746C-4DDA-B773-D523131C9C84}" srcOrd="1" destOrd="0" presId="urn:microsoft.com/office/officeart/2005/8/layout/list1"/>
    <dgm:cxn modelId="{12AB804A-97C4-476A-B3CF-4924F1CB4BA0}" type="presParOf" srcId="{A3DA1C61-8373-40AA-A099-4AA6C340A3B4}" destId="{84786F47-CD73-4193-B80C-472594DB4053}" srcOrd="21" destOrd="0" presId="urn:microsoft.com/office/officeart/2005/8/layout/list1"/>
    <dgm:cxn modelId="{4B35825C-B14C-48B2-8CEF-9A6588CFAA17}" type="presParOf" srcId="{A3DA1C61-8373-40AA-A099-4AA6C340A3B4}" destId="{CBC6DBC2-F8A4-4B5F-98AE-A23049040B1D}" srcOrd="22" destOrd="0" presId="urn:microsoft.com/office/officeart/2005/8/layout/list1"/>
    <dgm:cxn modelId="{66E11ACF-168B-41AE-B1F5-DEC817FD2714}" type="presParOf" srcId="{A3DA1C61-8373-40AA-A099-4AA6C340A3B4}" destId="{70A5EB05-014A-47F5-89A8-AEFDD9820858}" srcOrd="23" destOrd="0" presId="urn:microsoft.com/office/officeart/2005/8/layout/list1"/>
    <dgm:cxn modelId="{CBCAE00E-F41C-4CD2-A52F-4A74D0F60BB9}" type="presParOf" srcId="{A3DA1C61-8373-40AA-A099-4AA6C340A3B4}" destId="{0FE5EDE6-324A-42B4-AEC6-1C495F60F0AF}" srcOrd="24" destOrd="0" presId="urn:microsoft.com/office/officeart/2005/8/layout/list1"/>
    <dgm:cxn modelId="{608FCF95-A41E-4217-A6B2-D34839D0A9AF}" type="presParOf" srcId="{0FE5EDE6-324A-42B4-AEC6-1C495F60F0AF}" destId="{9A9BA49A-9C91-4787-A5D2-1C281F63D68E}" srcOrd="0" destOrd="0" presId="urn:microsoft.com/office/officeart/2005/8/layout/list1"/>
    <dgm:cxn modelId="{14755546-C882-494C-A73B-0BD127F700D8}" type="presParOf" srcId="{0FE5EDE6-324A-42B4-AEC6-1C495F60F0AF}" destId="{42D3B7E4-AD57-4859-854F-E6186AA6EEBE}" srcOrd="1" destOrd="0" presId="urn:microsoft.com/office/officeart/2005/8/layout/list1"/>
    <dgm:cxn modelId="{E0FCE2DC-3043-4657-899C-3771B36906AD}" type="presParOf" srcId="{A3DA1C61-8373-40AA-A099-4AA6C340A3B4}" destId="{953F5C5C-18C7-48BD-B1BA-1BBB2E6D05A1}" srcOrd="25" destOrd="0" presId="urn:microsoft.com/office/officeart/2005/8/layout/list1"/>
    <dgm:cxn modelId="{986FEF84-056A-4A1C-9B4C-C4CA7B9E95EC}" type="presParOf" srcId="{A3DA1C61-8373-40AA-A099-4AA6C340A3B4}" destId="{E3900BBC-05CB-4FC6-9946-B92EB2FB84E1}"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DE0335-8D71-43AE-8D82-3F9B871BDBC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692B966-4CB7-45F8-8C91-2E06CCE0375B}">
      <dgm:prSet/>
      <dgm:spPr/>
      <dgm:t>
        <a:bodyPr/>
        <a:lstStyle/>
        <a:p>
          <a:r>
            <a:rPr lang="en-IE" dirty="0"/>
            <a:t>Discussion of contemporary issues – from press, reports</a:t>
          </a:r>
          <a:endParaRPr lang="en-US" dirty="0"/>
        </a:p>
      </dgm:t>
    </dgm:pt>
    <dgm:pt modelId="{056521D1-8FE8-437B-90D2-DAA01CB5002C}" type="parTrans" cxnId="{0A3DC6AD-EB5F-4C14-8C37-9DE77AC82A08}">
      <dgm:prSet/>
      <dgm:spPr/>
      <dgm:t>
        <a:bodyPr/>
        <a:lstStyle/>
        <a:p>
          <a:endParaRPr lang="en-US"/>
        </a:p>
      </dgm:t>
    </dgm:pt>
    <dgm:pt modelId="{0819D881-0BFE-4C64-8D64-C9C1051CC8C2}" type="sibTrans" cxnId="{0A3DC6AD-EB5F-4C14-8C37-9DE77AC82A08}">
      <dgm:prSet/>
      <dgm:spPr/>
      <dgm:t>
        <a:bodyPr/>
        <a:lstStyle/>
        <a:p>
          <a:endParaRPr lang="en-US"/>
        </a:p>
      </dgm:t>
    </dgm:pt>
    <dgm:pt modelId="{DB384E93-507E-4458-AEE7-C31FC120E82A}">
      <dgm:prSet/>
      <dgm:spPr/>
      <dgm:t>
        <a:bodyPr/>
        <a:lstStyle/>
        <a:p>
          <a:r>
            <a:rPr lang="en-IE" dirty="0"/>
            <a:t>Presentation and discussion of use of case studies from industry, services, public sector etc</a:t>
          </a:r>
          <a:endParaRPr lang="en-US" dirty="0"/>
        </a:p>
      </dgm:t>
    </dgm:pt>
    <dgm:pt modelId="{DA3F70F6-7F59-483B-91A2-137D976F6BE0}" type="parTrans" cxnId="{4E58501A-E696-454E-983B-A3166602FAB6}">
      <dgm:prSet/>
      <dgm:spPr/>
      <dgm:t>
        <a:bodyPr/>
        <a:lstStyle/>
        <a:p>
          <a:endParaRPr lang="en-US"/>
        </a:p>
      </dgm:t>
    </dgm:pt>
    <dgm:pt modelId="{9A1B331E-DD98-4913-B958-FE6EE60C2448}" type="sibTrans" cxnId="{4E58501A-E696-454E-983B-A3166602FAB6}">
      <dgm:prSet/>
      <dgm:spPr/>
      <dgm:t>
        <a:bodyPr/>
        <a:lstStyle/>
        <a:p>
          <a:endParaRPr lang="en-US"/>
        </a:p>
      </dgm:t>
    </dgm:pt>
    <dgm:pt modelId="{3B683E4F-A41E-4F89-94D7-796C3858BE3A}">
      <dgm:prSet/>
      <dgm:spPr/>
      <dgm:t>
        <a:bodyPr/>
        <a:lstStyle/>
        <a:p>
          <a:r>
            <a:rPr lang="en-IE"/>
            <a:t>Group discussion of issues through review of academic or consultant papers</a:t>
          </a:r>
          <a:endParaRPr lang="en-US"/>
        </a:p>
      </dgm:t>
    </dgm:pt>
    <dgm:pt modelId="{20A8CA39-5F36-4CC7-BBEF-FBBF7037C8DF}" type="parTrans" cxnId="{58DA96DB-BBC5-4D9B-BA95-E396BA39CE2C}">
      <dgm:prSet/>
      <dgm:spPr/>
      <dgm:t>
        <a:bodyPr/>
        <a:lstStyle/>
        <a:p>
          <a:endParaRPr lang="en-US"/>
        </a:p>
      </dgm:t>
    </dgm:pt>
    <dgm:pt modelId="{24807351-90AF-40EA-99C4-0621CA027C9F}" type="sibTrans" cxnId="{58DA96DB-BBC5-4D9B-BA95-E396BA39CE2C}">
      <dgm:prSet/>
      <dgm:spPr/>
      <dgm:t>
        <a:bodyPr/>
        <a:lstStyle/>
        <a:p>
          <a:endParaRPr lang="en-US"/>
        </a:p>
      </dgm:t>
    </dgm:pt>
    <dgm:pt modelId="{03B6BA9E-3350-4632-934A-DD5BFBDDCBD0}" type="pres">
      <dgm:prSet presAssocID="{2BDE0335-8D71-43AE-8D82-3F9B871BDBC3}" presName="root" presStyleCnt="0">
        <dgm:presLayoutVars>
          <dgm:dir/>
          <dgm:resizeHandles val="exact"/>
        </dgm:presLayoutVars>
      </dgm:prSet>
      <dgm:spPr/>
    </dgm:pt>
    <dgm:pt modelId="{2F3D06BF-2786-4581-8FF8-E1B6EB6A0958}" type="pres">
      <dgm:prSet presAssocID="{4692B966-4CB7-45F8-8C91-2E06CCE0375B}" presName="compNode" presStyleCnt="0"/>
      <dgm:spPr/>
    </dgm:pt>
    <dgm:pt modelId="{9CD56776-AB05-4D01-9D3E-429B6DC7CB7D}" type="pres">
      <dgm:prSet presAssocID="{4692B966-4CB7-45F8-8C91-2E06CCE0375B}" presName="bgRect" presStyleLbl="bgShp" presStyleIdx="0" presStyleCnt="3"/>
      <dgm:spPr/>
    </dgm:pt>
    <dgm:pt modelId="{BAE555B1-75BF-4DC5-B553-2B102DDCF0E4}" type="pres">
      <dgm:prSet presAssocID="{4692B966-4CB7-45F8-8C91-2E06CCE037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B4B711E-178B-4AE3-BBDD-E8D1322477D1}" type="pres">
      <dgm:prSet presAssocID="{4692B966-4CB7-45F8-8C91-2E06CCE0375B}" presName="spaceRect" presStyleCnt="0"/>
      <dgm:spPr/>
    </dgm:pt>
    <dgm:pt modelId="{95DA4FD2-0707-4F76-876E-1FA2A1DD0086}" type="pres">
      <dgm:prSet presAssocID="{4692B966-4CB7-45F8-8C91-2E06CCE0375B}" presName="parTx" presStyleLbl="revTx" presStyleIdx="0" presStyleCnt="3">
        <dgm:presLayoutVars>
          <dgm:chMax val="0"/>
          <dgm:chPref val="0"/>
        </dgm:presLayoutVars>
      </dgm:prSet>
      <dgm:spPr/>
    </dgm:pt>
    <dgm:pt modelId="{D8E8F23E-DBD5-472A-90D9-03489EE90422}" type="pres">
      <dgm:prSet presAssocID="{0819D881-0BFE-4C64-8D64-C9C1051CC8C2}" presName="sibTrans" presStyleCnt="0"/>
      <dgm:spPr/>
    </dgm:pt>
    <dgm:pt modelId="{ED46E5CD-8A38-4655-BB99-2887CD0A7E83}" type="pres">
      <dgm:prSet presAssocID="{DB384E93-507E-4458-AEE7-C31FC120E82A}" presName="compNode" presStyleCnt="0"/>
      <dgm:spPr/>
    </dgm:pt>
    <dgm:pt modelId="{CCA68544-18B0-4366-A6AF-D194E3F20F26}" type="pres">
      <dgm:prSet presAssocID="{DB384E93-507E-4458-AEE7-C31FC120E82A}" presName="bgRect" presStyleLbl="bgShp" presStyleIdx="1" presStyleCnt="3"/>
      <dgm:spPr/>
    </dgm:pt>
    <dgm:pt modelId="{34AB4F73-8AE1-4376-BE3F-4F6889E1D167}" type="pres">
      <dgm:prSet presAssocID="{DB384E93-507E-4458-AEE7-C31FC120E8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DD79BE0B-5E8B-404E-A900-D00FA9C88008}" type="pres">
      <dgm:prSet presAssocID="{DB384E93-507E-4458-AEE7-C31FC120E82A}" presName="spaceRect" presStyleCnt="0"/>
      <dgm:spPr/>
    </dgm:pt>
    <dgm:pt modelId="{07EB31CB-D491-46BE-B5A9-7F76061548A6}" type="pres">
      <dgm:prSet presAssocID="{DB384E93-507E-4458-AEE7-C31FC120E82A}" presName="parTx" presStyleLbl="revTx" presStyleIdx="1" presStyleCnt="3">
        <dgm:presLayoutVars>
          <dgm:chMax val="0"/>
          <dgm:chPref val="0"/>
        </dgm:presLayoutVars>
      </dgm:prSet>
      <dgm:spPr/>
    </dgm:pt>
    <dgm:pt modelId="{AD71674A-14DA-4233-AD6B-6D5C3BE5E2B2}" type="pres">
      <dgm:prSet presAssocID="{9A1B331E-DD98-4913-B958-FE6EE60C2448}" presName="sibTrans" presStyleCnt="0"/>
      <dgm:spPr/>
    </dgm:pt>
    <dgm:pt modelId="{E99AB0BA-0BD0-46A4-A060-114B4A28981F}" type="pres">
      <dgm:prSet presAssocID="{3B683E4F-A41E-4F89-94D7-796C3858BE3A}" presName="compNode" presStyleCnt="0"/>
      <dgm:spPr/>
    </dgm:pt>
    <dgm:pt modelId="{A375012D-0C81-4F9C-AF81-235D705A4A46}" type="pres">
      <dgm:prSet presAssocID="{3B683E4F-A41E-4F89-94D7-796C3858BE3A}" presName="bgRect" presStyleLbl="bgShp" presStyleIdx="2" presStyleCnt="3"/>
      <dgm:spPr/>
    </dgm:pt>
    <dgm:pt modelId="{CAEC441A-97B7-4753-99F4-D4A553FDD7A4}" type="pres">
      <dgm:prSet presAssocID="{3B683E4F-A41E-4F89-94D7-796C3858BE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29A158FD-8A21-40C1-B9B0-E1DF53C22EEF}" type="pres">
      <dgm:prSet presAssocID="{3B683E4F-A41E-4F89-94D7-796C3858BE3A}" presName="spaceRect" presStyleCnt="0"/>
      <dgm:spPr/>
    </dgm:pt>
    <dgm:pt modelId="{2226139C-1A04-423B-9F2F-E086C59B47C1}" type="pres">
      <dgm:prSet presAssocID="{3B683E4F-A41E-4F89-94D7-796C3858BE3A}" presName="parTx" presStyleLbl="revTx" presStyleIdx="2" presStyleCnt="3">
        <dgm:presLayoutVars>
          <dgm:chMax val="0"/>
          <dgm:chPref val="0"/>
        </dgm:presLayoutVars>
      </dgm:prSet>
      <dgm:spPr/>
    </dgm:pt>
  </dgm:ptLst>
  <dgm:cxnLst>
    <dgm:cxn modelId="{4E58501A-E696-454E-983B-A3166602FAB6}" srcId="{2BDE0335-8D71-43AE-8D82-3F9B871BDBC3}" destId="{DB384E93-507E-4458-AEE7-C31FC120E82A}" srcOrd="1" destOrd="0" parTransId="{DA3F70F6-7F59-483B-91A2-137D976F6BE0}" sibTransId="{9A1B331E-DD98-4913-B958-FE6EE60C2448}"/>
    <dgm:cxn modelId="{65BC3F90-49D3-47B1-A2A4-B2C3EF33A5DA}" type="presOf" srcId="{DB384E93-507E-4458-AEE7-C31FC120E82A}" destId="{07EB31CB-D491-46BE-B5A9-7F76061548A6}" srcOrd="0" destOrd="0" presId="urn:microsoft.com/office/officeart/2018/2/layout/IconVerticalSolidList"/>
    <dgm:cxn modelId="{EBD71D92-B61B-4D5A-86E3-13AF6270998B}" type="presOf" srcId="{2BDE0335-8D71-43AE-8D82-3F9B871BDBC3}" destId="{03B6BA9E-3350-4632-934A-DD5BFBDDCBD0}" srcOrd="0" destOrd="0" presId="urn:microsoft.com/office/officeart/2018/2/layout/IconVerticalSolidList"/>
    <dgm:cxn modelId="{6884D89F-4C49-4544-ABFA-AFDC475C0A0C}" type="presOf" srcId="{4692B966-4CB7-45F8-8C91-2E06CCE0375B}" destId="{95DA4FD2-0707-4F76-876E-1FA2A1DD0086}" srcOrd="0" destOrd="0" presId="urn:microsoft.com/office/officeart/2018/2/layout/IconVerticalSolidList"/>
    <dgm:cxn modelId="{424E29A7-CD2E-42C3-9433-FC461077D647}" type="presOf" srcId="{3B683E4F-A41E-4F89-94D7-796C3858BE3A}" destId="{2226139C-1A04-423B-9F2F-E086C59B47C1}" srcOrd="0" destOrd="0" presId="urn:microsoft.com/office/officeart/2018/2/layout/IconVerticalSolidList"/>
    <dgm:cxn modelId="{0A3DC6AD-EB5F-4C14-8C37-9DE77AC82A08}" srcId="{2BDE0335-8D71-43AE-8D82-3F9B871BDBC3}" destId="{4692B966-4CB7-45F8-8C91-2E06CCE0375B}" srcOrd="0" destOrd="0" parTransId="{056521D1-8FE8-437B-90D2-DAA01CB5002C}" sibTransId="{0819D881-0BFE-4C64-8D64-C9C1051CC8C2}"/>
    <dgm:cxn modelId="{58DA96DB-BBC5-4D9B-BA95-E396BA39CE2C}" srcId="{2BDE0335-8D71-43AE-8D82-3F9B871BDBC3}" destId="{3B683E4F-A41E-4F89-94D7-796C3858BE3A}" srcOrd="2" destOrd="0" parTransId="{20A8CA39-5F36-4CC7-BBEF-FBBF7037C8DF}" sibTransId="{24807351-90AF-40EA-99C4-0621CA027C9F}"/>
    <dgm:cxn modelId="{F0898C08-2297-4025-B095-49BB10B3C1AE}" type="presParOf" srcId="{03B6BA9E-3350-4632-934A-DD5BFBDDCBD0}" destId="{2F3D06BF-2786-4581-8FF8-E1B6EB6A0958}" srcOrd="0" destOrd="0" presId="urn:microsoft.com/office/officeart/2018/2/layout/IconVerticalSolidList"/>
    <dgm:cxn modelId="{B4593420-F44B-4B85-81C4-C3D1E812EBC9}" type="presParOf" srcId="{2F3D06BF-2786-4581-8FF8-E1B6EB6A0958}" destId="{9CD56776-AB05-4D01-9D3E-429B6DC7CB7D}" srcOrd="0" destOrd="0" presId="urn:microsoft.com/office/officeart/2018/2/layout/IconVerticalSolidList"/>
    <dgm:cxn modelId="{F2784C5D-8549-416A-8DE4-741EDBDB3547}" type="presParOf" srcId="{2F3D06BF-2786-4581-8FF8-E1B6EB6A0958}" destId="{BAE555B1-75BF-4DC5-B553-2B102DDCF0E4}" srcOrd="1" destOrd="0" presId="urn:microsoft.com/office/officeart/2018/2/layout/IconVerticalSolidList"/>
    <dgm:cxn modelId="{5E2FB487-38EE-463D-A771-CCAAEB3CD168}" type="presParOf" srcId="{2F3D06BF-2786-4581-8FF8-E1B6EB6A0958}" destId="{6B4B711E-178B-4AE3-BBDD-E8D1322477D1}" srcOrd="2" destOrd="0" presId="urn:microsoft.com/office/officeart/2018/2/layout/IconVerticalSolidList"/>
    <dgm:cxn modelId="{325442D2-F5D0-4BF6-B964-895E3615D770}" type="presParOf" srcId="{2F3D06BF-2786-4581-8FF8-E1B6EB6A0958}" destId="{95DA4FD2-0707-4F76-876E-1FA2A1DD0086}" srcOrd="3" destOrd="0" presId="urn:microsoft.com/office/officeart/2018/2/layout/IconVerticalSolidList"/>
    <dgm:cxn modelId="{3E509473-81A6-4C07-AAC7-2E3BDEF93D8F}" type="presParOf" srcId="{03B6BA9E-3350-4632-934A-DD5BFBDDCBD0}" destId="{D8E8F23E-DBD5-472A-90D9-03489EE90422}" srcOrd="1" destOrd="0" presId="urn:microsoft.com/office/officeart/2018/2/layout/IconVerticalSolidList"/>
    <dgm:cxn modelId="{07BE64D3-4E25-4EEB-85A2-3F0B3E6FE119}" type="presParOf" srcId="{03B6BA9E-3350-4632-934A-DD5BFBDDCBD0}" destId="{ED46E5CD-8A38-4655-BB99-2887CD0A7E83}" srcOrd="2" destOrd="0" presId="urn:microsoft.com/office/officeart/2018/2/layout/IconVerticalSolidList"/>
    <dgm:cxn modelId="{01730311-DBB7-4E4B-BCE9-5CAB1A4BC74B}" type="presParOf" srcId="{ED46E5CD-8A38-4655-BB99-2887CD0A7E83}" destId="{CCA68544-18B0-4366-A6AF-D194E3F20F26}" srcOrd="0" destOrd="0" presId="urn:microsoft.com/office/officeart/2018/2/layout/IconVerticalSolidList"/>
    <dgm:cxn modelId="{AC270168-9F2A-4F1F-BA0F-0ED0CD6C33AF}" type="presParOf" srcId="{ED46E5CD-8A38-4655-BB99-2887CD0A7E83}" destId="{34AB4F73-8AE1-4376-BE3F-4F6889E1D167}" srcOrd="1" destOrd="0" presId="urn:microsoft.com/office/officeart/2018/2/layout/IconVerticalSolidList"/>
    <dgm:cxn modelId="{649E4F65-4678-4D52-9B96-2802AF15EA7C}" type="presParOf" srcId="{ED46E5CD-8A38-4655-BB99-2887CD0A7E83}" destId="{DD79BE0B-5E8B-404E-A900-D00FA9C88008}" srcOrd="2" destOrd="0" presId="urn:microsoft.com/office/officeart/2018/2/layout/IconVerticalSolidList"/>
    <dgm:cxn modelId="{5F407F3B-C931-47DF-960F-AA8EE605AF5D}" type="presParOf" srcId="{ED46E5CD-8A38-4655-BB99-2887CD0A7E83}" destId="{07EB31CB-D491-46BE-B5A9-7F76061548A6}" srcOrd="3" destOrd="0" presId="urn:microsoft.com/office/officeart/2018/2/layout/IconVerticalSolidList"/>
    <dgm:cxn modelId="{4CFEA107-C670-414B-B30E-D2679E90F1B9}" type="presParOf" srcId="{03B6BA9E-3350-4632-934A-DD5BFBDDCBD0}" destId="{AD71674A-14DA-4233-AD6B-6D5C3BE5E2B2}" srcOrd="3" destOrd="0" presId="urn:microsoft.com/office/officeart/2018/2/layout/IconVerticalSolidList"/>
    <dgm:cxn modelId="{B2EAC371-A8D3-4422-BFF5-1EFE39A77A5C}" type="presParOf" srcId="{03B6BA9E-3350-4632-934A-DD5BFBDDCBD0}" destId="{E99AB0BA-0BD0-46A4-A060-114B4A28981F}" srcOrd="4" destOrd="0" presId="urn:microsoft.com/office/officeart/2018/2/layout/IconVerticalSolidList"/>
    <dgm:cxn modelId="{634E5E44-9597-405D-B29F-1DD0F54201E6}" type="presParOf" srcId="{E99AB0BA-0BD0-46A4-A060-114B4A28981F}" destId="{A375012D-0C81-4F9C-AF81-235D705A4A46}" srcOrd="0" destOrd="0" presId="urn:microsoft.com/office/officeart/2018/2/layout/IconVerticalSolidList"/>
    <dgm:cxn modelId="{A693E24B-2952-4809-888E-F7B61C7EBD62}" type="presParOf" srcId="{E99AB0BA-0BD0-46A4-A060-114B4A28981F}" destId="{CAEC441A-97B7-4753-99F4-D4A553FDD7A4}" srcOrd="1" destOrd="0" presId="urn:microsoft.com/office/officeart/2018/2/layout/IconVerticalSolidList"/>
    <dgm:cxn modelId="{CE226827-AE33-474E-884A-8825F60DD3A1}" type="presParOf" srcId="{E99AB0BA-0BD0-46A4-A060-114B4A28981F}" destId="{29A158FD-8A21-40C1-B9B0-E1DF53C22EEF}" srcOrd="2" destOrd="0" presId="urn:microsoft.com/office/officeart/2018/2/layout/IconVerticalSolidList"/>
    <dgm:cxn modelId="{A54608A8-FC05-43DB-85A6-4493A48F60AA}" type="presParOf" srcId="{E99AB0BA-0BD0-46A4-A060-114B4A28981F}" destId="{2226139C-1A04-423B-9F2F-E086C59B47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E07E0-A6C0-4896-84CD-6339354CBD42}">
      <dsp:nvSpPr>
        <dsp:cNvPr id="0" name=""/>
        <dsp:cNvSpPr/>
      </dsp:nvSpPr>
      <dsp:spPr>
        <a:xfrm rot="10800000">
          <a:off x="1558965" y="485"/>
          <a:ext cx="5113247" cy="108416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089"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Metaethics</a:t>
          </a:r>
        </a:p>
        <a:p>
          <a:pPr marL="0" lvl="0" indent="0" algn="l" defTabSz="577850">
            <a:lnSpc>
              <a:spcPct val="90000"/>
            </a:lnSpc>
            <a:spcBef>
              <a:spcPct val="0"/>
            </a:spcBef>
            <a:spcAft>
              <a:spcPct val="35000"/>
            </a:spcAft>
            <a:buNone/>
          </a:pPr>
          <a:r>
            <a:rPr lang="en-US" sz="1300" kern="1200" dirty="0">
              <a:solidFill>
                <a:schemeClr val="bg1"/>
              </a:solidFill>
            </a:rPr>
            <a:t>Study of the meaning of ethics - attempts to answer the fundamental philosophical questions about the nature of ethical theory itself, how truth values may be determined</a:t>
          </a:r>
          <a:endParaRPr lang="en-IE" sz="1300" kern="1200" dirty="0">
            <a:solidFill>
              <a:schemeClr val="bg1"/>
            </a:solidFill>
          </a:endParaRPr>
        </a:p>
      </dsp:txBody>
      <dsp:txXfrm rot="10800000">
        <a:off x="1830007" y="485"/>
        <a:ext cx="4842205" cy="1084169"/>
      </dsp:txXfrm>
    </dsp:sp>
    <dsp:sp modelId="{2E9F6005-BB23-4559-84FC-FC4773A34013}">
      <dsp:nvSpPr>
        <dsp:cNvPr id="0" name=""/>
        <dsp:cNvSpPr/>
      </dsp:nvSpPr>
      <dsp:spPr>
        <a:xfrm>
          <a:off x="1016880" y="485"/>
          <a:ext cx="1084169" cy="1084169"/>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A833D0-4A26-4644-A662-8A64860C505E}">
      <dsp:nvSpPr>
        <dsp:cNvPr id="0" name=""/>
        <dsp:cNvSpPr/>
      </dsp:nvSpPr>
      <dsp:spPr>
        <a:xfrm rot="10800000">
          <a:off x="1558965" y="1408288"/>
          <a:ext cx="5113247" cy="1084169"/>
        </a:xfrm>
        <a:prstGeom prst="homePlat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089"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Normative ethics</a:t>
          </a:r>
        </a:p>
        <a:p>
          <a:pPr marL="0" lvl="0" indent="0" algn="l" defTabSz="577850">
            <a:lnSpc>
              <a:spcPct val="90000"/>
            </a:lnSpc>
            <a:spcBef>
              <a:spcPct val="0"/>
            </a:spcBef>
            <a:spcAft>
              <a:spcPct val="35000"/>
            </a:spcAft>
            <a:buNone/>
          </a:pPr>
          <a:r>
            <a:rPr lang="en-US" sz="1300" kern="1200" dirty="0">
              <a:solidFill>
                <a:schemeClr val="bg1"/>
              </a:solidFill>
            </a:rPr>
            <a:t>Study of moral duties, rules within its social context - what makes actions right or wrong, what makes situations or events good or bad, and what makes people virtuous or vicious</a:t>
          </a:r>
          <a:endParaRPr lang="en-IE" sz="1300" kern="1200" dirty="0">
            <a:solidFill>
              <a:schemeClr val="bg1"/>
            </a:solidFill>
          </a:endParaRPr>
        </a:p>
      </dsp:txBody>
      <dsp:txXfrm rot="10800000">
        <a:off x="1830007" y="1408288"/>
        <a:ext cx="4842205" cy="1084169"/>
      </dsp:txXfrm>
    </dsp:sp>
    <dsp:sp modelId="{3ED1B85D-5F4C-4135-9F23-0626BCA5D4C6}">
      <dsp:nvSpPr>
        <dsp:cNvPr id="0" name=""/>
        <dsp:cNvSpPr/>
      </dsp:nvSpPr>
      <dsp:spPr>
        <a:xfrm>
          <a:off x="1016880" y="1408288"/>
          <a:ext cx="1084169" cy="1084169"/>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1657B-1110-4DE9-B729-25385B1B2D55}">
      <dsp:nvSpPr>
        <dsp:cNvPr id="0" name=""/>
        <dsp:cNvSpPr/>
      </dsp:nvSpPr>
      <dsp:spPr>
        <a:xfrm rot="10800000">
          <a:off x="1558965" y="2816090"/>
          <a:ext cx="5113247" cy="1084169"/>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089"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Applied/Comparative ethics</a:t>
          </a:r>
        </a:p>
        <a:p>
          <a:pPr marL="0" lvl="0" indent="0" algn="l" defTabSz="577850">
            <a:lnSpc>
              <a:spcPct val="90000"/>
            </a:lnSpc>
            <a:spcBef>
              <a:spcPct val="0"/>
            </a:spcBef>
            <a:spcAft>
              <a:spcPct val="35000"/>
            </a:spcAft>
            <a:buNone/>
          </a:pPr>
          <a:r>
            <a:rPr lang="en-US" sz="1300" kern="1200" dirty="0">
              <a:solidFill>
                <a:schemeClr val="bg1"/>
              </a:solidFill>
            </a:rPr>
            <a:t>Application of ethical principles - examining specific controversial issues “Ethics in the real world”</a:t>
          </a:r>
          <a:endParaRPr lang="en-IE" sz="1300" kern="1200" dirty="0">
            <a:solidFill>
              <a:schemeClr val="bg1"/>
            </a:solidFill>
          </a:endParaRPr>
        </a:p>
      </dsp:txBody>
      <dsp:txXfrm rot="10800000">
        <a:off x="1830007" y="2816090"/>
        <a:ext cx="4842205" cy="1084169"/>
      </dsp:txXfrm>
    </dsp:sp>
    <dsp:sp modelId="{36864717-5FBE-494B-B99B-4D6D0A7F4D80}">
      <dsp:nvSpPr>
        <dsp:cNvPr id="0" name=""/>
        <dsp:cNvSpPr/>
      </dsp:nvSpPr>
      <dsp:spPr>
        <a:xfrm>
          <a:off x="1016880" y="2816090"/>
          <a:ext cx="1084169" cy="1084169"/>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4F373-9ADA-41BA-89C6-A89495D3D4E0}">
      <dsp:nvSpPr>
        <dsp:cNvPr id="0" name=""/>
        <dsp:cNvSpPr/>
      </dsp:nvSpPr>
      <dsp:spPr>
        <a:xfrm>
          <a:off x="0" y="0"/>
          <a:ext cx="10058399" cy="169235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FA3038-95FD-4202-B1AD-856B55B111CA}">
      <dsp:nvSpPr>
        <dsp:cNvPr id="0" name=""/>
        <dsp:cNvSpPr/>
      </dsp:nvSpPr>
      <dsp:spPr>
        <a:xfrm>
          <a:off x="301752" y="225647"/>
          <a:ext cx="2954654" cy="124106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29000" b="-1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601597-AE53-40B4-BEA1-298C24ECA67C}">
      <dsp:nvSpPr>
        <dsp:cNvPr id="0" name=""/>
        <dsp:cNvSpPr/>
      </dsp:nvSpPr>
      <dsp:spPr>
        <a:xfrm rot="10800000">
          <a:off x="301752" y="1692354"/>
          <a:ext cx="2954654" cy="206843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0" i="0" kern="1200" dirty="0">
              <a:solidFill>
                <a:srgbClr val="FFFFFF"/>
              </a:solidFill>
              <a:latin typeface="Tw Cen MT" panose="020F0502020204030204"/>
              <a:ea typeface="+mn-ea"/>
              <a:cs typeface="+mn-cs"/>
            </a:rPr>
            <a:t>Cardinal Virtues: </a:t>
          </a:r>
        </a:p>
        <a:p>
          <a:pPr marL="0" lvl="0" indent="0" algn="ctr" defTabSz="800100">
            <a:lnSpc>
              <a:spcPct val="90000"/>
            </a:lnSpc>
            <a:spcBef>
              <a:spcPct val="0"/>
            </a:spcBef>
            <a:spcAft>
              <a:spcPct val="35000"/>
            </a:spcAft>
            <a:buNone/>
          </a:pPr>
          <a:r>
            <a:rPr lang="en-US" sz="1800" b="0" i="0" kern="1200" dirty="0">
              <a:solidFill>
                <a:srgbClr val="FFFFFF"/>
              </a:solidFill>
              <a:latin typeface="Tw Cen MT" panose="020F0502020204030204"/>
              <a:ea typeface="+mn-ea"/>
              <a:cs typeface="+mn-cs"/>
            </a:rPr>
            <a:t>Wisdom, </a:t>
          </a:r>
        </a:p>
        <a:p>
          <a:pPr marL="0" lvl="0" indent="0" algn="ctr" defTabSz="800100">
            <a:lnSpc>
              <a:spcPct val="90000"/>
            </a:lnSpc>
            <a:spcBef>
              <a:spcPct val="0"/>
            </a:spcBef>
            <a:spcAft>
              <a:spcPct val="35000"/>
            </a:spcAft>
            <a:buNone/>
          </a:pPr>
          <a:r>
            <a:rPr lang="en-US" sz="1800" b="0" i="0" kern="1200" dirty="0">
              <a:solidFill>
                <a:srgbClr val="FFFFFF"/>
              </a:solidFill>
              <a:latin typeface="Tw Cen MT" panose="020F0502020204030204"/>
              <a:ea typeface="+mn-ea"/>
              <a:cs typeface="+mn-cs"/>
            </a:rPr>
            <a:t>Courage, </a:t>
          </a:r>
        </a:p>
        <a:p>
          <a:pPr marL="0" lvl="0" indent="0" algn="ctr" defTabSz="800100">
            <a:lnSpc>
              <a:spcPct val="90000"/>
            </a:lnSpc>
            <a:spcBef>
              <a:spcPct val="0"/>
            </a:spcBef>
            <a:spcAft>
              <a:spcPct val="35000"/>
            </a:spcAft>
            <a:buNone/>
          </a:pPr>
          <a:r>
            <a:rPr lang="en-US" sz="1800" b="0" i="0" kern="1200" dirty="0">
              <a:solidFill>
                <a:srgbClr val="FFFFFF"/>
              </a:solidFill>
              <a:latin typeface="Tw Cen MT" panose="020F0502020204030204"/>
              <a:ea typeface="+mn-ea"/>
              <a:cs typeface="+mn-cs"/>
            </a:rPr>
            <a:t>Temperance </a:t>
          </a:r>
        </a:p>
        <a:p>
          <a:pPr marL="0" lvl="0" indent="0" algn="ctr" defTabSz="800100">
            <a:lnSpc>
              <a:spcPct val="90000"/>
            </a:lnSpc>
            <a:spcBef>
              <a:spcPct val="0"/>
            </a:spcBef>
            <a:spcAft>
              <a:spcPct val="35000"/>
            </a:spcAft>
            <a:buNone/>
          </a:pPr>
          <a:r>
            <a:rPr lang="en-US" sz="1800" b="0" i="0" kern="1200" dirty="0">
              <a:solidFill>
                <a:srgbClr val="FFFFFF"/>
              </a:solidFill>
              <a:latin typeface="Tw Cen MT" panose="020F0502020204030204"/>
              <a:ea typeface="+mn-ea"/>
              <a:cs typeface="+mn-cs"/>
            </a:rPr>
            <a:t> Justice.</a:t>
          </a:r>
          <a:endParaRPr lang="en-IE" sz="1800" b="0" i="0" kern="1200" dirty="0">
            <a:solidFill>
              <a:srgbClr val="FFFFFF"/>
            </a:solidFill>
            <a:latin typeface="Tw Cen MT" panose="020F0502020204030204"/>
            <a:ea typeface="+mn-ea"/>
            <a:cs typeface="+mn-cs"/>
          </a:endParaRPr>
        </a:p>
      </dsp:txBody>
      <dsp:txXfrm rot="10800000">
        <a:off x="365363" y="1692354"/>
        <a:ext cx="2827432" cy="2004822"/>
      </dsp:txXfrm>
    </dsp:sp>
    <dsp:sp modelId="{F372FCDF-0BE9-4A57-A5EB-4EA1DEAAE887}">
      <dsp:nvSpPr>
        <dsp:cNvPr id="0" name=""/>
        <dsp:cNvSpPr/>
      </dsp:nvSpPr>
      <dsp:spPr>
        <a:xfrm>
          <a:off x="3552197" y="206597"/>
          <a:ext cx="2954654" cy="124106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96000" b="-9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B5388-11FA-4656-9BF8-68FF0E4F6F75}">
      <dsp:nvSpPr>
        <dsp:cNvPr id="0" name=""/>
        <dsp:cNvSpPr/>
      </dsp:nvSpPr>
      <dsp:spPr>
        <a:xfrm rot="10800000">
          <a:off x="3552197" y="1663789"/>
          <a:ext cx="2954654" cy="206843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IE" sz="1600" kern="1200" dirty="0">
              <a:solidFill>
                <a:srgbClr val="FFFFFF"/>
              </a:solidFill>
              <a:latin typeface="Tw Cen MT" panose="020F0502020204030204"/>
              <a:ea typeface="+mn-ea"/>
              <a:cs typeface="+mn-cs"/>
            </a:rPr>
            <a:t>Courage, Temperance,</a:t>
          </a:r>
        </a:p>
        <a:p>
          <a:pPr marL="0" lvl="0" indent="0" algn="ctr" defTabSz="711200">
            <a:lnSpc>
              <a:spcPct val="90000"/>
            </a:lnSpc>
            <a:spcBef>
              <a:spcPct val="0"/>
            </a:spcBef>
            <a:spcAft>
              <a:spcPct val="35000"/>
            </a:spcAft>
            <a:buNone/>
          </a:pPr>
          <a:r>
            <a:rPr lang="en-IE" sz="1600" kern="1200" dirty="0">
              <a:solidFill>
                <a:srgbClr val="FFFFFF"/>
              </a:solidFill>
              <a:latin typeface="Tw Cen MT" panose="020F0502020204030204"/>
              <a:ea typeface="+mn-ea"/>
              <a:cs typeface="+mn-cs"/>
            </a:rPr>
            <a:t>Liberality, Charisma,</a:t>
          </a:r>
        </a:p>
        <a:p>
          <a:pPr marL="0" lvl="0" indent="0" algn="ctr" defTabSz="711200">
            <a:lnSpc>
              <a:spcPct val="90000"/>
            </a:lnSpc>
            <a:spcBef>
              <a:spcPct val="0"/>
            </a:spcBef>
            <a:spcAft>
              <a:spcPct val="35000"/>
            </a:spcAft>
            <a:buNone/>
          </a:pPr>
          <a:r>
            <a:rPr lang="en-IE" sz="1600" kern="1200" dirty="0">
              <a:solidFill>
                <a:srgbClr val="FFFFFF"/>
              </a:solidFill>
              <a:latin typeface="Tw Cen MT" panose="020F0502020204030204"/>
              <a:ea typeface="+mn-ea"/>
              <a:cs typeface="+mn-cs"/>
            </a:rPr>
            <a:t>Generosity, Ambition, Patience,</a:t>
          </a:r>
        </a:p>
        <a:p>
          <a:pPr marL="0" lvl="0" indent="0" algn="ctr" defTabSz="711200">
            <a:lnSpc>
              <a:spcPct val="90000"/>
            </a:lnSpc>
            <a:spcBef>
              <a:spcPct val="0"/>
            </a:spcBef>
            <a:spcAft>
              <a:spcPct val="35000"/>
            </a:spcAft>
            <a:buNone/>
          </a:pPr>
          <a:r>
            <a:rPr lang="en-IE" sz="1600" kern="1200" dirty="0">
              <a:solidFill>
                <a:srgbClr val="FFFFFF"/>
              </a:solidFill>
              <a:latin typeface="Tw Cen MT" panose="020F0502020204030204"/>
              <a:ea typeface="+mn-ea"/>
              <a:cs typeface="+mn-cs"/>
            </a:rPr>
            <a:t>Friendliness, Honesty</a:t>
          </a:r>
        </a:p>
        <a:p>
          <a:pPr marL="0" lvl="0" indent="0" algn="ctr" defTabSz="711200">
            <a:lnSpc>
              <a:spcPct val="90000"/>
            </a:lnSpc>
            <a:spcBef>
              <a:spcPct val="0"/>
            </a:spcBef>
            <a:spcAft>
              <a:spcPct val="35000"/>
            </a:spcAft>
            <a:buNone/>
          </a:pPr>
          <a:r>
            <a:rPr lang="en-IE" sz="1600" kern="1200" dirty="0">
              <a:solidFill>
                <a:srgbClr val="FFFFFF"/>
              </a:solidFill>
              <a:latin typeface="Tw Cen MT" panose="020F0502020204030204"/>
              <a:ea typeface="+mn-ea"/>
              <a:cs typeface="+mn-cs"/>
            </a:rPr>
            <a:t>Wit /humour, Modesty,</a:t>
          </a:r>
        </a:p>
        <a:p>
          <a:pPr marL="0" lvl="0" indent="0" algn="ctr" defTabSz="711200">
            <a:lnSpc>
              <a:spcPct val="90000"/>
            </a:lnSpc>
            <a:spcBef>
              <a:spcPct val="0"/>
            </a:spcBef>
            <a:spcAft>
              <a:spcPct val="35000"/>
            </a:spcAft>
            <a:buNone/>
          </a:pPr>
          <a:r>
            <a:rPr lang="en-US" sz="1600" kern="1200" dirty="0">
              <a:solidFill>
                <a:srgbClr val="FFFFFF"/>
              </a:solidFill>
              <a:latin typeface="Tw Cen MT" panose="020F0502020204030204"/>
              <a:ea typeface="+mn-ea"/>
              <a:cs typeface="+mn-cs"/>
            </a:rPr>
            <a:t>Justice /Sense of right &amp; wrong</a:t>
          </a:r>
          <a:endParaRPr lang="en-IE" sz="1600" kern="1200" dirty="0">
            <a:solidFill>
              <a:srgbClr val="FFFFFF"/>
            </a:solidFill>
            <a:latin typeface="Tw Cen MT" panose="020F0502020204030204"/>
            <a:ea typeface="+mn-ea"/>
            <a:cs typeface="+mn-cs"/>
          </a:endParaRPr>
        </a:p>
      </dsp:txBody>
      <dsp:txXfrm rot="10800000">
        <a:off x="3615808" y="1663789"/>
        <a:ext cx="2827432" cy="2004822"/>
      </dsp:txXfrm>
    </dsp:sp>
    <dsp:sp modelId="{D431D21C-F3EB-4F25-8DB0-2CC67B5493A6}">
      <dsp:nvSpPr>
        <dsp:cNvPr id="0" name=""/>
        <dsp:cNvSpPr/>
      </dsp:nvSpPr>
      <dsp:spPr>
        <a:xfrm>
          <a:off x="6801993" y="225647"/>
          <a:ext cx="2954654" cy="124106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9000" b="-6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94CFE0-D7C9-4967-B60D-75EAB23A5516}">
      <dsp:nvSpPr>
        <dsp:cNvPr id="0" name=""/>
        <dsp:cNvSpPr/>
      </dsp:nvSpPr>
      <dsp:spPr>
        <a:xfrm rot="10800000">
          <a:off x="6801993" y="1692354"/>
          <a:ext cx="2954654" cy="206843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Tw Cen MT" panose="020F0502020204030204"/>
              <a:ea typeface="+mn-ea"/>
              <a:cs typeface="+mn-cs"/>
            </a:rPr>
            <a:t> “To be able to practice five things everywhere</a:t>
          </a:r>
          <a:br>
            <a:rPr lang="en-US" sz="1800" kern="1200" dirty="0">
              <a:solidFill>
                <a:srgbClr val="FFFFFF"/>
              </a:solidFill>
              <a:latin typeface="Tw Cen MT" panose="020F0502020204030204"/>
              <a:ea typeface="+mn-ea"/>
              <a:cs typeface="+mn-cs"/>
            </a:rPr>
          </a:br>
          <a:r>
            <a:rPr lang="en-US" sz="1800" kern="1200" dirty="0">
              <a:solidFill>
                <a:srgbClr val="FFFFFF"/>
              </a:solidFill>
              <a:latin typeface="Tw Cen MT" panose="020F0502020204030204"/>
              <a:ea typeface="+mn-ea"/>
              <a:cs typeface="+mn-cs"/>
            </a:rPr>
            <a:t>under heaven constitutes perfect virtue: Gravity, Generosity of soul, Sincerity, Earnest­ness, Kindness”</a:t>
          </a:r>
          <a:endParaRPr lang="en-IE" sz="1800" kern="1200" dirty="0">
            <a:solidFill>
              <a:srgbClr val="FFFFFF"/>
            </a:solidFill>
            <a:latin typeface="Tw Cen MT" panose="020F0502020204030204"/>
            <a:ea typeface="+mn-ea"/>
            <a:cs typeface="+mn-cs"/>
          </a:endParaRPr>
        </a:p>
      </dsp:txBody>
      <dsp:txXfrm rot="10800000">
        <a:off x="6865604" y="1692354"/>
        <a:ext cx="2827432" cy="2004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15E63-50C4-4168-B1C6-C5A281EEEB7B}">
      <dsp:nvSpPr>
        <dsp:cNvPr id="0" name=""/>
        <dsp:cNvSpPr/>
      </dsp:nvSpPr>
      <dsp:spPr>
        <a:xfrm>
          <a:off x="0" y="262431"/>
          <a:ext cx="6797675"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6C7F9-5E41-4BBA-B6CF-CA522E42F85E}">
      <dsp:nvSpPr>
        <dsp:cNvPr id="0" name=""/>
        <dsp:cNvSpPr/>
      </dsp:nvSpPr>
      <dsp:spPr>
        <a:xfrm>
          <a:off x="339883" y="55791"/>
          <a:ext cx="4758372"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dirty="0"/>
            <a:t>1.Respect Others’ Autonomy</a:t>
          </a:r>
        </a:p>
      </dsp:txBody>
      <dsp:txXfrm>
        <a:off x="360058" y="75966"/>
        <a:ext cx="4718022" cy="372930"/>
      </dsp:txXfrm>
    </dsp:sp>
    <dsp:sp modelId="{02CFB444-1C73-47E5-9DF7-6742C140266D}">
      <dsp:nvSpPr>
        <dsp:cNvPr id="0" name=""/>
        <dsp:cNvSpPr/>
      </dsp:nvSpPr>
      <dsp:spPr>
        <a:xfrm>
          <a:off x="0" y="897471"/>
          <a:ext cx="6797675" cy="105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IE" sz="1400" kern="1200"/>
            <a:t>Information, </a:t>
          </a:r>
          <a:endParaRPr lang="en-IE" sz="1400" kern="1200" dirty="0"/>
        </a:p>
        <a:p>
          <a:pPr marL="114300" lvl="1" indent="-114300" algn="l" defTabSz="622300">
            <a:lnSpc>
              <a:spcPct val="90000"/>
            </a:lnSpc>
            <a:spcBef>
              <a:spcPct val="0"/>
            </a:spcBef>
            <a:spcAft>
              <a:spcPct val="15000"/>
            </a:spcAft>
            <a:buChar char="•"/>
          </a:pPr>
          <a:r>
            <a:rPr lang="en-IE" sz="1400" kern="1200"/>
            <a:t>Voluntariness and </a:t>
          </a:r>
          <a:endParaRPr lang="en-IE" sz="1400" kern="1200" dirty="0"/>
        </a:p>
        <a:p>
          <a:pPr marL="114300" lvl="1" indent="-114300" algn="l" defTabSz="622300">
            <a:lnSpc>
              <a:spcPct val="90000"/>
            </a:lnSpc>
            <a:spcBef>
              <a:spcPct val="0"/>
            </a:spcBef>
            <a:spcAft>
              <a:spcPct val="15000"/>
            </a:spcAft>
            <a:buChar char="•"/>
          </a:pPr>
          <a:r>
            <a:rPr lang="en-IE" sz="1400" kern="1200"/>
            <a:t>Comprehension</a:t>
          </a:r>
          <a:endParaRPr lang="en-IE" sz="1400" kern="1200" dirty="0"/>
        </a:p>
      </dsp:txBody>
      <dsp:txXfrm>
        <a:off x="0" y="897471"/>
        <a:ext cx="6797675" cy="1058400"/>
      </dsp:txXfrm>
    </dsp:sp>
    <dsp:sp modelId="{AE9B36C1-643B-4EA9-B003-528F5CE7FC3B}">
      <dsp:nvSpPr>
        <dsp:cNvPr id="0" name=""/>
        <dsp:cNvSpPr/>
      </dsp:nvSpPr>
      <dsp:spPr>
        <a:xfrm>
          <a:off x="339883" y="690831"/>
          <a:ext cx="4758372"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dirty="0"/>
            <a:t>2.Free and informed consent</a:t>
          </a:r>
        </a:p>
      </dsp:txBody>
      <dsp:txXfrm>
        <a:off x="360058" y="711006"/>
        <a:ext cx="4718022" cy="372930"/>
      </dsp:txXfrm>
    </dsp:sp>
    <dsp:sp modelId="{DE9C5F1E-F0F5-4E0F-9DA2-B80A0478D2D5}">
      <dsp:nvSpPr>
        <dsp:cNvPr id="0" name=""/>
        <dsp:cNvSpPr/>
      </dsp:nvSpPr>
      <dsp:spPr>
        <a:xfrm>
          <a:off x="0" y="2238111"/>
          <a:ext cx="6797675" cy="35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DAEE9-740C-4269-85CD-BD9831F80A05}">
      <dsp:nvSpPr>
        <dsp:cNvPr id="0" name=""/>
        <dsp:cNvSpPr/>
      </dsp:nvSpPr>
      <dsp:spPr>
        <a:xfrm>
          <a:off x="339883" y="2031471"/>
          <a:ext cx="4758372"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a:t>3.Veracity</a:t>
          </a:r>
          <a:endParaRPr lang="en-IE" sz="1400" kern="1200" dirty="0"/>
        </a:p>
      </dsp:txBody>
      <dsp:txXfrm>
        <a:off x="360058" y="2051646"/>
        <a:ext cx="4718022" cy="372930"/>
      </dsp:txXfrm>
    </dsp:sp>
    <dsp:sp modelId="{F89567F6-FD09-48D2-A0BE-28C3EF1F7FA7}">
      <dsp:nvSpPr>
        <dsp:cNvPr id="0" name=""/>
        <dsp:cNvSpPr/>
      </dsp:nvSpPr>
      <dsp:spPr>
        <a:xfrm>
          <a:off x="0" y="2873151"/>
          <a:ext cx="6797675"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758F8-03B1-4587-85E4-7FB5E7AEEBF5}">
      <dsp:nvSpPr>
        <dsp:cNvPr id="0" name=""/>
        <dsp:cNvSpPr/>
      </dsp:nvSpPr>
      <dsp:spPr>
        <a:xfrm>
          <a:off x="339883" y="2666511"/>
          <a:ext cx="4758372"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a:t>4.Respect for Vulnerable Persons</a:t>
          </a:r>
          <a:endParaRPr lang="en-IE" sz="1400" kern="1200" dirty="0"/>
        </a:p>
      </dsp:txBody>
      <dsp:txXfrm>
        <a:off x="360058" y="2686686"/>
        <a:ext cx="4718022" cy="372930"/>
      </dsp:txXfrm>
    </dsp:sp>
    <dsp:sp modelId="{B68A38E2-DC15-4873-9A2A-FD7434CB47E4}">
      <dsp:nvSpPr>
        <dsp:cNvPr id="0" name=""/>
        <dsp:cNvSpPr/>
      </dsp:nvSpPr>
      <dsp:spPr>
        <a:xfrm>
          <a:off x="0" y="3508191"/>
          <a:ext cx="6797675" cy="352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455990-968A-4836-B45A-6FE887C0A4C3}">
      <dsp:nvSpPr>
        <dsp:cNvPr id="0" name=""/>
        <dsp:cNvSpPr/>
      </dsp:nvSpPr>
      <dsp:spPr>
        <a:xfrm>
          <a:off x="339883" y="3301551"/>
          <a:ext cx="4758372" cy="4132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Font typeface="Calibri" panose="020F0502020204030204" pitchFamily="34" charset="0"/>
            <a:buNone/>
          </a:pPr>
          <a:r>
            <a:rPr lang="en-IE" sz="1400" kern="1200" dirty="0"/>
            <a:t>5.Privacy and Confidentiality</a:t>
          </a:r>
        </a:p>
      </dsp:txBody>
      <dsp:txXfrm>
        <a:off x="360058" y="3321726"/>
        <a:ext cx="4718022" cy="372930"/>
      </dsp:txXfrm>
    </dsp:sp>
    <dsp:sp modelId="{CBC6DBC2-F8A4-4B5F-98AE-A23049040B1D}">
      <dsp:nvSpPr>
        <dsp:cNvPr id="0" name=""/>
        <dsp:cNvSpPr/>
      </dsp:nvSpPr>
      <dsp:spPr>
        <a:xfrm>
          <a:off x="0" y="4143231"/>
          <a:ext cx="6797675"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A31A4-746C-4DDA-B773-D523131C9C84}">
      <dsp:nvSpPr>
        <dsp:cNvPr id="0" name=""/>
        <dsp:cNvSpPr/>
      </dsp:nvSpPr>
      <dsp:spPr>
        <a:xfrm>
          <a:off x="339883" y="3936591"/>
          <a:ext cx="4758372"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a:t>6.Justice and Inclusiveness</a:t>
          </a:r>
          <a:endParaRPr lang="en-IE" sz="1400" kern="1200" dirty="0"/>
        </a:p>
      </dsp:txBody>
      <dsp:txXfrm>
        <a:off x="360058" y="3956766"/>
        <a:ext cx="4718022" cy="372930"/>
      </dsp:txXfrm>
    </dsp:sp>
    <dsp:sp modelId="{E3900BBC-05CB-4FC6-9946-B92EB2FB84E1}">
      <dsp:nvSpPr>
        <dsp:cNvPr id="0" name=""/>
        <dsp:cNvSpPr/>
      </dsp:nvSpPr>
      <dsp:spPr>
        <a:xfrm>
          <a:off x="0" y="4778271"/>
          <a:ext cx="6797675" cy="8158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IE" sz="1400" kern="1200" dirty="0"/>
            <a:t>Minimising Harm (Non-maleficence)</a:t>
          </a:r>
        </a:p>
        <a:p>
          <a:pPr marL="114300" lvl="1" indent="-114300" algn="l" defTabSz="622300">
            <a:lnSpc>
              <a:spcPct val="90000"/>
            </a:lnSpc>
            <a:spcBef>
              <a:spcPct val="0"/>
            </a:spcBef>
            <a:spcAft>
              <a:spcPct val="15000"/>
            </a:spcAft>
            <a:buChar char="•"/>
          </a:pPr>
          <a:r>
            <a:rPr lang="en-IE" sz="1400" kern="1200" dirty="0"/>
            <a:t>Maximising Benefit (Beneficence)</a:t>
          </a:r>
        </a:p>
      </dsp:txBody>
      <dsp:txXfrm>
        <a:off x="0" y="4778271"/>
        <a:ext cx="6797675" cy="815850"/>
      </dsp:txXfrm>
    </dsp:sp>
    <dsp:sp modelId="{42D3B7E4-AD57-4859-854F-E6186AA6EEBE}">
      <dsp:nvSpPr>
        <dsp:cNvPr id="0" name=""/>
        <dsp:cNvSpPr/>
      </dsp:nvSpPr>
      <dsp:spPr>
        <a:xfrm>
          <a:off x="339883" y="4571631"/>
          <a:ext cx="4758372"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IE" sz="1400" kern="1200"/>
            <a:t>7.Consider Harms and Benefits</a:t>
          </a:r>
          <a:endParaRPr lang="en-IE" sz="1400" kern="1200" dirty="0"/>
        </a:p>
      </dsp:txBody>
      <dsp:txXfrm>
        <a:off x="360058" y="4591806"/>
        <a:ext cx="4718022"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56776-AB05-4D01-9D3E-429B6DC7CB7D}">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E555B1-75BF-4DC5-B553-2B102DDCF0E4}">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DA4FD2-0707-4F76-876E-1FA2A1DD0086}">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022350">
            <a:lnSpc>
              <a:spcPct val="90000"/>
            </a:lnSpc>
            <a:spcBef>
              <a:spcPct val="0"/>
            </a:spcBef>
            <a:spcAft>
              <a:spcPct val="35000"/>
            </a:spcAft>
            <a:buNone/>
          </a:pPr>
          <a:r>
            <a:rPr lang="en-IE" sz="2300" kern="1200" dirty="0"/>
            <a:t>Discussion of contemporary issues – from press, reports</a:t>
          </a:r>
          <a:endParaRPr lang="en-US" sz="2300" kern="1200" dirty="0"/>
        </a:p>
      </dsp:txBody>
      <dsp:txXfrm>
        <a:off x="1816103" y="671"/>
        <a:ext cx="4447536" cy="1572384"/>
      </dsp:txXfrm>
    </dsp:sp>
    <dsp:sp modelId="{CCA68544-18B0-4366-A6AF-D194E3F20F26}">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B4F73-8AE1-4376-BE3F-4F6889E1D167}">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EB31CB-D491-46BE-B5A9-7F76061548A6}">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022350">
            <a:lnSpc>
              <a:spcPct val="90000"/>
            </a:lnSpc>
            <a:spcBef>
              <a:spcPct val="0"/>
            </a:spcBef>
            <a:spcAft>
              <a:spcPct val="35000"/>
            </a:spcAft>
            <a:buNone/>
          </a:pPr>
          <a:r>
            <a:rPr lang="en-IE" sz="2300" kern="1200" dirty="0"/>
            <a:t>Presentation and discussion of use of case studies from industry, services, public sector etc</a:t>
          </a:r>
          <a:endParaRPr lang="en-US" sz="2300" kern="1200" dirty="0"/>
        </a:p>
      </dsp:txBody>
      <dsp:txXfrm>
        <a:off x="1816103" y="1966151"/>
        <a:ext cx="4447536" cy="1572384"/>
      </dsp:txXfrm>
    </dsp:sp>
    <dsp:sp modelId="{A375012D-0C81-4F9C-AF81-235D705A4A46}">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EC441A-97B7-4753-99F4-D4A553FDD7A4}">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6139C-1A04-423B-9F2F-E086C59B47C1}">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022350">
            <a:lnSpc>
              <a:spcPct val="90000"/>
            </a:lnSpc>
            <a:spcBef>
              <a:spcPct val="0"/>
            </a:spcBef>
            <a:spcAft>
              <a:spcPct val="35000"/>
            </a:spcAft>
            <a:buNone/>
          </a:pPr>
          <a:r>
            <a:rPr lang="en-IE" sz="2300" kern="1200"/>
            <a:t>Group discussion of issues through review of academic or consultant papers</a:t>
          </a:r>
          <a:endParaRPr lang="en-US" sz="2300" kern="1200"/>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34E9D-36C7-4D4E-ABC8-C8E0616FFD1C}" type="datetimeFigureOut">
              <a:rPr lang="en-GB" smtClean="0"/>
              <a:t>09/09/2022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5AD45-BC3B-8F48-9AD9-D6CC4FFAAF4F}" type="slidenum">
              <a:rPr lang="en-GB" smtClean="0"/>
              <a:t>‹#›</a:t>
            </a:fld>
            <a:endParaRPr lang="en-GB"/>
          </a:p>
        </p:txBody>
      </p:sp>
    </p:spTree>
    <p:extLst>
      <p:ext uri="{BB962C8B-B14F-4D97-AF65-F5344CB8AC3E}">
        <p14:creationId xmlns:p14="http://schemas.microsoft.com/office/powerpoint/2010/main" val="5913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77605-55D4-4D23-88ED-3E263C195F8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16</a:t>
            </a:fld>
            <a:endParaRPr lang="en-IE"/>
          </a:p>
        </p:txBody>
      </p:sp>
    </p:spTree>
    <p:extLst>
      <p:ext uri="{BB962C8B-B14F-4D97-AF65-F5344CB8AC3E}">
        <p14:creationId xmlns:p14="http://schemas.microsoft.com/office/powerpoint/2010/main" val="2880366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17</a:t>
            </a:fld>
            <a:endParaRPr lang="en-IE"/>
          </a:p>
        </p:txBody>
      </p:sp>
    </p:spTree>
    <p:extLst>
      <p:ext uri="{BB962C8B-B14F-4D97-AF65-F5344CB8AC3E}">
        <p14:creationId xmlns:p14="http://schemas.microsoft.com/office/powerpoint/2010/main" val="270051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18</a:t>
            </a:fld>
            <a:endParaRPr lang="en-IE"/>
          </a:p>
        </p:txBody>
      </p:sp>
    </p:spTree>
    <p:extLst>
      <p:ext uri="{BB962C8B-B14F-4D97-AF65-F5344CB8AC3E}">
        <p14:creationId xmlns:p14="http://schemas.microsoft.com/office/powerpoint/2010/main" val="257807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19</a:t>
            </a:fld>
            <a:endParaRPr lang="en-IE"/>
          </a:p>
        </p:txBody>
      </p:sp>
    </p:spTree>
    <p:extLst>
      <p:ext uri="{BB962C8B-B14F-4D97-AF65-F5344CB8AC3E}">
        <p14:creationId xmlns:p14="http://schemas.microsoft.com/office/powerpoint/2010/main" val="10768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20</a:t>
            </a:fld>
            <a:endParaRPr lang="en-IE"/>
          </a:p>
        </p:txBody>
      </p:sp>
    </p:spTree>
    <p:extLst>
      <p:ext uri="{BB962C8B-B14F-4D97-AF65-F5344CB8AC3E}">
        <p14:creationId xmlns:p14="http://schemas.microsoft.com/office/powerpoint/2010/main" val="270765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22</a:t>
            </a:fld>
            <a:endParaRPr lang="en-IE"/>
          </a:p>
        </p:txBody>
      </p:sp>
    </p:spTree>
    <p:extLst>
      <p:ext uri="{BB962C8B-B14F-4D97-AF65-F5344CB8AC3E}">
        <p14:creationId xmlns:p14="http://schemas.microsoft.com/office/powerpoint/2010/main" val="344828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23</a:t>
            </a:fld>
            <a:endParaRPr lang="en-IE"/>
          </a:p>
        </p:txBody>
      </p:sp>
    </p:spTree>
    <p:extLst>
      <p:ext uri="{BB962C8B-B14F-4D97-AF65-F5344CB8AC3E}">
        <p14:creationId xmlns:p14="http://schemas.microsoft.com/office/powerpoint/2010/main" val="272839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24</a:t>
            </a:fld>
            <a:endParaRPr lang="en-IE"/>
          </a:p>
        </p:txBody>
      </p:sp>
    </p:spTree>
    <p:extLst>
      <p:ext uri="{BB962C8B-B14F-4D97-AF65-F5344CB8AC3E}">
        <p14:creationId xmlns:p14="http://schemas.microsoft.com/office/powerpoint/2010/main" val="3887062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25</a:t>
            </a:fld>
            <a:endParaRPr lang="en-IE"/>
          </a:p>
        </p:txBody>
      </p:sp>
    </p:spTree>
    <p:extLst>
      <p:ext uri="{BB962C8B-B14F-4D97-AF65-F5344CB8AC3E}">
        <p14:creationId xmlns:p14="http://schemas.microsoft.com/office/powerpoint/2010/main" val="38939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26</a:t>
            </a:fld>
            <a:endParaRPr lang="en-IE"/>
          </a:p>
        </p:txBody>
      </p:sp>
    </p:spTree>
    <p:extLst>
      <p:ext uri="{BB962C8B-B14F-4D97-AF65-F5344CB8AC3E}">
        <p14:creationId xmlns:p14="http://schemas.microsoft.com/office/powerpoint/2010/main" val="398760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a:t>
            </a:fld>
            <a:endParaRPr lang="en-IE"/>
          </a:p>
        </p:txBody>
      </p:sp>
    </p:spTree>
    <p:extLst>
      <p:ext uri="{BB962C8B-B14F-4D97-AF65-F5344CB8AC3E}">
        <p14:creationId xmlns:p14="http://schemas.microsoft.com/office/powerpoint/2010/main" val="393403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28</a:t>
            </a:fld>
            <a:endParaRPr lang="en-IE"/>
          </a:p>
        </p:txBody>
      </p:sp>
    </p:spTree>
    <p:extLst>
      <p:ext uri="{BB962C8B-B14F-4D97-AF65-F5344CB8AC3E}">
        <p14:creationId xmlns:p14="http://schemas.microsoft.com/office/powerpoint/2010/main" val="258184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29</a:t>
            </a:fld>
            <a:endParaRPr lang="en-IE"/>
          </a:p>
        </p:txBody>
      </p:sp>
    </p:spTree>
    <p:extLst>
      <p:ext uri="{BB962C8B-B14F-4D97-AF65-F5344CB8AC3E}">
        <p14:creationId xmlns:p14="http://schemas.microsoft.com/office/powerpoint/2010/main" val="579205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00B5B-222B-42A6-909C-1B78F486BC4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52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00B5B-222B-42A6-909C-1B78F486BC4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080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00B5B-222B-42A6-909C-1B78F486BC4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690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77605-55D4-4D23-88ED-3E263C195F8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9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38</a:t>
            </a:fld>
            <a:endParaRPr lang="en-IE"/>
          </a:p>
        </p:txBody>
      </p:sp>
    </p:spTree>
    <p:extLst>
      <p:ext uri="{BB962C8B-B14F-4D97-AF65-F5344CB8AC3E}">
        <p14:creationId xmlns:p14="http://schemas.microsoft.com/office/powerpoint/2010/main" val="989095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4600B5B-222B-42A6-909C-1B78F486BC4C}" type="slidenum">
              <a:rPr lang="en-IE" smtClean="0"/>
              <a:t>39</a:t>
            </a:fld>
            <a:endParaRPr lang="en-IE"/>
          </a:p>
        </p:txBody>
      </p:sp>
    </p:spTree>
    <p:extLst>
      <p:ext uri="{BB962C8B-B14F-4D97-AF65-F5344CB8AC3E}">
        <p14:creationId xmlns:p14="http://schemas.microsoft.com/office/powerpoint/2010/main" val="593278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42</a:t>
            </a:fld>
            <a:endParaRPr lang="en-IE"/>
          </a:p>
        </p:txBody>
      </p:sp>
    </p:spTree>
    <p:extLst>
      <p:ext uri="{BB962C8B-B14F-4D97-AF65-F5344CB8AC3E}">
        <p14:creationId xmlns:p14="http://schemas.microsoft.com/office/powerpoint/2010/main" val="2580175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45</a:t>
            </a:fld>
            <a:endParaRPr lang="en-IE"/>
          </a:p>
        </p:txBody>
      </p:sp>
    </p:spTree>
    <p:extLst>
      <p:ext uri="{BB962C8B-B14F-4D97-AF65-F5344CB8AC3E}">
        <p14:creationId xmlns:p14="http://schemas.microsoft.com/office/powerpoint/2010/main" val="343405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6</a:t>
            </a:fld>
            <a:endParaRPr lang="en-IE"/>
          </a:p>
        </p:txBody>
      </p:sp>
    </p:spTree>
    <p:extLst>
      <p:ext uri="{BB962C8B-B14F-4D97-AF65-F5344CB8AC3E}">
        <p14:creationId xmlns:p14="http://schemas.microsoft.com/office/powerpoint/2010/main" val="2426880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4600B5B-222B-42A6-909C-1B78F486BC4C}" type="slidenum">
              <a:rPr lang="en-IE" smtClean="0"/>
              <a:t>46</a:t>
            </a:fld>
            <a:endParaRPr lang="en-IE"/>
          </a:p>
        </p:txBody>
      </p:sp>
    </p:spTree>
    <p:extLst>
      <p:ext uri="{BB962C8B-B14F-4D97-AF65-F5344CB8AC3E}">
        <p14:creationId xmlns:p14="http://schemas.microsoft.com/office/powerpoint/2010/main" val="2345385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4600B5B-222B-42A6-909C-1B78F486BC4C}" type="slidenum">
              <a:rPr lang="en-IE" smtClean="0"/>
              <a:t>47</a:t>
            </a:fld>
            <a:endParaRPr lang="en-IE"/>
          </a:p>
        </p:txBody>
      </p:sp>
    </p:spTree>
    <p:extLst>
      <p:ext uri="{BB962C8B-B14F-4D97-AF65-F5344CB8AC3E}">
        <p14:creationId xmlns:p14="http://schemas.microsoft.com/office/powerpoint/2010/main" val="89492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49</a:t>
            </a:fld>
            <a:endParaRPr lang="en-IE"/>
          </a:p>
        </p:txBody>
      </p:sp>
    </p:spTree>
    <p:extLst>
      <p:ext uri="{BB962C8B-B14F-4D97-AF65-F5344CB8AC3E}">
        <p14:creationId xmlns:p14="http://schemas.microsoft.com/office/powerpoint/2010/main" val="2130574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50</a:t>
            </a:fld>
            <a:endParaRPr lang="en-IE"/>
          </a:p>
        </p:txBody>
      </p:sp>
    </p:spTree>
    <p:extLst>
      <p:ext uri="{BB962C8B-B14F-4D97-AF65-F5344CB8AC3E}">
        <p14:creationId xmlns:p14="http://schemas.microsoft.com/office/powerpoint/2010/main" val="425641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4600B5B-222B-42A6-909C-1B78F486BC4C}" type="slidenum">
              <a:rPr lang="en-IE" smtClean="0"/>
              <a:t>51</a:t>
            </a:fld>
            <a:endParaRPr lang="en-IE"/>
          </a:p>
        </p:txBody>
      </p:sp>
    </p:spTree>
    <p:extLst>
      <p:ext uri="{BB962C8B-B14F-4D97-AF65-F5344CB8AC3E}">
        <p14:creationId xmlns:p14="http://schemas.microsoft.com/office/powerpoint/2010/main" val="3903449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52</a:t>
            </a:fld>
            <a:endParaRPr lang="en-IE"/>
          </a:p>
        </p:txBody>
      </p:sp>
    </p:spTree>
    <p:extLst>
      <p:ext uri="{BB962C8B-B14F-4D97-AF65-F5344CB8AC3E}">
        <p14:creationId xmlns:p14="http://schemas.microsoft.com/office/powerpoint/2010/main" val="144818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5AD45-BC3B-8F48-9AD9-D6CC4FFAA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4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5AD45-BC3B-8F48-9AD9-D6CC4FFAAF4F}" type="slidenum">
              <a:rPr lang="en-GB" smtClean="0"/>
              <a:t>55</a:t>
            </a:fld>
            <a:endParaRPr lang="en-GB"/>
          </a:p>
        </p:txBody>
      </p:sp>
    </p:spTree>
    <p:extLst>
      <p:ext uri="{BB962C8B-B14F-4D97-AF65-F5344CB8AC3E}">
        <p14:creationId xmlns:p14="http://schemas.microsoft.com/office/powerpoint/2010/main" val="66432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77605-55D4-4D23-88ED-3E263C195F8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85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7</a:t>
            </a:fld>
            <a:endParaRPr lang="en-IE"/>
          </a:p>
        </p:txBody>
      </p:sp>
    </p:spTree>
    <p:extLst>
      <p:ext uri="{BB962C8B-B14F-4D97-AF65-F5344CB8AC3E}">
        <p14:creationId xmlns:p14="http://schemas.microsoft.com/office/powerpoint/2010/main" val="20263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10</a:t>
            </a:fld>
            <a:endParaRPr lang="en-IE"/>
          </a:p>
        </p:txBody>
      </p:sp>
    </p:spTree>
    <p:extLst>
      <p:ext uri="{BB962C8B-B14F-4D97-AF65-F5344CB8AC3E}">
        <p14:creationId xmlns:p14="http://schemas.microsoft.com/office/powerpoint/2010/main" val="233354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11</a:t>
            </a:fld>
            <a:endParaRPr lang="en-IE"/>
          </a:p>
        </p:txBody>
      </p:sp>
    </p:spTree>
    <p:extLst>
      <p:ext uri="{BB962C8B-B14F-4D97-AF65-F5344CB8AC3E}">
        <p14:creationId xmlns:p14="http://schemas.microsoft.com/office/powerpoint/2010/main" val="371285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12</a:t>
            </a:fld>
            <a:endParaRPr lang="en-IE"/>
          </a:p>
        </p:txBody>
      </p:sp>
    </p:spTree>
    <p:extLst>
      <p:ext uri="{BB962C8B-B14F-4D97-AF65-F5344CB8AC3E}">
        <p14:creationId xmlns:p14="http://schemas.microsoft.com/office/powerpoint/2010/main" val="234290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13</a:t>
            </a:fld>
            <a:endParaRPr lang="en-IE"/>
          </a:p>
        </p:txBody>
      </p:sp>
    </p:spTree>
    <p:extLst>
      <p:ext uri="{BB962C8B-B14F-4D97-AF65-F5344CB8AC3E}">
        <p14:creationId xmlns:p14="http://schemas.microsoft.com/office/powerpoint/2010/main" val="104568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15</a:t>
            </a:fld>
            <a:endParaRPr lang="en-IE"/>
          </a:p>
        </p:txBody>
      </p:sp>
    </p:spTree>
    <p:extLst>
      <p:ext uri="{BB962C8B-B14F-4D97-AF65-F5344CB8AC3E}">
        <p14:creationId xmlns:p14="http://schemas.microsoft.com/office/powerpoint/2010/main" val="337974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876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r>
              <a:rPr lang="en-US"/>
              <a:t>14/09/2022</a:t>
            </a:r>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r>
              <a:rPr lang="en-US"/>
              <a:t>Ethical Issues related to data</a:t>
            </a:r>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9701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1431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65161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53375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57745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3255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954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75" name="PlaceHolder 2"/>
          <p:cNvSpPr>
            <a:spLocks noGrp="1"/>
          </p:cNvSpPr>
          <p:nvPr>
            <p:ph type="subTitle"/>
          </p:nvPr>
        </p:nvSpPr>
        <p:spPr>
          <a:xfrm>
            <a:off x="609600" y="1604520"/>
            <a:ext cx="10972320" cy="3977280"/>
          </a:xfrm>
          <a:prstGeom prst="rect">
            <a:avLst/>
          </a:prstGeom>
        </p:spPr>
        <p:txBody>
          <a:bodyPr anchor="ctr"/>
          <a:lstStyle/>
          <a:p>
            <a:endParaRPr lang="fr-CH"/>
          </a:p>
        </p:txBody>
      </p:sp>
    </p:spTree>
    <p:extLst>
      <p:ext uri="{BB962C8B-B14F-4D97-AF65-F5344CB8AC3E}">
        <p14:creationId xmlns:p14="http://schemas.microsoft.com/office/powerpoint/2010/main" val="3331364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41" name="PlaceHolder 2"/>
          <p:cNvSpPr>
            <a:spLocks noGrp="1"/>
          </p:cNvSpPr>
          <p:nvPr>
            <p:ph type="body"/>
          </p:nvPr>
        </p:nvSpPr>
        <p:spPr>
          <a:xfrm>
            <a:off x="609600" y="1604520"/>
            <a:ext cx="10972320" cy="3977280"/>
          </a:xfrm>
          <a:prstGeom prst="rect">
            <a:avLst/>
          </a:prstGeom>
        </p:spPr>
        <p:txBody>
          <a:bodyPr/>
          <a:lstStyle/>
          <a:p>
            <a:endParaRPr lang="fr-CH"/>
          </a:p>
        </p:txBody>
      </p:sp>
    </p:spTree>
    <p:extLst>
      <p:ext uri="{BB962C8B-B14F-4D97-AF65-F5344CB8AC3E}">
        <p14:creationId xmlns:p14="http://schemas.microsoft.com/office/powerpoint/2010/main" val="414058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152400"/>
            <a:ext cx="11582400" cy="443198"/>
          </a:xfrm>
          <a:prstGeom prst="rect">
            <a:avLst/>
          </a:prstGeom>
        </p:spPr>
        <p:txBody>
          <a:bodyPr/>
          <a:lstStyle>
            <a:lvl1pPr>
              <a:defRPr sz="3200" b="1">
                <a:solidFill>
                  <a:schemeClr val="tx2"/>
                </a:solidFill>
                <a:effectLst>
                  <a:innerShdw blurRad="114300">
                    <a:prstClr val="black"/>
                  </a:innerShdw>
                </a:effectLst>
                <a:latin typeface="+mn-lt"/>
              </a:defRPr>
            </a:lvl1pPr>
          </a:lstStyle>
          <a:p>
            <a:r>
              <a:rPr lang="en-US"/>
              <a:t>Click to edit Master title style</a:t>
            </a:r>
            <a:endParaRPr lang="en-US" dirty="0"/>
          </a:p>
        </p:txBody>
      </p:sp>
      <p:sp>
        <p:nvSpPr>
          <p:cNvPr id="4" name="Date Placeholder 3"/>
          <p:cNvSpPr>
            <a:spLocks noGrp="1"/>
          </p:cNvSpPr>
          <p:nvPr>
            <p:ph type="dt" sz="half" idx="10"/>
          </p:nvPr>
        </p:nvSpPr>
        <p:spPr>
          <a:xfrm>
            <a:off x="609600" y="6356351"/>
            <a:ext cx="2844800" cy="365125"/>
          </a:xfrm>
        </p:spPr>
        <p:txBody>
          <a:bodyPr/>
          <a:lstStyle>
            <a:lvl1pPr>
              <a:defRPr/>
            </a:lvl1pPr>
          </a:lstStyle>
          <a:p>
            <a:pPr>
              <a:defRPr/>
            </a:pPr>
            <a:r>
              <a:rPr lang="en-US"/>
              <a:t>14/09/2022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lgn="ctr">
              <a:defRPr/>
            </a:lvl1pPr>
          </a:lstStyle>
          <a:p>
            <a:pPr>
              <a:defRPr/>
            </a:pPr>
            <a:r>
              <a:rPr lang="en-US"/>
              <a:t>Ethical Issues related to data</a:t>
            </a: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AE75AEB1-112A-4639-A2EB-B7AC4D71C1EE}" type="slidenum">
              <a:rPr lang="en-US" altLang="en-US"/>
              <a:pPr/>
              <a:t>‹#›</a:t>
            </a:fld>
            <a:endParaRPr lang="en-US" altLang="en-US" dirty="0"/>
          </a:p>
        </p:txBody>
      </p:sp>
    </p:spTree>
    <p:extLst>
      <p:ext uri="{BB962C8B-B14F-4D97-AF65-F5344CB8AC3E}">
        <p14:creationId xmlns:p14="http://schemas.microsoft.com/office/powerpoint/2010/main" val="3708832472"/>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1206112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067603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281769313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222618114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17584109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224490" y="2216362"/>
            <a:ext cx="2505075" cy="2496995"/>
          </a:xfrm>
          <a:prstGeom prst="ellipse">
            <a:avLst/>
          </a:prstGeom>
        </p:spPr>
      </p:pic>
    </p:spTree>
    <p:extLst>
      <p:ext uri="{BB962C8B-B14F-4D97-AF65-F5344CB8AC3E}">
        <p14:creationId xmlns:p14="http://schemas.microsoft.com/office/powerpoint/2010/main" val="187316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118775802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157075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r>
              <a:rPr lang="en-US"/>
              <a:t>14/09/2022</a:t>
            </a:r>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r>
              <a:rPr lang="en-US"/>
              <a:t>Ethical Issues related to data</a:t>
            </a:r>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971988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r>
              <a:rPr lang="en-US"/>
              <a:t>14/09/2022</a:t>
            </a:r>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r>
              <a:rPr lang="en-US"/>
              <a:t>Ethical Issues related to data</a:t>
            </a:r>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170403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r>
              <a:rPr lang="en-US"/>
              <a:t>14/09/2022</a:t>
            </a:r>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r>
              <a:rPr lang="en-US"/>
              <a:t>Ethical Issues related to data</a:t>
            </a:r>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17452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51773264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087031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845665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40923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2857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1966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1449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75" name="PlaceHolder 2"/>
          <p:cNvSpPr>
            <a:spLocks noGrp="1"/>
          </p:cNvSpPr>
          <p:nvPr>
            <p:ph type="subTitle"/>
          </p:nvPr>
        </p:nvSpPr>
        <p:spPr>
          <a:xfrm>
            <a:off x="609600" y="1604520"/>
            <a:ext cx="10972320" cy="3977280"/>
          </a:xfrm>
          <a:prstGeom prst="rect">
            <a:avLst/>
          </a:prstGeom>
        </p:spPr>
        <p:txBody>
          <a:bodyPr anchor="ctr"/>
          <a:lstStyle/>
          <a:p>
            <a:endParaRPr lang="fr-CH"/>
          </a:p>
        </p:txBody>
      </p:sp>
    </p:spTree>
    <p:extLst>
      <p:ext uri="{BB962C8B-B14F-4D97-AF65-F5344CB8AC3E}">
        <p14:creationId xmlns:p14="http://schemas.microsoft.com/office/powerpoint/2010/main" val="132902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41" name="PlaceHolder 2"/>
          <p:cNvSpPr>
            <a:spLocks noGrp="1"/>
          </p:cNvSpPr>
          <p:nvPr>
            <p:ph type="body"/>
          </p:nvPr>
        </p:nvSpPr>
        <p:spPr>
          <a:xfrm>
            <a:off x="609600" y="1604520"/>
            <a:ext cx="10972320" cy="3977280"/>
          </a:xfrm>
          <a:prstGeom prst="rect">
            <a:avLst/>
          </a:prstGeom>
        </p:spPr>
        <p:txBody>
          <a:bodyPr/>
          <a:lstStyle/>
          <a:p>
            <a:endParaRPr lang="fr-CH"/>
          </a:p>
        </p:txBody>
      </p:sp>
    </p:spTree>
    <p:extLst>
      <p:ext uri="{BB962C8B-B14F-4D97-AF65-F5344CB8AC3E}">
        <p14:creationId xmlns:p14="http://schemas.microsoft.com/office/powerpoint/2010/main" val="606450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152400"/>
            <a:ext cx="11582400" cy="443198"/>
          </a:xfrm>
          <a:prstGeom prst="rect">
            <a:avLst/>
          </a:prstGeom>
        </p:spPr>
        <p:txBody>
          <a:bodyPr/>
          <a:lstStyle>
            <a:lvl1pPr>
              <a:defRPr sz="3200" b="1">
                <a:solidFill>
                  <a:schemeClr val="tx2"/>
                </a:solidFill>
                <a:effectLst>
                  <a:innerShdw blurRad="114300">
                    <a:prstClr val="black"/>
                  </a:innerShdw>
                </a:effectLst>
                <a:latin typeface="+mn-lt"/>
              </a:defRPr>
            </a:lvl1pPr>
          </a:lstStyle>
          <a:p>
            <a:r>
              <a:rPr lang="en-US"/>
              <a:t>Click to edit Master title style</a:t>
            </a:r>
            <a:endParaRPr lang="en-US" dirty="0"/>
          </a:p>
        </p:txBody>
      </p:sp>
      <p:sp>
        <p:nvSpPr>
          <p:cNvPr id="4" name="Date Placeholder 3"/>
          <p:cNvSpPr>
            <a:spLocks noGrp="1"/>
          </p:cNvSpPr>
          <p:nvPr>
            <p:ph type="dt" sz="half" idx="10"/>
          </p:nvPr>
        </p:nvSpPr>
        <p:spPr>
          <a:xfrm>
            <a:off x="609600" y="6356351"/>
            <a:ext cx="2844800" cy="365125"/>
          </a:xfrm>
        </p:spPr>
        <p:txBody>
          <a:bodyPr/>
          <a:lstStyle>
            <a:lvl1pPr>
              <a:defRPr/>
            </a:lvl1pPr>
          </a:lstStyle>
          <a:p>
            <a:pPr>
              <a:defRPr/>
            </a:pPr>
            <a:r>
              <a:rPr lang="en-US"/>
              <a:t>14/09/2022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lgn="ctr">
              <a:defRPr/>
            </a:lvl1pPr>
          </a:lstStyle>
          <a:p>
            <a:pPr>
              <a:defRPr/>
            </a:pPr>
            <a:r>
              <a:rPr lang="en-US"/>
              <a:t>Ethical Issues related to data</a:t>
            </a: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AE75AEB1-112A-4639-A2EB-B7AC4D71C1EE}" type="slidenum">
              <a:rPr lang="en-US" altLang="en-US"/>
              <a:pPr/>
              <a:t>‹#›</a:t>
            </a:fld>
            <a:endParaRPr lang="en-US" altLang="en-US" dirty="0"/>
          </a:p>
        </p:txBody>
      </p:sp>
    </p:spTree>
    <p:extLst>
      <p:ext uri="{BB962C8B-B14F-4D97-AF65-F5344CB8AC3E}">
        <p14:creationId xmlns:p14="http://schemas.microsoft.com/office/powerpoint/2010/main" val="412144918"/>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018233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224490" y="2216362"/>
            <a:ext cx="2505075" cy="2496995"/>
          </a:xfrm>
          <a:prstGeom prst="ellipse">
            <a:avLst/>
          </a:prstGeom>
        </p:spPr>
      </p:pic>
    </p:spTree>
    <p:extLst>
      <p:ext uri="{BB962C8B-B14F-4D97-AF65-F5344CB8AC3E}">
        <p14:creationId xmlns:p14="http://schemas.microsoft.com/office/powerpoint/2010/main" val="284450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r>
              <a:rPr lang="en-US"/>
              <a:t>14/09/2022</a:t>
            </a:r>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5664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r>
              <a:rPr lang="en-US"/>
              <a:t>14/09/2022</a:t>
            </a:r>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r>
              <a:rPr lang="en-US"/>
              <a:t>Ethical Issues related to data</a:t>
            </a:r>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0032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r>
              <a:rPr lang="en-US"/>
              <a:t>14/09/2022</a:t>
            </a:r>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r>
              <a:rPr lang="en-US"/>
              <a:t>Ethical Issues related to data</a:t>
            </a:r>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640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r>
              <a:rPr lang="en-US"/>
              <a:t>14/09/2022</a:t>
            </a:r>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r>
              <a:rPr lang="en-US"/>
              <a:t>Ethical Issues related to data</a:t>
            </a:r>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48267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14/09/2022</a:t>
            </a:r>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Ethical Issues related to data</a:t>
            </a:r>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55107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6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 id="2147483667" r:id="rId19"/>
  </p:sldLayoutIdLst>
  <p:hf hdr="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14/09/2022</a:t>
            </a:r>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Ethical Issues related to data</a:t>
            </a:r>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39917858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hf hdr="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fabiusmaximus.com/2014/04/09/steve-keen-economics-debt-67232"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Veil_of_ignorance_(philosophy)"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theodi.org/service/data-ethics/"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pxhere.com/en/photo/157196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tablet/b/business-research.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icpedia.org/highway-signs/d/data.html"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hyperlink" Target="https://www.theguardian.com/commentisfree/2022/aug/20/ai-art-artificial-intelligence-midjourney-dall-e-replacing-artists?CMP=Share_AndroidApp_Other"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theodi.org/article/building-a-digital-picture-of-the-uks-data-landscape-data-ecosystem-project-launched/" TargetMode="External"/><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twitter.com/trainrdm" TargetMode="External"/><Relationship Id="rId7" Type="http://schemas.openxmlformats.org/officeDocument/2006/relationships/image" Target="../media/image68.png"/><Relationship Id="rId12" Type="http://schemas.openxmlformats.org/officeDocument/2006/relationships/hyperlink" Target="http://www.pngall.com/website-png/download/37693"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linkedin.com/in/rdm-training-hub-a6959521a/" TargetMode="External"/><Relationship Id="rId11" Type="http://schemas.openxmlformats.org/officeDocument/2006/relationships/image" Target="../media/image69.png"/><Relationship Id="rId5" Type="http://schemas.openxmlformats.org/officeDocument/2006/relationships/hyperlink" Target="https://analisisdemedios.blogspot.com/2013/05/twitter-recopilara-informacion-personal.html" TargetMode="External"/><Relationship Id="rId10" Type="http://schemas.openxmlformats.org/officeDocument/2006/relationships/hyperlink" Target="rdmtraininghub.eu/" TargetMode="External"/><Relationship Id="rId4" Type="http://schemas.openxmlformats.org/officeDocument/2006/relationships/image" Target="../media/image67.PNG"/><Relationship Id="rId9" Type="http://schemas.openxmlformats.org/officeDocument/2006/relationships/hyperlink" Target="http://mediacause.org/if-you-were-a-social-platform-what-would-you-b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3737327"/>
            <a:ext cx="7399421" cy="868363"/>
          </a:xfrm>
        </p:spPr>
        <p:txBody>
          <a:bodyPr>
            <a:normAutofit fontScale="90000"/>
          </a:bodyPr>
          <a:lstStyle/>
          <a:p>
            <a:r>
              <a:rPr lang="en-US" sz="4800" b="1" dirty="0"/>
              <a:t>Day 3, Topic 3 </a:t>
            </a:r>
            <a:br>
              <a:rPr lang="en-US" sz="4800" b="1" dirty="0"/>
            </a:br>
            <a:r>
              <a:rPr lang="en-US" sz="4800" b="1" dirty="0"/>
              <a:t>Ethical issues relating to Data</a:t>
            </a:r>
            <a:br>
              <a:rPr lang="en-US" sz="4800" b="1" dirty="0"/>
            </a:br>
            <a:br>
              <a:rPr lang="en-US" sz="4800" b="1" dirty="0"/>
            </a:br>
            <a:r>
              <a:rPr lang="en-US" sz="3600" b="1" dirty="0"/>
              <a:t>This module is part of the training session “Train for trainers” within project </a:t>
            </a:r>
            <a:r>
              <a:rPr lang="en-US" sz="3600" b="1" dirty="0" err="1"/>
              <a:t>TrainRDM</a:t>
            </a:r>
            <a:endParaRPr lang="en-US" sz="4800" b="1"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849563" y="4971424"/>
            <a:ext cx="34811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sp>
        <p:nvSpPr>
          <p:cNvPr id="6" name="Title 1">
            <a:extLst>
              <a:ext uri="{FF2B5EF4-FFF2-40B4-BE49-F238E27FC236}">
                <a16:creationId xmlns:a16="http://schemas.microsoft.com/office/drawing/2014/main" id="{4EA1F65B-970D-A145-B6D9-F4F91F00EAC3}"/>
              </a:ext>
            </a:extLst>
          </p:cNvPr>
          <p:cNvSpPr txBox="1">
            <a:spLocks/>
          </p:cNvSpPr>
          <p:nvPr/>
        </p:nvSpPr>
        <p:spPr>
          <a:xfrm>
            <a:off x="511676" y="4786475"/>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2800" b="1" dirty="0"/>
              <a:t>John Bohan, National College of Ireland, Dublin, Ireland</a:t>
            </a:r>
          </a:p>
        </p:txBody>
      </p:sp>
      <p:sp>
        <p:nvSpPr>
          <p:cNvPr id="8" name="Title 1">
            <a:extLst>
              <a:ext uri="{FF2B5EF4-FFF2-40B4-BE49-F238E27FC236}">
                <a16:creationId xmlns:a16="http://schemas.microsoft.com/office/drawing/2014/main" id="{1346C88D-06F8-E285-E123-177E97F6D780}"/>
              </a:ext>
            </a:extLst>
          </p:cNvPr>
          <p:cNvSpPr txBox="1">
            <a:spLocks/>
          </p:cNvSpPr>
          <p:nvPr/>
        </p:nvSpPr>
        <p:spPr>
          <a:xfrm>
            <a:off x="398262" y="5750048"/>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1800" b="1" dirty="0"/>
              <a:t>This work is licensed under the Creative Commons Attribution 4.0 International License.</a:t>
            </a:r>
          </a:p>
          <a:p>
            <a:pPr algn="l"/>
            <a:r>
              <a:rPr lang="en-US" sz="1800" b="1" dirty="0"/>
              <a:t>All images are public domain unless otherwise noted.</a:t>
            </a:r>
          </a:p>
        </p:txBody>
      </p:sp>
    </p:spTree>
    <p:extLst>
      <p:ext uri="{BB962C8B-B14F-4D97-AF65-F5344CB8AC3E}">
        <p14:creationId xmlns:p14="http://schemas.microsoft.com/office/powerpoint/2010/main" val="3070065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EA13-77CC-4447-85DA-29FEEBEE7EE7}"/>
              </a:ext>
            </a:extLst>
          </p:cNvPr>
          <p:cNvSpPr>
            <a:spLocks noGrp="1"/>
          </p:cNvSpPr>
          <p:nvPr>
            <p:ph type="sldNum" sz="quarter" idx="12"/>
          </p:nvPr>
        </p:nvSpPr>
        <p:spPr/>
        <p:txBody>
          <a:bodyPr/>
          <a:lstStyle/>
          <a:p>
            <a:fld id="{643DA7A0-CE2E-4C1F-BFF8-E6494234F4F6}" type="slidenum">
              <a:rPr lang="en-IE" smtClean="0"/>
              <a:t>10</a:t>
            </a:fld>
            <a:endParaRPr lang="en-IE"/>
          </a:p>
        </p:txBody>
      </p:sp>
      <p:pic>
        <p:nvPicPr>
          <p:cNvPr id="2050" name="Picture 2">
            <a:extLst>
              <a:ext uri="{FF2B5EF4-FFF2-40B4-BE49-F238E27FC236}">
                <a16:creationId xmlns:a16="http://schemas.microsoft.com/office/drawing/2014/main" id="{FDBD59CA-48FA-4E90-8237-331843B29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628" y="416555"/>
            <a:ext cx="7800372" cy="5850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8AC9F0-6F77-42F4-B802-932AD776F746}"/>
              </a:ext>
            </a:extLst>
          </p:cNvPr>
          <p:cNvSpPr txBox="1"/>
          <p:nvPr/>
        </p:nvSpPr>
        <p:spPr>
          <a:xfrm>
            <a:off x="142461" y="6379874"/>
            <a:ext cx="6102626" cy="261610"/>
          </a:xfrm>
          <a:prstGeom prst="rect">
            <a:avLst/>
          </a:prstGeom>
          <a:noFill/>
        </p:spPr>
        <p:txBody>
          <a:bodyPr wrap="square">
            <a:spAutoFit/>
          </a:bodyPr>
          <a:lstStyle/>
          <a:p>
            <a:r>
              <a:rPr lang="en-IE" sz="1100" dirty="0">
                <a:solidFill>
                  <a:schemeClr val="tx1">
                    <a:lumMod val="50000"/>
                    <a:lumOff val="50000"/>
                  </a:schemeClr>
                </a:solidFill>
              </a:rPr>
              <a:t>https://slidetodoc.com/unit-3-ethics-what-is-ethics-introduction-ethics/</a:t>
            </a:r>
          </a:p>
        </p:txBody>
      </p:sp>
      <p:sp>
        <p:nvSpPr>
          <p:cNvPr id="7" name="TextBox 6">
            <a:extLst>
              <a:ext uri="{FF2B5EF4-FFF2-40B4-BE49-F238E27FC236}">
                <a16:creationId xmlns:a16="http://schemas.microsoft.com/office/drawing/2014/main" id="{8C2B3104-E1B5-42FC-853E-628B9E0DA268}"/>
              </a:ext>
            </a:extLst>
          </p:cNvPr>
          <p:cNvSpPr txBox="1"/>
          <p:nvPr/>
        </p:nvSpPr>
        <p:spPr>
          <a:xfrm>
            <a:off x="479658" y="1668120"/>
            <a:ext cx="3813209" cy="3108543"/>
          </a:xfrm>
          <a:prstGeom prst="rect">
            <a:avLst/>
          </a:prstGeom>
          <a:noFill/>
        </p:spPr>
        <p:txBody>
          <a:bodyPr wrap="square">
            <a:spAutoFit/>
          </a:bodyPr>
          <a:lstStyle/>
          <a:p>
            <a:r>
              <a:rPr lang="en-US" sz="2800" b="1" i="0" dirty="0">
                <a:solidFill>
                  <a:srgbClr val="212529"/>
                </a:solidFill>
                <a:effectLst/>
                <a:latin typeface="Roboto" panose="02000000000000000000" pitchFamily="2" charset="0"/>
              </a:rPr>
              <a:t>Ethics</a:t>
            </a:r>
            <a:r>
              <a:rPr lang="en-US" sz="2800" b="0" i="0" dirty="0">
                <a:solidFill>
                  <a:srgbClr val="212529"/>
                </a:solidFill>
                <a:effectLst/>
                <a:latin typeface="Roboto" panose="02000000000000000000" pitchFamily="2" charset="0"/>
              </a:rPr>
              <a:t> looks at </a:t>
            </a:r>
            <a:r>
              <a:rPr lang="en-US" sz="2800" b="1" i="1" dirty="0">
                <a:solidFill>
                  <a:srgbClr val="212529"/>
                </a:solidFill>
                <a:effectLst/>
                <a:latin typeface="Roboto" panose="02000000000000000000" pitchFamily="2" charset="0"/>
              </a:rPr>
              <a:t>what</a:t>
            </a:r>
            <a:r>
              <a:rPr lang="en-US" sz="2800" b="0" i="0" dirty="0">
                <a:solidFill>
                  <a:srgbClr val="212529"/>
                </a:solidFill>
                <a:effectLst/>
                <a:latin typeface="Roboto" panose="02000000000000000000" pitchFamily="2" charset="0"/>
              </a:rPr>
              <a:t> you should do and, more philosophically, </a:t>
            </a:r>
            <a:r>
              <a:rPr lang="en-US" sz="2800" b="1" i="1" dirty="0">
                <a:solidFill>
                  <a:srgbClr val="212529"/>
                </a:solidFill>
                <a:effectLst/>
                <a:latin typeface="Roboto" panose="02000000000000000000" pitchFamily="2" charset="0"/>
              </a:rPr>
              <a:t>why</a:t>
            </a:r>
            <a:r>
              <a:rPr lang="en-US" sz="2800" b="0" i="0" dirty="0">
                <a:solidFill>
                  <a:srgbClr val="212529"/>
                </a:solidFill>
                <a:effectLst/>
                <a:latin typeface="Roboto" panose="02000000000000000000" pitchFamily="2" charset="0"/>
              </a:rPr>
              <a:t> you should do it. </a:t>
            </a:r>
          </a:p>
          <a:p>
            <a:r>
              <a:rPr lang="en-US" sz="2800" b="0" i="0" dirty="0">
                <a:solidFill>
                  <a:srgbClr val="212529"/>
                </a:solidFill>
                <a:effectLst/>
                <a:latin typeface="Roboto" panose="02000000000000000000" pitchFamily="2" charset="0"/>
              </a:rPr>
              <a:t>Ethics is about obligations: it is the study of "should-</a:t>
            </a:r>
            <a:r>
              <a:rPr lang="en-US" sz="2800" b="0" i="0" dirty="0" err="1">
                <a:solidFill>
                  <a:srgbClr val="212529"/>
                </a:solidFill>
                <a:effectLst/>
                <a:latin typeface="Roboto" panose="02000000000000000000" pitchFamily="2" charset="0"/>
              </a:rPr>
              <a:t>ing</a:t>
            </a:r>
            <a:r>
              <a:rPr lang="en-US" sz="2800" b="0" i="0" dirty="0">
                <a:solidFill>
                  <a:srgbClr val="212529"/>
                </a:solidFill>
                <a:effectLst/>
                <a:latin typeface="Roboto" panose="02000000000000000000" pitchFamily="2" charset="0"/>
              </a:rPr>
              <a:t>".</a:t>
            </a:r>
            <a:endParaRPr lang="en-IE" sz="2800" dirty="0"/>
          </a:p>
        </p:txBody>
      </p:sp>
      <p:sp>
        <p:nvSpPr>
          <p:cNvPr id="10" name="Title 1">
            <a:extLst>
              <a:ext uri="{FF2B5EF4-FFF2-40B4-BE49-F238E27FC236}">
                <a16:creationId xmlns:a16="http://schemas.microsoft.com/office/drawing/2014/main" id="{B0CDED03-4892-4956-8073-389F4F9B1B0C}"/>
              </a:ext>
            </a:extLst>
          </p:cNvPr>
          <p:cNvSpPr txBox="1">
            <a:spLocks/>
          </p:cNvSpPr>
          <p:nvPr/>
        </p:nvSpPr>
        <p:spPr>
          <a:xfrm>
            <a:off x="607708" y="347321"/>
            <a:ext cx="3513666" cy="1320800"/>
          </a:xfrm>
          <a:prstGeom prst="rect">
            <a:avLst/>
          </a:prstGeom>
        </p:spPr>
        <p:txBody>
          <a:bodyPr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Ethics</a:t>
            </a:r>
            <a:endParaRPr lang="en-IE" dirty="0"/>
          </a:p>
        </p:txBody>
      </p:sp>
      <p:sp>
        <p:nvSpPr>
          <p:cNvPr id="3" name="Footer Placeholder 2">
            <a:extLst>
              <a:ext uri="{FF2B5EF4-FFF2-40B4-BE49-F238E27FC236}">
                <a16:creationId xmlns:a16="http://schemas.microsoft.com/office/drawing/2014/main" id="{FA9245D8-BB08-35ED-9A1B-EBFFAE9FE50A}"/>
              </a:ext>
            </a:extLst>
          </p:cNvPr>
          <p:cNvSpPr>
            <a:spLocks noGrp="1"/>
          </p:cNvSpPr>
          <p:nvPr>
            <p:ph type="ftr" sz="quarter" idx="11"/>
          </p:nvPr>
        </p:nvSpPr>
        <p:spPr/>
        <p:txBody>
          <a:bodyPr/>
          <a:lstStyle/>
          <a:p>
            <a:r>
              <a:rPr lang="en-US"/>
              <a:t>Ethical Issues related to data</a:t>
            </a:r>
            <a:endParaRPr lang="en-US" dirty="0"/>
          </a:p>
        </p:txBody>
      </p:sp>
      <p:sp>
        <p:nvSpPr>
          <p:cNvPr id="4" name="Date Placeholder 3">
            <a:extLst>
              <a:ext uri="{FF2B5EF4-FFF2-40B4-BE49-F238E27FC236}">
                <a16:creationId xmlns:a16="http://schemas.microsoft.com/office/drawing/2014/main" id="{48547704-F30A-DD7C-51BF-36871FA13D4F}"/>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78207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FB15F-5C83-4F0D-A27B-B6C195444C49}"/>
              </a:ext>
            </a:extLst>
          </p:cNvPr>
          <p:cNvSpPr>
            <a:spLocks noGrp="1"/>
          </p:cNvSpPr>
          <p:nvPr>
            <p:ph type="title"/>
          </p:nvPr>
        </p:nvSpPr>
        <p:spPr/>
        <p:txBody>
          <a:bodyPr>
            <a:normAutofit/>
          </a:bodyPr>
          <a:lstStyle/>
          <a:p>
            <a:r>
              <a:rPr lang="en-IE" dirty="0"/>
              <a:t>Morality, Ethics and Law (1/2)</a:t>
            </a:r>
          </a:p>
        </p:txBody>
      </p:sp>
      <p:sp>
        <p:nvSpPr>
          <p:cNvPr id="3" name="Content Placeholder 2">
            <a:extLst>
              <a:ext uri="{FF2B5EF4-FFF2-40B4-BE49-F238E27FC236}">
                <a16:creationId xmlns:a16="http://schemas.microsoft.com/office/drawing/2014/main" id="{436B8ED1-266B-4EB2-9DA7-B2AB93B7AB04}"/>
              </a:ext>
            </a:extLst>
          </p:cNvPr>
          <p:cNvSpPr>
            <a:spLocks noGrp="1"/>
          </p:cNvSpPr>
          <p:nvPr>
            <p:ph idx="1"/>
          </p:nvPr>
        </p:nvSpPr>
        <p:spPr>
          <a:xfrm>
            <a:off x="703780" y="1999816"/>
            <a:ext cx="7871260" cy="4447021"/>
          </a:xfrm>
        </p:spPr>
        <p:txBody>
          <a:bodyPr>
            <a:noAutofit/>
          </a:bodyPr>
          <a:lstStyle/>
          <a:p>
            <a:r>
              <a:rPr lang="en-US" sz="1600" b="1" dirty="0"/>
              <a:t>Personal Morality</a:t>
            </a:r>
          </a:p>
          <a:p>
            <a:pPr lvl="1">
              <a:buFont typeface="Arial" panose="020B0604020202020204" pitchFamily="34" charset="0"/>
              <a:buChar char="•"/>
            </a:pPr>
            <a:r>
              <a:rPr lang="en-US" sz="1600" dirty="0">
                <a:solidFill>
                  <a:schemeClr val="tx1"/>
                </a:solidFill>
              </a:rPr>
              <a:t>One’s personal </a:t>
            </a:r>
            <a:r>
              <a:rPr lang="en-US" sz="1600" dirty="0">
                <a:solidFill>
                  <a:schemeClr val="tx1"/>
                </a:solidFill>
                <a:highlight>
                  <a:srgbClr val="FFFF00"/>
                </a:highlight>
              </a:rPr>
              <a:t>beliefs </a:t>
            </a:r>
            <a:r>
              <a:rPr lang="en-US" sz="1600" dirty="0">
                <a:solidFill>
                  <a:schemeClr val="tx1"/>
                </a:solidFill>
              </a:rPr>
              <a:t>about right and wrong</a:t>
            </a:r>
          </a:p>
          <a:p>
            <a:pPr lvl="1">
              <a:buFont typeface="Arial" panose="020B0604020202020204" pitchFamily="34" charset="0"/>
              <a:buChar char="•"/>
            </a:pPr>
            <a:r>
              <a:rPr lang="en-US" sz="1600" dirty="0">
                <a:solidFill>
                  <a:schemeClr val="tx1"/>
                </a:solidFill>
              </a:rPr>
              <a:t>Influenced by a range of personal, cultural, philosophical, religious and societal concerns</a:t>
            </a:r>
          </a:p>
          <a:p>
            <a:pPr lvl="1">
              <a:buFont typeface="Arial" panose="020B0604020202020204" pitchFamily="34" charset="0"/>
              <a:buChar char="•"/>
            </a:pPr>
            <a:r>
              <a:rPr lang="en-US" sz="1600" dirty="0">
                <a:solidFill>
                  <a:schemeClr val="tx1"/>
                </a:solidFill>
              </a:rPr>
              <a:t>Moral acts are those that conform to what an individual believes is right</a:t>
            </a:r>
          </a:p>
          <a:p>
            <a:r>
              <a:rPr lang="en-IE" sz="1600" b="1" dirty="0"/>
              <a:t>Group, </a:t>
            </a:r>
            <a:r>
              <a:rPr lang="en-US" sz="1600" b="1" dirty="0"/>
              <a:t>Professional or Organisational </a:t>
            </a:r>
            <a:r>
              <a:rPr lang="en-IE" sz="1600" b="1" dirty="0"/>
              <a:t>morality and ethical standards</a:t>
            </a:r>
          </a:p>
          <a:p>
            <a:pPr lvl="1">
              <a:buFont typeface="Arial" panose="020B0604020202020204" pitchFamily="34" charset="0"/>
              <a:buChar char="•"/>
            </a:pPr>
            <a:r>
              <a:rPr lang="en-US" sz="1600" dirty="0">
                <a:solidFill>
                  <a:schemeClr val="tx1"/>
                </a:solidFill>
              </a:rPr>
              <a:t>Codes of conduct. As a member of a group or profession, you may subscribe to or accept certain ethical </a:t>
            </a:r>
            <a:r>
              <a:rPr lang="en-US" sz="1600" dirty="0">
                <a:solidFill>
                  <a:schemeClr val="tx1"/>
                </a:solidFill>
                <a:highlight>
                  <a:srgbClr val="FFFF00"/>
                </a:highlight>
              </a:rPr>
              <a:t>standards</a:t>
            </a:r>
          </a:p>
          <a:p>
            <a:pPr lvl="1">
              <a:buFont typeface="Arial" panose="020B0604020202020204" pitchFamily="34" charset="0"/>
              <a:buChar char="•"/>
            </a:pPr>
            <a:r>
              <a:rPr lang="en-US" sz="1600" dirty="0">
                <a:solidFill>
                  <a:schemeClr val="tx1"/>
                </a:solidFill>
              </a:rPr>
              <a:t>May be informed by a range of historical, cultural, philosophical, religious, societal, aesthetic concerns</a:t>
            </a:r>
          </a:p>
          <a:p>
            <a:pPr lvl="1">
              <a:buFont typeface="Arial" panose="020B0604020202020204" pitchFamily="34" charset="0"/>
              <a:buChar char="•"/>
            </a:pPr>
            <a:r>
              <a:rPr lang="en-US" sz="1600" dirty="0">
                <a:solidFill>
                  <a:schemeClr val="tx1"/>
                </a:solidFill>
              </a:rPr>
              <a:t>Organisational ethics may be formalized or acknowledged through Code of Ethics or </a:t>
            </a:r>
            <a:r>
              <a:rPr lang="en-US" sz="1600" b="1" dirty="0">
                <a:solidFill>
                  <a:schemeClr val="tx1"/>
                </a:solidFill>
              </a:rPr>
              <a:t>Corporate Social Responsibility</a:t>
            </a:r>
          </a:p>
          <a:p>
            <a:pPr lvl="1">
              <a:buFont typeface="Arial" panose="020B0604020202020204" pitchFamily="34" charset="0"/>
              <a:buChar char="•"/>
            </a:pPr>
            <a:r>
              <a:rPr lang="en-US" sz="1600" dirty="0">
                <a:solidFill>
                  <a:schemeClr val="tx1"/>
                </a:solidFill>
              </a:rPr>
              <a:t>Classical dilemma in literature - Group conflict may bring an individual into conflict with their own personal morality (</a:t>
            </a:r>
            <a:r>
              <a:rPr lang="en-US" sz="1600" dirty="0" err="1">
                <a:solidFill>
                  <a:schemeClr val="tx1"/>
                </a:solidFill>
              </a:rPr>
              <a:t>eg</a:t>
            </a:r>
            <a:r>
              <a:rPr lang="en-US" sz="1600" dirty="0">
                <a:solidFill>
                  <a:schemeClr val="tx1"/>
                </a:solidFill>
              </a:rPr>
              <a:t> Antigone, Hamlet, Sartre)</a:t>
            </a:r>
            <a:endParaRPr lang="en-US" sz="1600" dirty="0"/>
          </a:p>
        </p:txBody>
      </p:sp>
      <p:sp>
        <p:nvSpPr>
          <p:cNvPr id="4" name="Slide Number Placeholder 3">
            <a:extLst>
              <a:ext uri="{FF2B5EF4-FFF2-40B4-BE49-F238E27FC236}">
                <a16:creationId xmlns:a16="http://schemas.microsoft.com/office/drawing/2014/main" id="{EB6D229B-858C-43C0-B3DE-8C118B5E16F2}"/>
              </a:ext>
            </a:extLst>
          </p:cNvPr>
          <p:cNvSpPr>
            <a:spLocks noGrp="1"/>
          </p:cNvSpPr>
          <p:nvPr>
            <p:ph type="sldNum" sz="quarter" idx="12"/>
          </p:nvPr>
        </p:nvSpPr>
        <p:spPr/>
        <p:txBody>
          <a:bodyPr/>
          <a:lstStyle/>
          <a:p>
            <a:fld id="{643DA7A0-CE2E-4C1F-BFF8-E6494234F4F6}" type="slidenum">
              <a:rPr lang="en-IE" smtClean="0"/>
              <a:t>11</a:t>
            </a:fld>
            <a:endParaRPr lang="en-IE"/>
          </a:p>
        </p:txBody>
      </p:sp>
      <p:pic>
        <p:nvPicPr>
          <p:cNvPr id="7" name="Picture 6">
            <a:extLst>
              <a:ext uri="{FF2B5EF4-FFF2-40B4-BE49-F238E27FC236}">
                <a16:creationId xmlns:a16="http://schemas.microsoft.com/office/drawing/2014/main" id="{993538C0-A810-4070-9EB7-73AE40450011}"/>
              </a:ext>
            </a:extLst>
          </p:cNvPr>
          <p:cNvPicPr>
            <a:picLocks noChangeAspect="1"/>
          </p:cNvPicPr>
          <p:nvPr/>
        </p:nvPicPr>
        <p:blipFill>
          <a:blip r:embed="rId3"/>
          <a:stretch>
            <a:fillRect/>
          </a:stretch>
        </p:blipFill>
        <p:spPr>
          <a:xfrm>
            <a:off x="9382522" y="4223326"/>
            <a:ext cx="2227561" cy="2048857"/>
          </a:xfrm>
          <a:prstGeom prst="rect">
            <a:avLst/>
          </a:prstGeom>
        </p:spPr>
      </p:pic>
      <p:pic>
        <p:nvPicPr>
          <p:cNvPr id="8198" name="Picture 6" descr="R-JENERATION: Students risk serious punishment for cheating | Las Vegas  Review-Journal">
            <a:extLst>
              <a:ext uri="{FF2B5EF4-FFF2-40B4-BE49-F238E27FC236}">
                <a16:creationId xmlns:a16="http://schemas.microsoft.com/office/drawing/2014/main" id="{70BC763E-0398-4832-8190-E229AC26F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522" y="1999816"/>
            <a:ext cx="2271460" cy="204885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63C4D36-9ADD-C214-6044-95C1D0757D74}"/>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25421214-DC39-2AD9-DD7C-81BA1779BA1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969631021"/>
      </p:ext>
    </p:extLst>
  </p:cSld>
  <p:clrMapOvr>
    <a:masterClrMapping/>
  </p:clrMapOvr>
  <mc:AlternateContent xmlns:mc="http://schemas.openxmlformats.org/markup-compatibility/2006" xmlns:p14="http://schemas.microsoft.com/office/powerpoint/2010/main">
    <mc:Choice Requires="p14">
      <p:transition spd="slow" p14:dur="2000" advTm="207265"/>
    </mc:Choice>
    <mc:Fallback xmlns="">
      <p:transition spd="slow" advTm="2072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FB15F-5C83-4F0D-A27B-B6C195444C49}"/>
              </a:ext>
            </a:extLst>
          </p:cNvPr>
          <p:cNvSpPr>
            <a:spLocks noGrp="1"/>
          </p:cNvSpPr>
          <p:nvPr>
            <p:ph type="title"/>
          </p:nvPr>
        </p:nvSpPr>
        <p:spPr/>
        <p:txBody>
          <a:bodyPr>
            <a:normAutofit/>
          </a:bodyPr>
          <a:lstStyle/>
          <a:p>
            <a:r>
              <a:rPr lang="en-IE" dirty="0"/>
              <a:t>Morality, Ethics and Law (2/2)</a:t>
            </a:r>
          </a:p>
        </p:txBody>
      </p:sp>
      <p:sp>
        <p:nvSpPr>
          <p:cNvPr id="5" name="TextBox 4">
            <a:extLst>
              <a:ext uri="{FF2B5EF4-FFF2-40B4-BE49-F238E27FC236}">
                <a16:creationId xmlns:a16="http://schemas.microsoft.com/office/drawing/2014/main" id="{0E2ED683-97E7-4C3B-9CD1-EE0C59D0BCD3}"/>
              </a:ext>
            </a:extLst>
          </p:cNvPr>
          <p:cNvSpPr txBox="1"/>
          <p:nvPr/>
        </p:nvSpPr>
        <p:spPr>
          <a:xfrm>
            <a:off x="739187" y="1897427"/>
            <a:ext cx="7085728" cy="4465838"/>
          </a:xfrm>
          <a:prstGeom prst="rect">
            <a:avLst/>
          </a:prstGeom>
          <a:noFill/>
        </p:spPr>
        <p:txBody>
          <a:bodyPr wrap="square" rtlCol="0">
            <a:spAutoFit/>
          </a:bodyPr>
          <a:lstStyle/>
          <a:p>
            <a:r>
              <a:rPr lang="en-IE" sz="1600" b="1" dirty="0"/>
              <a:t>Societal Morality</a:t>
            </a:r>
          </a:p>
          <a:p>
            <a:pPr marL="384048" lvl="1" indent="-182880">
              <a:lnSpc>
                <a:spcPct val="110000"/>
              </a:lnSpc>
              <a:spcBef>
                <a:spcPts val="200"/>
              </a:spcBef>
              <a:spcAft>
                <a:spcPts val="400"/>
              </a:spcAft>
              <a:buFont typeface="Calibri" pitchFamily="34" charset="0"/>
              <a:buChar char="◦"/>
            </a:pPr>
            <a:r>
              <a:rPr lang="en-IE" sz="1600" dirty="0"/>
              <a:t>Widely shared </a:t>
            </a:r>
            <a:r>
              <a:rPr lang="en-US" sz="1600" dirty="0"/>
              <a:t>social </a:t>
            </a:r>
            <a:r>
              <a:rPr lang="en-US" sz="1600" dirty="0">
                <a:highlight>
                  <a:srgbClr val="FFFF00"/>
                </a:highlight>
              </a:rPr>
              <a:t>conventions</a:t>
            </a:r>
            <a:r>
              <a:rPr lang="en-US" sz="1600" dirty="0"/>
              <a:t> </a:t>
            </a:r>
          </a:p>
          <a:p>
            <a:pPr marL="384048" lvl="1" indent="-182880">
              <a:lnSpc>
                <a:spcPct val="110000"/>
              </a:lnSpc>
              <a:spcBef>
                <a:spcPts val="200"/>
              </a:spcBef>
              <a:spcAft>
                <a:spcPts val="400"/>
              </a:spcAft>
              <a:buFont typeface="Calibri" pitchFamily="34" charset="0"/>
              <a:buChar char="◦"/>
            </a:pPr>
            <a:r>
              <a:rPr lang="en-US" sz="1600" dirty="0"/>
              <a:t>Form basis for an established societal consensus about what is right and what is wrong</a:t>
            </a:r>
            <a:endParaRPr lang="en-IE" sz="1600" dirty="0"/>
          </a:p>
          <a:p>
            <a:pPr marL="384048" lvl="1" indent="-182880">
              <a:lnSpc>
                <a:spcPct val="110000"/>
              </a:lnSpc>
              <a:spcBef>
                <a:spcPts val="200"/>
              </a:spcBef>
              <a:spcAft>
                <a:spcPts val="400"/>
              </a:spcAft>
              <a:buFont typeface="Calibri" pitchFamily="34" charset="0"/>
              <a:buChar char="◦"/>
            </a:pPr>
            <a:r>
              <a:rPr lang="en-US" sz="1600" dirty="0"/>
              <a:t>Provide </a:t>
            </a:r>
            <a:r>
              <a:rPr lang="en-US" sz="1600" dirty="0">
                <a:highlight>
                  <a:srgbClr val="FFFF00"/>
                </a:highlight>
              </a:rPr>
              <a:t>boundaries</a:t>
            </a:r>
            <a:r>
              <a:rPr lang="en-US" sz="1600" dirty="0"/>
              <a:t> of generally acceptable </a:t>
            </a:r>
            <a:r>
              <a:rPr lang="en-IE" sz="1600" dirty="0"/>
              <a:t>behaviour</a:t>
            </a:r>
          </a:p>
          <a:p>
            <a:pPr marL="384048" lvl="1" indent="-182880">
              <a:lnSpc>
                <a:spcPct val="110000"/>
              </a:lnSpc>
              <a:spcBef>
                <a:spcPts val="200"/>
              </a:spcBef>
              <a:spcAft>
                <a:spcPts val="400"/>
              </a:spcAft>
              <a:buFont typeface="Calibri" pitchFamily="34" charset="0"/>
              <a:buChar char="◦"/>
            </a:pPr>
            <a:r>
              <a:rPr lang="en-IE" sz="1600" dirty="0"/>
              <a:t>Resolution of differences between views of what is acceptable a complex process</a:t>
            </a:r>
          </a:p>
          <a:p>
            <a:pPr lvl="1"/>
            <a:endParaRPr lang="en-US" sz="1600" dirty="0"/>
          </a:p>
          <a:p>
            <a:r>
              <a:rPr lang="en-US" sz="1600" b="1" dirty="0"/>
              <a:t>Law</a:t>
            </a:r>
          </a:p>
          <a:p>
            <a:pPr marL="384048" lvl="1" indent="-182880">
              <a:lnSpc>
                <a:spcPct val="110000"/>
              </a:lnSpc>
              <a:spcBef>
                <a:spcPts val="200"/>
              </a:spcBef>
              <a:spcAft>
                <a:spcPts val="400"/>
              </a:spcAft>
              <a:buFont typeface="Calibri" pitchFamily="34" charset="0"/>
              <a:buChar char="◦"/>
            </a:pPr>
            <a:r>
              <a:rPr lang="en-US" sz="1600" dirty="0"/>
              <a:t>System of </a:t>
            </a:r>
            <a:r>
              <a:rPr lang="en-US" sz="1600" dirty="0">
                <a:highlight>
                  <a:srgbClr val="FFFF00"/>
                </a:highlight>
              </a:rPr>
              <a:t>rules</a:t>
            </a:r>
            <a:r>
              <a:rPr lang="en-US" sz="1600" dirty="0"/>
              <a:t> that tells us what we can and </a:t>
            </a:r>
            <a:r>
              <a:rPr lang="en-IE" sz="1600" dirty="0"/>
              <a:t>cannot do</a:t>
            </a:r>
          </a:p>
          <a:p>
            <a:pPr marL="384048" lvl="1" indent="-182880">
              <a:lnSpc>
                <a:spcPct val="110000"/>
              </a:lnSpc>
              <a:spcBef>
                <a:spcPts val="200"/>
              </a:spcBef>
              <a:spcAft>
                <a:spcPts val="400"/>
              </a:spcAft>
              <a:buFont typeface="Calibri" pitchFamily="34" charset="0"/>
              <a:buChar char="◦"/>
            </a:pPr>
            <a:r>
              <a:rPr lang="en-US" sz="1600" dirty="0"/>
              <a:t>Laws are enforced by a set of </a:t>
            </a:r>
            <a:r>
              <a:rPr lang="en-US" sz="1600" dirty="0">
                <a:highlight>
                  <a:srgbClr val="FFFF00"/>
                </a:highlight>
              </a:rPr>
              <a:t>institutions</a:t>
            </a:r>
          </a:p>
          <a:p>
            <a:pPr marL="384048" lvl="1" indent="-182880">
              <a:lnSpc>
                <a:spcPct val="110000"/>
              </a:lnSpc>
              <a:spcBef>
                <a:spcPts val="200"/>
              </a:spcBef>
              <a:spcAft>
                <a:spcPts val="400"/>
              </a:spcAft>
              <a:buFont typeface="Calibri" pitchFamily="34" charset="0"/>
              <a:buChar char="◦"/>
            </a:pPr>
            <a:r>
              <a:rPr lang="en-US" sz="1600" dirty="0"/>
              <a:t>Legal acts are those that conform to the law or at least do not contravene it</a:t>
            </a:r>
          </a:p>
          <a:p>
            <a:pPr marL="384048" lvl="1" indent="-182880">
              <a:lnSpc>
                <a:spcPct val="110000"/>
              </a:lnSpc>
              <a:spcBef>
                <a:spcPts val="200"/>
              </a:spcBef>
              <a:spcAft>
                <a:spcPts val="400"/>
              </a:spcAft>
              <a:buFont typeface="Calibri" pitchFamily="34" charset="0"/>
              <a:buChar char="◦"/>
            </a:pPr>
            <a:r>
              <a:rPr lang="en-US" sz="1600" dirty="0">
                <a:highlight>
                  <a:srgbClr val="FFFF00"/>
                </a:highlight>
              </a:rPr>
              <a:t>Courts</a:t>
            </a:r>
            <a:r>
              <a:rPr lang="en-US" sz="1600" dirty="0"/>
              <a:t> exist to resolve contradictions and ambiguities</a:t>
            </a:r>
          </a:p>
          <a:p>
            <a:endParaRPr lang="en-IE" sz="1600" dirty="0"/>
          </a:p>
        </p:txBody>
      </p:sp>
      <p:pic>
        <p:nvPicPr>
          <p:cNvPr id="3" name="Picture 2">
            <a:extLst>
              <a:ext uri="{FF2B5EF4-FFF2-40B4-BE49-F238E27FC236}">
                <a16:creationId xmlns:a16="http://schemas.microsoft.com/office/drawing/2014/main" id="{4CB0E00B-69C1-484D-A913-12B38B715BE4}"/>
              </a:ext>
            </a:extLst>
          </p:cNvPr>
          <p:cNvPicPr>
            <a:picLocks noChangeAspect="1"/>
          </p:cNvPicPr>
          <p:nvPr/>
        </p:nvPicPr>
        <p:blipFill>
          <a:blip r:embed="rId3"/>
          <a:stretch>
            <a:fillRect/>
          </a:stretch>
        </p:blipFill>
        <p:spPr>
          <a:xfrm>
            <a:off x="8565313" y="2049238"/>
            <a:ext cx="2101643" cy="2141295"/>
          </a:xfrm>
          <a:prstGeom prst="rect">
            <a:avLst/>
          </a:prstGeom>
        </p:spPr>
      </p:pic>
      <p:pic>
        <p:nvPicPr>
          <p:cNvPr id="6" name="Picture 5">
            <a:extLst>
              <a:ext uri="{FF2B5EF4-FFF2-40B4-BE49-F238E27FC236}">
                <a16:creationId xmlns:a16="http://schemas.microsoft.com/office/drawing/2014/main" id="{9455BCC7-CA69-4BF9-B147-EB7BB053648B}"/>
              </a:ext>
            </a:extLst>
          </p:cNvPr>
          <p:cNvPicPr>
            <a:picLocks noChangeAspect="1"/>
          </p:cNvPicPr>
          <p:nvPr/>
        </p:nvPicPr>
        <p:blipFill>
          <a:blip r:embed="rId4"/>
          <a:stretch>
            <a:fillRect/>
          </a:stretch>
        </p:blipFill>
        <p:spPr>
          <a:xfrm>
            <a:off x="8565313" y="4190533"/>
            <a:ext cx="2013948" cy="1954008"/>
          </a:xfrm>
          <a:prstGeom prst="rect">
            <a:avLst/>
          </a:prstGeom>
        </p:spPr>
      </p:pic>
      <p:sp>
        <p:nvSpPr>
          <p:cNvPr id="4" name="Slide Number Placeholder 3">
            <a:extLst>
              <a:ext uri="{FF2B5EF4-FFF2-40B4-BE49-F238E27FC236}">
                <a16:creationId xmlns:a16="http://schemas.microsoft.com/office/drawing/2014/main" id="{9A127D5A-AD59-4B44-86D3-52CE06D3BF72}"/>
              </a:ext>
            </a:extLst>
          </p:cNvPr>
          <p:cNvSpPr>
            <a:spLocks noGrp="1"/>
          </p:cNvSpPr>
          <p:nvPr>
            <p:ph type="sldNum" sz="quarter" idx="12"/>
          </p:nvPr>
        </p:nvSpPr>
        <p:spPr/>
        <p:txBody>
          <a:bodyPr/>
          <a:lstStyle/>
          <a:p>
            <a:fld id="{643DA7A0-CE2E-4C1F-BFF8-E6494234F4F6}" type="slidenum">
              <a:rPr lang="en-IE" smtClean="0"/>
              <a:t>12</a:t>
            </a:fld>
            <a:endParaRPr lang="en-IE"/>
          </a:p>
        </p:txBody>
      </p:sp>
      <p:sp>
        <p:nvSpPr>
          <p:cNvPr id="7" name="Footer Placeholder 6">
            <a:extLst>
              <a:ext uri="{FF2B5EF4-FFF2-40B4-BE49-F238E27FC236}">
                <a16:creationId xmlns:a16="http://schemas.microsoft.com/office/drawing/2014/main" id="{50BAA425-3055-06E4-288F-667B415482A0}"/>
              </a:ext>
            </a:extLst>
          </p:cNvPr>
          <p:cNvSpPr>
            <a:spLocks noGrp="1"/>
          </p:cNvSpPr>
          <p:nvPr>
            <p:ph type="ftr" sz="quarter" idx="11"/>
          </p:nvPr>
        </p:nvSpPr>
        <p:spPr/>
        <p:txBody>
          <a:bodyPr/>
          <a:lstStyle/>
          <a:p>
            <a:r>
              <a:rPr lang="en-US"/>
              <a:t>Ethical Issues related to data</a:t>
            </a:r>
            <a:endParaRPr lang="en-US" dirty="0"/>
          </a:p>
        </p:txBody>
      </p:sp>
      <p:grpSp>
        <p:nvGrpSpPr>
          <p:cNvPr id="8" name="Group 7">
            <a:extLst>
              <a:ext uri="{FF2B5EF4-FFF2-40B4-BE49-F238E27FC236}">
                <a16:creationId xmlns:a16="http://schemas.microsoft.com/office/drawing/2014/main" id="{F096D296-AA96-30EF-06A4-F971AA6F0992}"/>
              </a:ext>
            </a:extLst>
          </p:cNvPr>
          <p:cNvGrpSpPr/>
          <p:nvPr/>
        </p:nvGrpSpPr>
        <p:grpSpPr>
          <a:xfrm>
            <a:off x="5395721" y="2534397"/>
            <a:ext cx="6490570" cy="3828868"/>
            <a:chOff x="11652611" y="1641491"/>
            <a:chExt cx="6490570" cy="3828868"/>
          </a:xfrm>
        </p:grpSpPr>
        <p:pic>
          <p:nvPicPr>
            <p:cNvPr id="9" name="Picture 8">
              <a:extLst>
                <a:ext uri="{FF2B5EF4-FFF2-40B4-BE49-F238E27FC236}">
                  <a16:creationId xmlns:a16="http://schemas.microsoft.com/office/drawing/2014/main" id="{1327CF91-5F09-ECD8-E14D-AE2F882D0757}"/>
                </a:ext>
              </a:extLst>
            </p:cNvPr>
            <p:cNvPicPr>
              <a:picLocks noChangeAspect="1"/>
            </p:cNvPicPr>
            <p:nvPr/>
          </p:nvPicPr>
          <p:blipFill>
            <a:blip r:embed="rId5"/>
            <a:stretch>
              <a:fillRect/>
            </a:stretch>
          </p:blipFill>
          <p:spPr>
            <a:xfrm>
              <a:off x="12615619" y="1641491"/>
              <a:ext cx="5010310" cy="1916853"/>
            </a:xfrm>
            <a:prstGeom prst="rect">
              <a:avLst/>
            </a:prstGeom>
          </p:spPr>
        </p:pic>
        <p:sp>
          <p:nvSpPr>
            <p:cNvPr id="10" name="TextBox 9">
              <a:extLst>
                <a:ext uri="{FF2B5EF4-FFF2-40B4-BE49-F238E27FC236}">
                  <a16:creationId xmlns:a16="http://schemas.microsoft.com/office/drawing/2014/main" id="{E216E234-52D4-04D3-FA57-3D83F21C3E44}"/>
                </a:ext>
              </a:extLst>
            </p:cNvPr>
            <p:cNvSpPr txBox="1"/>
            <p:nvPr/>
          </p:nvSpPr>
          <p:spPr>
            <a:xfrm>
              <a:off x="11652611" y="5193360"/>
              <a:ext cx="64905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https://www.theguardian.com/technology/2022/apr/26/twitter-takeover-jack-dorsey-elon-musk</a:t>
              </a:r>
            </a:p>
          </p:txBody>
        </p:sp>
        <p:pic>
          <p:nvPicPr>
            <p:cNvPr id="11" name="Picture 2" descr="Twitter takeover temporarily on hold, says Elon Musk | Elon Musk | The  Guardian">
              <a:extLst>
                <a:ext uri="{FF2B5EF4-FFF2-40B4-BE49-F238E27FC236}">
                  <a16:creationId xmlns:a16="http://schemas.microsoft.com/office/drawing/2014/main" id="{37B4474B-E710-D01C-813F-171CB09E8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7896" y="3560791"/>
              <a:ext cx="2762250" cy="165735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Date Placeholder 11">
            <a:extLst>
              <a:ext uri="{FF2B5EF4-FFF2-40B4-BE49-F238E27FC236}">
                <a16:creationId xmlns:a16="http://schemas.microsoft.com/office/drawing/2014/main" id="{14DE3927-325E-CD6A-30EE-4AD98BEFE87F}"/>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321436432"/>
      </p:ext>
    </p:extLst>
  </p:cSld>
  <p:clrMapOvr>
    <a:masterClrMapping/>
  </p:clrMapOvr>
  <mc:AlternateContent xmlns:mc="http://schemas.openxmlformats.org/markup-compatibility/2006" xmlns:p14="http://schemas.microsoft.com/office/powerpoint/2010/main">
    <mc:Choice Requires="p14">
      <p:transition spd="slow" p14:dur="2000" advTm="207265"/>
    </mc:Choice>
    <mc:Fallback xmlns="">
      <p:transition spd="slow" advTm="2072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DB15-DAFB-4F0C-A65E-206ADE9C6B85}"/>
              </a:ext>
            </a:extLst>
          </p:cNvPr>
          <p:cNvSpPr>
            <a:spLocks noGrp="1"/>
          </p:cNvSpPr>
          <p:nvPr>
            <p:ph type="title"/>
          </p:nvPr>
        </p:nvSpPr>
        <p:spPr>
          <a:xfrm>
            <a:off x="335664" y="247650"/>
            <a:ext cx="8596668" cy="1320800"/>
          </a:xfrm>
        </p:spPr>
        <p:txBody>
          <a:bodyPr/>
          <a:lstStyle/>
          <a:p>
            <a:r>
              <a:rPr lang="en-IE" dirty="0"/>
              <a:t>What Is The Subject “Ethics?”</a:t>
            </a:r>
          </a:p>
        </p:txBody>
      </p:sp>
      <p:sp>
        <p:nvSpPr>
          <p:cNvPr id="3" name="Content Placeholder 2">
            <a:extLst>
              <a:ext uri="{FF2B5EF4-FFF2-40B4-BE49-F238E27FC236}">
                <a16:creationId xmlns:a16="http://schemas.microsoft.com/office/drawing/2014/main" id="{32F16828-7B47-475A-8472-3C3E7940D515}"/>
              </a:ext>
            </a:extLst>
          </p:cNvPr>
          <p:cNvSpPr>
            <a:spLocks noGrp="1"/>
          </p:cNvSpPr>
          <p:nvPr>
            <p:ph idx="1"/>
          </p:nvPr>
        </p:nvSpPr>
        <p:spPr>
          <a:xfrm>
            <a:off x="729847" y="1518987"/>
            <a:ext cx="9301257" cy="900336"/>
          </a:xfrm>
        </p:spPr>
        <p:txBody>
          <a:bodyPr>
            <a:normAutofit lnSpcReduction="10000"/>
          </a:bodyPr>
          <a:lstStyle/>
          <a:p>
            <a:r>
              <a:rPr lang="en-US" sz="2000" b="1" dirty="0"/>
              <a:t>Ethics (or Moral Philosophy) </a:t>
            </a:r>
            <a:r>
              <a:rPr lang="en-US" sz="2000" dirty="0"/>
              <a:t>is a branch of philosophy that "involves systematizing, defending, and </a:t>
            </a:r>
            <a:r>
              <a:rPr lang="en-US" sz="2000" b="1" dirty="0"/>
              <a:t>recommending concepts of right and wrong behavior</a:t>
            </a:r>
            <a:r>
              <a:rPr lang="en-US" sz="2000" dirty="0"/>
              <a:t>.”</a:t>
            </a:r>
          </a:p>
          <a:p>
            <a:endParaRPr lang="en-US" sz="2000" dirty="0"/>
          </a:p>
        </p:txBody>
      </p:sp>
      <p:sp>
        <p:nvSpPr>
          <p:cNvPr id="4" name="Slide Number Placeholder 3">
            <a:extLst>
              <a:ext uri="{FF2B5EF4-FFF2-40B4-BE49-F238E27FC236}">
                <a16:creationId xmlns:a16="http://schemas.microsoft.com/office/drawing/2014/main" id="{30BEA963-44CF-4AEA-9E4F-403376F8D8C2}"/>
              </a:ext>
            </a:extLst>
          </p:cNvPr>
          <p:cNvSpPr>
            <a:spLocks noGrp="1"/>
          </p:cNvSpPr>
          <p:nvPr>
            <p:ph type="sldNum" sz="quarter" idx="12"/>
          </p:nvPr>
        </p:nvSpPr>
        <p:spPr/>
        <p:txBody>
          <a:bodyPr/>
          <a:lstStyle/>
          <a:p>
            <a:fld id="{643DA7A0-CE2E-4C1F-BFF8-E6494234F4F6}" type="slidenum">
              <a:rPr lang="en-IE" smtClean="0"/>
              <a:t>13</a:t>
            </a:fld>
            <a:endParaRPr lang="en-IE"/>
          </a:p>
        </p:txBody>
      </p:sp>
      <p:graphicFrame>
        <p:nvGraphicFramePr>
          <p:cNvPr id="6" name="Diagram 5">
            <a:extLst>
              <a:ext uri="{FF2B5EF4-FFF2-40B4-BE49-F238E27FC236}">
                <a16:creationId xmlns:a16="http://schemas.microsoft.com/office/drawing/2014/main" id="{75104476-659E-460D-ADC2-1B6E5F4A4E93}"/>
              </a:ext>
            </a:extLst>
          </p:cNvPr>
          <p:cNvGraphicFramePr/>
          <p:nvPr/>
        </p:nvGraphicFramePr>
        <p:xfrm>
          <a:off x="1535929" y="2384307"/>
          <a:ext cx="7689094" cy="3900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18E1881-166E-4D42-B5CA-1A1DC87603B4}"/>
              </a:ext>
            </a:extLst>
          </p:cNvPr>
          <p:cNvSpPr txBox="1"/>
          <p:nvPr/>
        </p:nvSpPr>
        <p:spPr>
          <a:xfrm>
            <a:off x="8611601" y="2287261"/>
            <a:ext cx="3161991" cy="1754326"/>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0" i="0" dirty="0">
                <a:solidFill>
                  <a:srgbClr val="212529"/>
                </a:solidFill>
                <a:effectLst/>
                <a:latin typeface="Roboto" panose="02000000000000000000" pitchFamily="2" charset="0"/>
              </a:rPr>
              <a:t>Is God or some ultimate arbitrator the ultimate source of moral guidance?</a:t>
            </a:r>
          </a:p>
          <a:p>
            <a:pPr marL="285750" indent="-285750">
              <a:buFont typeface="Arial" panose="020B0604020202020204" pitchFamily="34" charset="0"/>
              <a:buChar char="•"/>
            </a:pPr>
            <a:r>
              <a:rPr lang="en-US" b="0" i="0" dirty="0">
                <a:solidFill>
                  <a:srgbClr val="212529"/>
                </a:solidFill>
                <a:effectLst/>
                <a:latin typeface="Roboto" panose="02000000000000000000" pitchFamily="2" charset="0"/>
              </a:rPr>
              <a:t>Are ethical rules subjective or objective? </a:t>
            </a:r>
            <a:endParaRPr lang="en-IE" dirty="0"/>
          </a:p>
        </p:txBody>
      </p:sp>
      <p:sp>
        <p:nvSpPr>
          <p:cNvPr id="11" name="TextBox 10">
            <a:extLst>
              <a:ext uri="{FF2B5EF4-FFF2-40B4-BE49-F238E27FC236}">
                <a16:creationId xmlns:a16="http://schemas.microsoft.com/office/drawing/2014/main" id="{ECAC4DCC-E27E-482C-AAD1-B012D1C8CCE0}"/>
              </a:ext>
            </a:extLst>
          </p:cNvPr>
          <p:cNvSpPr txBox="1"/>
          <p:nvPr/>
        </p:nvSpPr>
        <p:spPr>
          <a:xfrm>
            <a:off x="120535" y="3429000"/>
            <a:ext cx="2207647" cy="1938992"/>
          </a:xfrm>
          <a:prstGeom prst="rect">
            <a:avLst/>
          </a:prstGeom>
          <a:noFill/>
        </p:spPr>
        <p:txBody>
          <a:bodyPr wrap="square">
            <a:spAutoFit/>
          </a:bodyPr>
          <a:lstStyle/>
          <a:p>
            <a:pPr marL="342900" indent="-342900" defTabSz="457200">
              <a:spcBef>
                <a:spcPts val="1000"/>
              </a:spcBef>
              <a:buClr>
                <a:schemeClr val="accent1"/>
              </a:buClr>
              <a:buSzPct val="80000"/>
              <a:buFont typeface="Wingdings 3" charset="2"/>
              <a:buChar char=""/>
            </a:pPr>
            <a:r>
              <a:rPr lang="en-US" sz="2000" dirty="0">
                <a:solidFill>
                  <a:schemeClr val="tx1">
                    <a:lumMod val="75000"/>
                    <a:lumOff val="25000"/>
                  </a:schemeClr>
                </a:solidFill>
              </a:rPr>
              <a:t>Ethics is typically divided by philosophers into three main areas:</a:t>
            </a:r>
            <a:endParaRPr lang="en-IE" sz="2000" dirty="0">
              <a:solidFill>
                <a:schemeClr val="tx1">
                  <a:lumMod val="75000"/>
                  <a:lumOff val="25000"/>
                </a:schemeClr>
              </a:solidFill>
            </a:endParaRPr>
          </a:p>
        </p:txBody>
      </p:sp>
      <p:sp>
        <p:nvSpPr>
          <p:cNvPr id="12" name="TextBox 11">
            <a:extLst>
              <a:ext uri="{FF2B5EF4-FFF2-40B4-BE49-F238E27FC236}">
                <a16:creationId xmlns:a16="http://schemas.microsoft.com/office/drawing/2014/main" id="{A1CE418D-1F99-4EF2-9F39-2AE90D8C68B9}"/>
              </a:ext>
            </a:extLst>
          </p:cNvPr>
          <p:cNvSpPr txBox="1"/>
          <p:nvPr/>
        </p:nvSpPr>
        <p:spPr>
          <a:xfrm>
            <a:off x="8518697" y="4094351"/>
            <a:ext cx="3254895" cy="64633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0" i="0" dirty="0">
                <a:solidFill>
                  <a:srgbClr val="212529"/>
                </a:solidFill>
                <a:effectLst/>
                <a:latin typeface="Roboto" panose="02000000000000000000" pitchFamily="2" charset="0"/>
              </a:rPr>
              <a:t>How do we determine what to do and how to act? ?</a:t>
            </a:r>
            <a:endParaRPr lang="en-IE" dirty="0"/>
          </a:p>
        </p:txBody>
      </p:sp>
      <p:sp>
        <p:nvSpPr>
          <p:cNvPr id="14" name="TextBox 13">
            <a:extLst>
              <a:ext uri="{FF2B5EF4-FFF2-40B4-BE49-F238E27FC236}">
                <a16:creationId xmlns:a16="http://schemas.microsoft.com/office/drawing/2014/main" id="{E7796B33-242E-4F0E-BA9F-24BD5136AA71}"/>
              </a:ext>
            </a:extLst>
          </p:cNvPr>
          <p:cNvSpPr txBox="1"/>
          <p:nvPr/>
        </p:nvSpPr>
        <p:spPr>
          <a:xfrm>
            <a:off x="8518697" y="5115189"/>
            <a:ext cx="3575319"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0" i="0" dirty="0">
                <a:solidFill>
                  <a:srgbClr val="212529"/>
                </a:solidFill>
                <a:effectLst/>
                <a:latin typeface="Roboto" panose="02000000000000000000" pitchFamily="2" charset="0"/>
              </a:rPr>
              <a:t>Is </a:t>
            </a:r>
            <a:r>
              <a:rPr lang="en-US" b="0" i="0" dirty="0" err="1">
                <a:solidFill>
                  <a:srgbClr val="212529"/>
                </a:solidFill>
                <a:effectLst/>
                <a:latin typeface="Roboto" panose="02000000000000000000" pitchFamily="2" charset="0"/>
              </a:rPr>
              <a:t>unauthorised</a:t>
            </a:r>
            <a:r>
              <a:rPr lang="en-US" b="0" i="0" dirty="0">
                <a:solidFill>
                  <a:srgbClr val="212529"/>
                </a:solidFill>
                <a:effectLst/>
                <a:latin typeface="Roboto" panose="02000000000000000000" pitchFamily="2" charset="0"/>
              </a:rPr>
              <a:t> computer file-sharing unethical? </a:t>
            </a:r>
          </a:p>
          <a:p>
            <a:pPr marL="285750" indent="-285750">
              <a:buFont typeface="Arial" panose="020B0604020202020204" pitchFamily="34" charset="0"/>
              <a:buChar char="•"/>
            </a:pPr>
            <a:r>
              <a:rPr lang="en-US" b="0" i="0" dirty="0">
                <a:solidFill>
                  <a:srgbClr val="212529"/>
                </a:solidFill>
                <a:effectLst/>
                <a:latin typeface="Roboto" panose="02000000000000000000" pitchFamily="2" charset="0"/>
              </a:rPr>
              <a:t>Do we have moral obligations to the environment?</a:t>
            </a:r>
            <a:endParaRPr lang="en-IE" dirty="0"/>
          </a:p>
        </p:txBody>
      </p:sp>
      <p:sp>
        <p:nvSpPr>
          <p:cNvPr id="5" name="Footer Placeholder 4">
            <a:extLst>
              <a:ext uri="{FF2B5EF4-FFF2-40B4-BE49-F238E27FC236}">
                <a16:creationId xmlns:a16="http://schemas.microsoft.com/office/drawing/2014/main" id="{98AA89DE-08B0-F28D-5707-B362D45E153B}"/>
              </a:ext>
            </a:extLst>
          </p:cNvPr>
          <p:cNvSpPr>
            <a:spLocks noGrp="1"/>
          </p:cNvSpPr>
          <p:nvPr>
            <p:ph type="ftr" sz="quarter" idx="11"/>
          </p:nvPr>
        </p:nvSpPr>
        <p:spPr/>
        <p:txBody>
          <a:bodyPr/>
          <a:lstStyle/>
          <a:p>
            <a:r>
              <a:rPr lang="en-US"/>
              <a:t>Ethical Issues related to data</a:t>
            </a:r>
            <a:endParaRPr lang="en-US" dirty="0"/>
          </a:p>
        </p:txBody>
      </p:sp>
      <p:sp>
        <p:nvSpPr>
          <p:cNvPr id="10" name="Date Placeholder 9">
            <a:extLst>
              <a:ext uri="{FF2B5EF4-FFF2-40B4-BE49-F238E27FC236}">
                <a16:creationId xmlns:a16="http://schemas.microsoft.com/office/drawing/2014/main" id="{7A1DCBC8-5C54-52BB-E073-C888143477CE}"/>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4057745946"/>
      </p:ext>
    </p:extLst>
  </p:cSld>
  <p:clrMapOvr>
    <a:masterClrMapping/>
  </p:clrMapOvr>
  <mc:AlternateContent xmlns:mc="http://schemas.openxmlformats.org/markup-compatibility/2006" xmlns:p14="http://schemas.microsoft.com/office/powerpoint/2010/main">
    <mc:Choice Requires="p14">
      <p:transition spd="slow" p14:dur="2000" advTm="79812"/>
    </mc:Choice>
    <mc:Fallback xmlns="">
      <p:transition spd="slow" advTm="7981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Branches of Normative Ethics</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III</a:t>
            </a:r>
          </a:p>
        </p:txBody>
      </p:sp>
      <p:sp>
        <p:nvSpPr>
          <p:cNvPr id="2" name="Date Placeholder 1">
            <a:extLst>
              <a:ext uri="{FF2B5EF4-FFF2-40B4-BE49-F238E27FC236}">
                <a16:creationId xmlns:a16="http://schemas.microsoft.com/office/drawing/2014/main" id="{CDB85FCF-1A8E-B4E0-6711-F43F30AA1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14/09/2022</a:t>
            </a:r>
          </a:p>
        </p:txBody>
      </p:sp>
      <p:sp>
        <p:nvSpPr>
          <p:cNvPr id="3" name="Footer Placeholder 2">
            <a:extLst>
              <a:ext uri="{FF2B5EF4-FFF2-40B4-BE49-F238E27FC236}">
                <a16:creationId xmlns:a16="http://schemas.microsoft.com/office/drawing/2014/main" id="{87D9233F-904D-9F26-64C8-6F9B7F9EF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1A04575D-1961-1210-270B-05AA1839F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61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1861-D621-4595-A8CA-2DD4B41A43A8}"/>
              </a:ext>
            </a:extLst>
          </p:cNvPr>
          <p:cNvSpPr>
            <a:spLocks noGrp="1"/>
          </p:cNvSpPr>
          <p:nvPr>
            <p:ph type="title"/>
          </p:nvPr>
        </p:nvSpPr>
        <p:spPr>
          <a:xfrm>
            <a:off x="102494" y="0"/>
            <a:ext cx="8596668" cy="1320800"/>
          </a:xfrm>
        </p:spPr>
        <p:txBody>
          <a:bodyPr/>
          <a:lstStyle/>
          <a:p>
            <a:r>
              <a:rPr lang="en-US" dirty="0"/>
              <a:t>Branches of Normative Ethics</a:t>
            </a:r>
            <a:endParaRPr lang="en-IE" dirty="0"/>
          </a:p>
        </p:txBody>
      </p:sp>
      <p:sp>
        <p:nvSpPr>
          <p:cNvPr id="3" name="Slide Number Placeholder 2">
            <a:extLst>
              <a:ext uri="{FF2B5EF4-FFF2-40B4-BE49-F238E27FC236}">
                <a16:creationId xmlns:a16="http://schemas.microsoft.com/office/drawing/2014/main" id="{713DF974-EE46-42C0-8AD6-13A8305A6473}"/>
              </a:ext>
            </a:extLst>
          </p:cNvPr>
          <p:cNvSpPr>
            <a:spLocks noGrp="1"/>
          </p:cNvSpPr>
          <p:nvPr>
            <p:ph type="sldNum" sz="quarter" idx="12"/>
          </p:nvPr>
        </p:nvSpPr>
        <p:spPr/>
        <p:txBody>
          <a:bodyPr/>
          <a:lstStyle/>
          <a:p>
            <a:fld id="{643DA7A0-CE2E-4C1F-BFF8-E6494234F4F6}" type="slidenum">
              <a:rPr lang="en-IE" smtClean="0"/>
              <a:t>15</a:t>
            </a:fld>
            <a:endParaRPr lang="en-IE"/>
          </a:p>
        </p:txBody>
      </p:sp>
      <p:sp>
        <p:nvSpPr>
          <p:cNvPr id="7" name="TextBox 6">
            <a:extLst>
              <a:ext uri="{FF2B5EF4-FFF2-40B4-BE49-F238E27FC236}">
                <a16:creationId xmlns:a16="http://schemas.microsoft.com/office/drawing/2014/main" id="{0A9762DB-04A2-4DB4-B24C-17FD56C0D4D0}"/>
              </a:ext>
            </a:extLst>
          </p:cNvPr>
          <p:cNvSpPr txBox="1"/>
          <p:nvPr/>
        </p:nvSpPr>
        <p:spPr>
          <a:xfrm>
            <a:off x="5605442" y="6079351"/>
            <a:ext cx="6104020" cy="276999"/>
          </a:xfrm>
          <a:prstGeom prst="rect">
            <a:avLst/>
          </a:prstGeom>
          <a:noFill/>
        </p:spPr>
        <p:txBody>
          <a:bodyPr wrap="square">
            <a:spAutoFit/>
          </a:bodyPr>
          <a:lstStyle/>
          <a:p>
            <a:r>
              <a:rPr lang="en-IE" sz="1200" dirty="0">
                <a:solidFill>
                  <a:schemeClr val="tx1">
                    <a:lumMod val="50000"/>
                    <a:lumOff val="50000"/>
                  </a:schemeClr>
                </a:solidFill>
              </a:rPr>
              <a:t>https://slideplayer.com/slide/12451081/</a:t>
            </a:r>
          </a:p>
        </p:txBody>
      </p:sp>
      <p:pic>
        <p:nvPicPr>
          <p:cNvPr id="6" name="Picture 5">
            <a:extLst>
              <a:ext uri="{FF2B5EF4-FFF2-40B4-BE49-F238E27FC236}">
                <a16:creationId xmlns:a16="http://schemas.microsoft.com/office/drawing/2014/main" id="{F5569B16-3204-4612-9BA1-9B9D74B84186}"/>
              </a:ext>
            </a:extLst>
          </p:cNvPr>
          <p:cNvPicPr>
            <a:picLocks noChangeAspect="1"/>
          </p:cNvPicPr>
          <p:nvPr/>
        </p:nvPicPr>
        <p:blipFill>
          <a:blip r:embed="rId3"/>
          <a:stretch>
            <a:fillRect/>
          </a:stretch>
        </p:blipFill>
        <p:spPr>
          <a:xfrm>
            <a:off x="1648232" y="1187421"/>
            <a:ext cx="7914420" cy="4622538"/>
          </a:xfrm>
          <a:prstGeom prst="rect">
            <a:avLst/>
          </a:prstGeom>
        </p:spPr>
      </p:pic>
      <p:sp>
        <p:nvSpPr>
          <p:cNvPr id="4" name="Footer Placeholder 3">
            <a:extLst>
              <a:ext uri="{FF2B5EF4-FFF2-40B4-BE49-F238E27FC236}">
                <a16:creationId xmlns:a16="http://schemas.microsoft.com/office/drawing/2014/main" id="{AB6AA3E3-231A-06E1-CCDA-F2588A5833A7}"/>
              </a:ext>
            </a:extLst>
          </p:cNvPr>
          <p:cNvSpPr>
            <a:spLocks noGrp="1"/>
          </p:cNvSpPr>
          <p:nvPr>
            <p:ph type="ftr" sz="quarter" idx="11"/>
          </p:nvPr>
        </p:nvSpPr>
        <p:spPr/>
        <p:txBody>
          <a:bodyPr/>
          <a:lstStyle/>
          <a:p>
            <a:r>
              <a:rPr lang="en-US"/>
              <a:t>Ethical Issues related to data</a:t>
            </a:r>
            <a:endParaRPr lang="en-US" dirty="0"/>
          </a:p>
        </p:txBody>
      </p:sp>
      <p:sp>
        <p:nvSpPr>
          <p:cNvPr id="5" name="Date Placeholder 4">
            <a:extLst>
              <a:ext uri="{FF2B5EF4-FFF2-40B4-BE49-F238E27FC236}">
                <a16:creationId xmlns:a16="http://schemas.microsoft.com/office/drawing/2014/main" id="{3BD19D09-037E-1E27-F77D-E5EC64C6C7F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382199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6A79-FA6A-4B41-8319-7EAFFEF742F8}"/>
              </a:ext>
            </a:extLst>
          </p:cNvPr>
          <p:cNvSpPr>
            <a:spLocks noGrp="1"/>
          </p:cNvSpPr>
          <p:nvPr>
            <p:ph type="title"/>
          </p:nvPr>
        </p:nvSpPr>
        <p:spPr>
          <a:xfrm>
            <a:off x="257076" y="185209"/>
            <a:ext cx="10058400" cy="1450757"/>
          </a:xfrm>
        </p:spPr>
        <p:txBody>
          <a:bodyPr>
            <a:normAutofit/>
          </a:bodyPr>
          <a:lstStyle/>
          <a:p>
            <a:r>
              <a:rPr lang="en-US" sz="4400" dirty="0"/>
              <a:t>Virtue-based ethics</a:t>
            </a:r>
          </a:p>
        </p:txBody>
      </p:sp>
      <p:sp>
        <p:nvSpPr>
          <p:cNvPr id="5" name="Slide Number Placeholder 4">
            <a:extLst>
              <a:ext uri="{FF2B5EF4-FFF2-40B4-BE49-F238E27FC236}">
                <a16:creationId xmlns:a16="http://schemas.microsoft.com/office/drawing/2014/main" id="{E84A1784-3CE6-4755-B1D6-7A249DEB346B}"/>
              </a:ext>
            </a:extLst>
          </p:cNvPr>
          <p:cNvSpPr>
            <a:spLocks noGrp="1"/>
          </p:cNvSpPr>
          <p:nvPr>
            <p:ph type="sldNum" sz="quarter" idx="12"/>
          </p:nvPr>
        </p:nvSpPr>
        <p:spPr/>
        <p:txBody>
          <a:bodyPr/>
          <a:lstStyle/>
          <a:p>
            <a:fld id="{3A98EE3D-8CD1-4C3F-BD1C-C98C9596463C}" type="slidenum">
              <a:rPr lang="en-US" smtClean="0"/>
              <a:t>16</a:t>
            </a:fld>
            <a:endParaRPr lang="en-US" dirty="0"/>
          </a:p>
        </p:txBody>
      </p:sp>
      <p:pic>
        <p:nvPicPr>
          <p:cNvPr id="7" name="Picture 6">
            <a:extLst>
              <a:ext uri="{FF2B5EF4-FFF2-40B4-BE49-F238E27FC236}">
                <a16:creationId xmlns:a16="http://schemas.microsoft.com/office/drawing/2014/main" id="{98AC85EF-60B8-43C5-9142-7A051AD2EA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14890" y="125900"/>
            <a:ext cx="2461152" cy="3213469"/>
          </a:xfrm>
          <a:prstGeom prst="rect">
            <a:avLst/>
          </a:prstGeom>
        </p:spPr>
      </p:pic>
      <p:sp>
        <p:nvSpPr>
          <p:cNvPr id="8" name="TextBox 7">
            <a:extLst>
              <a:ext uri="{FF2B5EF4-FFF2-40B4-BE49-F238E27FC236}">
                <a16:creationId xmlns:a16="http://schemas.microsoft.com/office/drawing/2014/main" id="{03486425-F2DA-4411-941A-142325575827}"/>
              </a:ext>
            </a:extLst>
          </p:cNvPr>
          <p:cNvSpPr txBox="1"/>
          <p:nvPr/>
        </p:nvSpPr>
        <p:spPr>
          <a:xfrm>
            <a:off x="70722" y="1922524"/>
            <a:ext cx="7973683" cy="4154984"/>
          </a:xfrm>
          <a:prstGeom prst="rect">
            <a:avLst/>
          </a:prstGeom>
          <a:noFill/>
        </p:spPr>
        <p:txBody>
          <a:bodyPr wrap="square">
            <a:spAutoFit/>
          </a:bodyPr>
          <a:lstStyle/>
          <a:p>
            <a:pPr marL="742950" lvl="1" indent="-285750">
              <a:buFont typeface="Arial" panose="020B0604020202020204" pitchFamily="34" charset="0"/>
              <a:buChar char="•"/>
            </a:pPr>
            <a:r>
              <a:rPr lang="en-US" dirty="0"/>
              <a:t>These theories </a:t>
            </a:r>
            <a:r>
              <a:rPr lang="en-US" dirty="0">
                <a:highlight>
                  <a:srgbClr val="FFFF00"/>
                </a:highlight>
              </a:rPr>
              <a:t>judge a person by his/her character rather than by an action</a:t>
            </a:r>
            <a:r>
              <a:rPr lang="en-US" dirty="0"/>
              <a:t> that may deviate from his/her normal behavior.</a:t>
            </a:r>
          </a:p>
          <a:p>
            <a:pPr marL="742950" lvl="1" indent="-285750">
              <a:buFont typeface="Arial" panose="020B0604020202020204" pitchFamily="34" charset="0"/>
              <a:buChar char="•"/>
            </a:pPr>
            <a:r>
              <a:rPr lang="en-US" dirty="0"/>
              <a:t>The objectively right act is </a:t>
            </a:r>
            <a:r>
              <a:rPr lang="en-US" dirty="0">
                <a:highlight>
                  <a:srgbClr val="FFFF00"/>
                </a:highlight>
              </a:rPr>
              <a:t>the one a person of a certain type (“the virtuous person”) would choose</a:t>
            </a:r>
            <a:r>
              <a:rPr lang="en-US" dirty="0"/>
              <a:t>.</a:t>
            </a:r>
          </a:p>
          <a:p>
            <a:pPr marL="742950" lvl="1" indent="-285750">
              <a:buFont typeface="Arial" panose="020B0604020202020204" pitchFamily="34" charset="0"/>
              <a:buChar char="•"/>
            </a:pPr>
            <a:r>
              <a:rPr lang="en-US" sz="1600" dirty="0">
                <a:solidFill>
                  <a:srgbClr val="212121"/>
                </a:solidFill>
                <a:latin typeface="Trebuchet MS (Body)"/>
              </a:rPr>
              <a:t>Definition of “good”: Flourishing</a:t>
            </a:r>
          </a:p>
          <a:p>
            <a:pPr marL="742950" lvl="1" indent="-285750">
              <a:buFont typeface="Arial" panose="020B0604020202020204" pitchFamily="34" charset="0"/>
              <a:buChar char="•"/>
            </a:pPr>
            <a:r>
              <a:rPr lang="en-US" sz="1600" dirty="0"/>
              <a:t>It takes the person’s morals, reputation, and motivation into account when rating an unusual and irregular behavior that is considered unethical.</a:t>
            </a:r>
            <a:endParaRPr lang="en-US" sz="1600" dirty="0">
              <a:solidFill>
                <a:srgbClr val="212121"/>
              </a:solidFill>
              <a:latin typeface="Trebuchet MS (Body)"/>
            </a:endParaRPr>
          </a:p>
          <a:p>
            <a:pPr marL="742950" lvl="1" indent="-285750">
              <a:buFont typeface="Arial" panose="020B0604020202020204" pitchFamily="34" charset="0"/>
              <a:buChar char="•"/>
            </a:pPr>
            <a:r>
              <a:rPr lang="en-US" sz="1600" dirty="0">
                <a:solidFill>
                  <a:srgbClr val="212121"/>
                </a:solidFill>
                <a:latin typeface="Trebuchet MS (Body)"/>
              </a:rPr>
              <a:t>Good </a:t>
            </a:r>
            <a:r>
              <a:rPr lang="en-US" sz="1600" dirty="0" err="1">
                <a:solidFill>
                  <a:srgbClr val="212121"/>
                </a:solidFill>
                <a:latin typeface="Trebuchet MS (Body)"/>
              </a:rPr>
              <a:t>behaviour</a:t>
            </a:r>
            <a:r>
              <a:rPr lang="en-US" sz="1600" dirty="0">
                <a:solidFill>
                  <a:srgbClr val="212121"/>
                </a:solidFill>
                <a:latin typeface="Trebuchet MS (Body)"/>
              </a:rPr>
              <a:t> is usually seen in terms of the “golden mean” – virtues are halfway between two vices (courage is a virtue – but is on a spectrum between cowardice and rashness)</a:t>
            </a:r>
          </a:p>
          <a:p>
            <a:pPr marL="742950" lvl="1" indent="-285750">
              <a:buFont typeface="Arial" panose="020B0604020202020204" pitchFamily="34" charset="0"/>
              <a:buChar char="•"/>
            </a:pPr>
            <a:endParaRPr lang="en-US" sz="1600" dirty="0">
              <a:solidFill>
                <a:srgbClr val="212121"/>
              </a:solidFill>
              <a:latin typeface="Trebuchet MS (Body)"/>
            </a:endParaRPr>
          </a:p>
          <a:p>
            <a:pPr marL="742950" lvl="1" indent="-285750">
              <a:buFont typeface="Arial" panose="020B0604020202020204" pitchFamily="34" charset="0"/>
              <a:buChar char="•"/>
            </a:pPr>
            <a:r>
              <a:rPr lang="en-US" sz="1600" dirty="0">
                <a:solidFill>
                  <a:srgbClr val="212121"/>
                </a:solidFill>
                <a:latin typeface="Trebuchet MS (Body)"/>
              </a:rPr>
              <a:t>How to apply Virtue Theory?</a:t>
            </a:r>
          </a:p>
          <a:p>
            <a:pPr lvl="2"/>
            <a:r>
              <a:rPr lang="en-US" sz="1600" dirty="0">
                <a:solidFill>
                  <a:srgbClr val="212121"/>
                </a:solidFill>
                <a:latin typeface="Trebuchet MS (Body)"/>
              </a:rPr>
              <a:t>An action is morally permissible, if and only if, it is the action that a virtuous person would have taken in the circumstances. </a:t>
            </a:r>
          </a:p>
          <a:p>
            <a:pPr lvl="2"/>
            <a:r>
              <a:rPr lang="en-US" sz="1600" dirty="0">
                <a:solidFill>
                  <a:srgbClr val="212121"/>
                </a:solidFill>
                <a:latin typeface="Trebuchet MS (Body)"/>
              </a:rPr>
              <a:t>If a person X, displays the virtues, S1, S2, S3, S4… Sn in action A, then person X is justified in performing action A.</a:t>
            </a:r>
          </a:p>
        </p:txBody>
      </p:sp>
      <p:sp>
        <p:nvSpPr>
          <p:cNvPr id="9" name="TextBox 8">
            <a:extLst>
              <a:ext uri="{FF2B5EF4-FFF2-40B4-BE49-F238E27FC236}">
                <a16:creationId xmlns:a16="http://schemas.microsoft.com/office/drawing/2014/main" id="{70D0DEA4-E51B-4DBC-A12C-C0E4842FD8E1}"/>
              </a:ext>
            </a:extLst>
          </p:cNvPr>
          <p:cNvSpPr txBox="1"/>
          <p:nvPr/>
        </p:nvSpPr>
        <p:spPr>
          <a:xfrm>
            <a:off x="533400" y="6438571"/>
            <a:ext cx="6104020" cy="369332"/>
          </a:xfrm>
          <a:prstGeom prst="rect">
            <a:avLst/>
          </a:prstGeom>
          <a:noFill/>
        </p:spPr>
        <p:txBody>
          <a:bodyPr wrap="square">
            <a:spAutoFit/>
          </a:bodyPr>
          <a:lstStyle/>
          <a:p>
            <a:r>
              <a:rPr lang="en-US" sz="900" b="0" i="0" dirty="0">
                <a:solidFill>
                  <a:srgbClr val="4D5156"/>
                </a:solidFill>
                <a:effectLst/>
                <a:latin typeface="arial" panose="020B0604020202020204" pitchFamily="34" charset="0"/>
              </a:rPr>
              <a:t>Flourishing is "when people experience positive emotions, positive psychological functioning and positive social functioning, most of the time," living "within an optimal range of human functioning."</a:t>
            </a:r>
            <a:endParaRPr lang="en-IE" sz="900" dirty="0"/>
          </a:p>
        </p:txBody>
      </p:sp>
      <p:pic>
        <p:nvPicPr>
          <p:cNvPr id="3074" name="Picture 2" descr="You Know You&amp;#39;re Right (Ethical Reasoning Project) – Carlo&amp;#39;s Blog">
            <a:extLst>
              <a:ext uri="{FF2B5EF4-FFF2-40B4-BE49-F238E27FC236}">
                <a16:creationId xmlns:a16="http://schemas.microsoft.com/office/drawing/2014/main" id="{EF54004D-5347-4395-A89D-9EBAE2194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4890" y="3398678"/>
            <a:ext cx="3777109" cy="283283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ED434F6-8A61-07F6-0318-AB77859A1160}"/>
              </a:ext>
            </a:extLst>
          </p:cNvPr>
          <p:cNvSpPr>
            <a:spLocks noGrp="1"/>
          </p:cNvSpPr>
          <p:nvPr>
            <p:ph type="ftr" sz="quarter" idx="11"/>
          </p:nvPr>
        </p:nvSpPr>
        <p:spPr/>
        <p:txBody>
          <a:bodyPr/>
          <a:lstStyle/>
          <a:p>
            <a:r>
              <a:rPr lang="en-US"/>
              <a:t>Ethical Issues related to data</a:t>
            </a:r>
            <a:endParaRPr lang="en-US" dirty="0"/>
          </a:p>
        </p:txBody>
      </p:sp>
      <p:sp>
        <p:nvSpPr>
          <p:cNvPr id="4" name="Date Placeholder 3">
            <a:extLst>
              <a:ext uri="{FF2B5EF4-FFF2-40B4-BE49-F238E27FC236}">
                <a16:creationId xmlns:a16="http://schemas.microsoft.com/office/drawing/2014/main" id="{4589AACC-1D3E-EC80-EA80-862261811C98}"/>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04252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63BD-F449-4DCC-BDB1-EDF53EA05F74}"/>
              </a:ext>
            </a:extLst>
          </p:cNvPr>
          <p:cNvSpPr>
            <a:spLocks noGrp="1"/>
          </p:cNvSpPr>
          <p:nvPr>
            <p:ph type="title"/>
          </p:nvPr>
        </p:nvSpPr>
        <p:spPr/>
        <p:txBody>
          <a:bodyPr/>
          <a:lstStyle/>
          <a:p>
            <a:r>
              <a:rPr lang="en-US" dirty="0"/>
              <a:t>The key virtues according to classical philosophers</a:t>
            </a:r>
            <a:endParaRPr lang="en-IE" dirty="0"/>
          </a:p>
        </p:txBody>
      </p:sp>
      <p:graphicFrame>
        <p:nvGraphicFramePr>
          <p:cNvPr id="6" name="Content Placeholder 5">
            <a:extLst>
              <a:ext uri="{FF2B5EF4-FFF2-40B4-BE49-F238E27FC236}">
                <a16:creationId xmlns:a16="http://schemas.microsoft.com/office/drawing/2014/main" id="{F3DB0D9C-1694-4745-80FC-68F848E9A863}"/>
              </a:ext>
            </a:extLst>
          </p:cNvPr>
          <p:cNvGraphicFramePr>
            <a:graphicFrameLocks noGrp="1"/>
          </p:cNvGraphicFramePr>
          <p:nvPr>
            <p:ph idx="1"/>
          </p:nvPr>
        </p:nvGraphicFramePr>
        <p:xfrm>
          <a:off x="1096963" y="21082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54BB983E-DABE-40D5-AE6B-E9D87CF78870}"/>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3" name="TextBox 2">
            <a:extLst>
              <a:ext uri="{FF2B5EF4-FFF2-40B4-BE49-F238E27FC236}">
                <a16:creationId xmlns:a16="http://schemas.microsoft.com/office/drawing/2014/main" id="{05567B30-9164-4698-9B69-349257367279}"/>
              </a:ext>
            </a:extLst>
          </p:cNvPr>
          <p:cNvSpPr txBox="1"/>
          <p:nvPr/>
        </p:nvSpPr>
        <p:spPr>
          <a:xfrm>
            <a:off x="2498706" y="3480050"/>
            <a:ext cx="711633" cy="369332"/>
          </a:xfrm>
          <a:prstGeom prst="rect">
            <a:avLst/>
          </a:prstGeom>
          <a:noFill/>
        </p:spPr>
        <p:txBody>
          <a:bodyPr wrap="square" rtlCol="0">
            <a:spAutoFit/>
          </a:bodyPr>
          <a:lstStyle/>
          <a:p>
            <a:r>
              <a:rPr lang="en-US" dirty="0"/>
              <a:t>Plato</a:t>
            </a:r>
            <a:endParaRPr lang="en-IE" dirty="0"/>
          </a:p>
        </p:txBody>
      </p:sp>
      <p:sp>
        <p:nvSpPr>
          <p:cNvPr id="7" name="TextBox 6">
            <a:extLst>
              <a:ext uri="{FF2B5EF4-FFF2-40B4-BE49-F238E27FC236}">
                <a16:creationId xmlns:a16="http://schemas.microsoft.com/office/drawing/2014/main" id="{23BA0CC5-5AC6-4246-8F6F-1F083837151D}"/>
              </a:ext>
            </a:extLst>
          </p:cNvPr>
          <p:cNvSpPr txBox="1"/>
          <p:nvPr/>
        </p:nvSpPr>
        <p:spPr>
          <a:xfrm>
            <a:off x="5740182" y="3475008"/>
            <a:ext cx="1234763" cy="374374"/>
          </a:xfrm>
          <a:prstGeom prst="rect">
            <a:avLst/>
          </a:prstGeom>
          <a:noFill/>
        </p:spPr>
        <p:txBody>
          <a:bodyPr wrap="square" rtlCol="0">
            <a:spAutoFit/>
          </a:bodyPr>
          <a:lstStyle/>
          <a:p>
            <a:r>
              <a:rPr lang="en-US" dirty="0"/>
              <a:t>Aristotle</a:t>
            </a:r>
            <a:endParaRPr lang="en-IE" dirty="0"/>
          </a:p>
        </p:txBody>
      </p:sp>
      <p:sp>
        <p:nvSpPr>
          <p:cNvPr id="8" name="TextBox 7">
            <a:extLst>
              <a:ext uri="{FF2B5EF4-FFF2-40B4-BE49-F238E27FC236}">
                <a16:creationId xmlns:a16="http://schemas.microsoft.com/office/drawing/2014/main" id="{4B01B597-88B4-4B41-B42A-5BB5FE39CA82}"/>
              </a:ext>
            </a:extLst>
          </p:cNvPr>
          <p:cNvSpPr txBox="1"/>
          <p:nvPr/>
        </p:nvSpPr>
        <p:spPr>
          <a:xfrm>
            <a:off x="8884261" y="3480050"/>
            <a:ext cx="1234763" cy="369332"/>
          </a:xfrm>
          <a:prstGeom prst="rect">
            <a:avLst/>
          </a:prstGeom>
          <a:noFill/>
        </p:spPr>
        <p:txBody>
          <a:bodyPr wrap="square" rtlCol="0">
            <a:spAutoFit/>
          </a:bodyPr>
          <a:lstStyle/>
          <a:p>
            <a:r>
              <a:rPr lang="en-US" dirty="0"/>
              <a:t>Confucius</a:t>
            </a:r>
            <a:endParaRPr lang="en-IE" dirty="0"/>
          </a:p>
        </p:txBody>
      </p:sp>
      <p:sp>
        <p:nvSpPr>
          <p:cNvPr id="4" name="Footer Placeholder 3">
            <a:extLst>
              <a:ext uri="{FF2B5EF4-FFF2-40B4-BE49-F238E27FC236}">
                <a16:creationId xmlns:a16="http://schemas.microsoft.com/office/drawing/2014/main" id="{F6329434-37CB-C5C0-7EE8-954F230AA4AC}"/>
              </a:ext>
            </a:extLst>
          </p:cNvPr>
          <p:cNvSpPr>
            <a:spLocks noGrp="1"/>
          </p:cNvSpPr>
          <p:nvPr>
            <p:ph type="ftr" sz="quarter" idx="11"/>
          </p:nvPr>
        </p:nvSpPr>
        <p:spPr/>
        <p:txBody>
          <a:bodyPr/>
          <a:lstStyle/>
          <a:p>
            <a:r>
              <a:rPr lang="en-US"/>
              <a:t>Ethical Issues related to data</a:t>
            </a:r>
            <a:endParaRPr lang="en-US" dirty="0"/>
          </a:p>
        </p:txBody>
      </p:sp>
      <p:sp>
        <p:nvSpPr>
          <p:cNvPr id="9" name="Date Placeholder 8">
            <a:extLst>
              <a:ext uri="{FF2B5EF4-FFF2-40B4-BE49-F238E27FC236}">
                <a16:creationId xmlns:a16="http://schemas.microsoft.com/office/drawing/2014/main" id="{5770B5F3-706A-6429-A405-4B9155650CD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4082784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6A79-FA6A-4B41-8319-7EAFFEF742F8}"/>
              </a:ext>
            </a:extLst>
          </p:cNvPr>
          <p:cNvSpPr>
            <a:spLocks noGrp="1"/>
          </p:cNvSpPr>
          <p:nvPr>
            <p:ph type="title"/>
          </p:nvPr>
        </p:nvSpPr>
        <p:spPr>
          <a:xfrm>
            <a:off x="304800" y="241605"/>
            <a:ext cx="10058400" cy="1450757"/>
          </a:xfrm>
        </p:spPr>
        <p:txBody>
          <a:bodyPr>
            <a:normAutofit/>
          </a:bodyPr>
          <a:lstStyle/>
          <a:p>
            <a:r>
              <a:rPr lang="en-US" sz="4400" dirty="0"/>
              <a:t>Deontological Ethics</a:t>
            </a:r>
          </a:p>
        </p:txBody>
      </p:sp>
      <p:sp>
        <p:nvSpPr>
          <p:cNvPr id="3" name="Content Placeholder 2">
            <a:extLst>
              <a:ext uri="{FF2B5EF4-FFF2-40B4-BE49-F238E27FC236}">
                <a16:creationId xmlns:a16="http://schemas.microsoft.com/office/drawing/2014/main" id="{1A8E3819-DA32-4AA6-9A9B-31EFF7D47428}"/>
              </a:ext>
            </a:extLst>
          </p:cNvPr>
          <p:cNvSpPr>
            <a:spLocks noGrp="1"/>
          </p:cNvSpPr>
          <p:nvPr>
            <p:ph idx="1"/>
          </p:nvPr>
        </p:nvSpPr>
        <p:spPr>
          <a:xfrm>
            <a:off x="304800" y="2019674"/>
            <a:ext cx="7839780" cy="4195932"/>
          </a:xfrm>
        </p:spPr>
        <p:txBody>
          <a:bodyPr>
            <a:normAutofit/>
          </a:bodyPr>
          <a:lstStyle/>
          <a:p>
            <a:pPr marL="201168" lvl="1" indent="0">
              <a:buNone/>
            </a:pPr>
            <a:endParaRPr lang="en-US" sz="1400" dirty="0"/>
          </a:p>
          <a:p>
            <a:pPr marL="486918" lvl="1"/>
            <a:r>
              <a:rPr lang="en-US" sz="1400" dirty="0"/>
              <a:t>It states that people should </a:t>
            </a:r>
            <a:r>
              <a:rPr lang="en-US" sz="1400" b="1" dirty="0">
                <a:highlight>
                  <a:srgbClr val="FFFF00"/>
                </a:highlight>
              </a:rPr>
              <a:t>adhere to their obligations and duties </a:t>
            </a:r>
            <a:r>
              <a:rPr lang="en-US" sz="1400" dirty="0"/>
              <a:t>when engaged in decision making when ethics are in play</a:t>
            </a:r>
          </a:p>
          <a:p>
            <a:pPr marL="486918" lvl="1"/>
            <a:r>
              <a:rPr lang="en-US" sz="1400" dirty="0"/>
              <a:t>Definition of “good”: Fulfillment of moral obligations, duties. A deontologist will always keep his promises to a friend and will follow the law</a:t>
            </a:r>
          </a:p>
          <a:p>
            <a:pPr marL="486918" lvl="1"/>
            <a:r>
              <a:rPr lang="en-US" sz="1400" dirty="0"/>
              <a:t>One flaw is that there is no rationale or logical basis for deciding an individual’s duties</a:t>
            </a:r>
          </a:p>
          <a:p>
            <a:pPr marL="486918" lvl="1"/>
            <a:r>
              <a:rPr lang="en-US" sz="1400" dirty="0"/>
              <a:t>Deontological ethics focus on the intent behind an action (its “rightness”) rather than on its outcomes.  Provided you took the right decision, the outcome is less important (Good actions justify what ever happens)</a:t>
            </a:r>
          </a:p>
          <a:p>
            <a:pPr marL="201168" lvl="1" indent="0">
              <a:buNone/>
            </a:pPr>
            <a:endParaRPr lang="en-US" sz="1400" dirty="0"/>
          </a:p>
          <a:p>
            <a:pPr marL="201168" lvl="1" indent="0">
              <a:buNone/>
            </a:pPr>
            <a:r>
              <a:rPr lang="en-US" sz="1400" i="1" dirty="0"/>
              <a:t>Examples of Deontological Theories:</a:t>
            </a:r>
          </a:p>
          <a:p>
            <a:pPr marL="486918" lvl="1">
              <a:buFont typeface="Arial" panose="020B0604020202020204" pitchFamily="34" charset="0"/>
              <a:buChar char="•"/>
            </a:pPr>
            <a:r>
              <a:rPr lang="en-US" sz="1400" dirty="0"/>
              <a:t>Divine Command Theory</a:t>
            </a:r>
          </a:p>
          <a:p>
            <a:pPr marL="486918" lvl="1">
              <a:buFont typeface="Arial" panose="020B0604020202020204" pitchFamily="34" charset="0"/>
              <a:buChar char="•"/>
            </a:pPr>
            <a:r>
              <a:rPr lang="en-US" sz="1400" dirty="0"/>
              <a:t>“The Golden Rule”: “Do to others as you want them to do to you”</a:t>
            </a:r>
          </a:p>
          <a:p>
            <a:pPr marL="486918" lvl="1">
              <a:buFont typeface="Arial" panose="020B0604020202020204" pitchFamily="34" charset="0"/>
              <a:buChar char="•"/>
            </a:pPr>
            <a:r>
              <a:rPr lang="en-US" sz="1400" dirty="0"/>
              <a:t>Natural Law and Natural Right theories</a:t>
            </a:r>
          </a:p>
          <a:p>
            <a:pPr marL="486918" lvl="1">
              <a:buFont typeface="Arial" panose="020B0604020202020204" pitchFamily="34" charset="0"/>
              <a:buChar char="•"/>
            </a:pPr>
            <a:r>
              <a:rPr lang="en-US" sz="1400" dirty="0"/>
              <a:t>The Non-Aggression Principle</a:t>
            </a:r>
          </a:p>
          <a:p>
            <a:pPr marL="486918" lvl="1">
              <a:buFont typeface="Arial" panose="020B0604020202020204" pitchFamily="34" charset="0"/>
              <a:buChar char="•"/>
            </a:pPr>
            <a:r>
              <a:rPr lang="en-US" sz="1400" dirty="0"/>
              <a:t>Kantian Ethics (categorical imperative): Act in such a way that you treat humanity..”</a:t>
            </a:r>
          </a:p>
        </p:txBody>
      </p:sp>
      <p:sp>
        <p:nvSpPr>
          <p:cNvPr id="5" name="Slide Number Placeholder 4">
            <a:extLst>
              <a:ext uri="{FF2B5EF4-FFF2-40B4-BE49-F238E27FC236}">
                <a16:creationId xmlns:a16="http://schemas.microsoft.com/office/drawing/2014/main" id="{E84A1784-3CE6-4755-B1D6-7A249DEB346B}"/>
              </a:ext>
            </a:extLst>
          </p:cNvPr>
          <p:cNvSpPr>
            <a:spLocks noGrp="1"/>
          </p:cNvSpPr>
          <p:nvPr>
            <p:ph type="sldNum" sz="quarter" idx="12"/>
          </p:nvPr>
        </p:nvSpPr>
        <p:spPr/>
        <p:txBody>
          <a:bodyPr/>
          <a:lstStyle/>
          <a:p>
            <a:fld id="{3A98EE3D-8CD1-4C3F-BD1C-C98C9596463C}" type="slidenum">
              <a:rPr lang="en-US" smtClean="0"/>
              <a:t>18</a:t>
            </a:fld>
            <a:endParaRPr lang="en-US" dirty="0"/>
          </a:p>
        </p:txBody>
      </p:sp>
      <p:pic>
        <p:nvPicPr>
          <p:cNvPr id="1026" name="Picture 2" descr="Thou Shalt Not Kill - TV Tropes">
            <a:extLst>
              <a:ext uri="{FF2B5EF4-FFF2-40B4-BE49-F238E27FC236}">
                <a16:creationId xmlns:a16="http://schemas.microsoft.com/office/drawing/2014/main" id="{0D264DF5-E7DD-4FD0-9565-214BAD3F2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580" y="2019675"/>
            <a:ext cx="3948273" cy="332783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EF69B58-31FE-4F89-8DAC-640DD94CD46D}"/>
              </a:ext>
            </a:extLst>
          </p:cNvPr>
          <p:cNvSpPr/>
          <p:nvPr/>
        </p:nvSpPr>
        <p:spPr>
          <a:xfrm>
            <a:off x="8932332" y="2590800"/>
            <a:ext cx="897468" cy="487846"/>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ooter Placeholder 5">
            <a:extLst>
              <a:ext uri="{FF2B5EF4-FFF2-40B4-BE49-F238E27FC236}">
                <a16:creationId xmlns:a16="http://schemas.microsoft.com/office/drawing/2014/main" id="{915D9CE3-EE1B-58D9-7B38-D2DCAF6FFB9A}"/>
              </a:ext>
            </a:extLst>
          </p:cNvPr>
          <p:cNvSpPr>
            <a:spLocks noGrp="1"/>
          </p:cNvSpPr>
          <p:nvPr>
            <p:ph type="ftr" sz="quarter" idx="11"/>
          </p:nvPr>
        </p:nvSpPr>
        <p:spPr/>
        <p:txBody>
          <a:bodyPr/>
          <a:lstStyle/>
          <a:p>
            <a:r>
              <a:rPr lang="en-US"/>
              <a:t>Ethical Issues related to data</a:t>
            </a:r>
            <a:endParaRPr lang="en-US" dirty="0"/>
          </a:p>
        </p:txBody>
      </p:sp>
      <p:sp>
        <p:nvSpPr>
          <p:cNvPr id="7" name="Date Placeholder 6">
            <a:extLst>
              <a:ext uri="{FF2B5EF4-FFF2-40B4-BE49-F238E27FC236}">
                <a16:creationId xmlns:a16="http://schemas.microsoft.com/office/drawing/2014/main" id="{A744879E-59A5-6E4B-31F8-69720D48A9AC}"/>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4037695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6A79-FA6A-4B41-8319-7EAFFEF742F8}"/>
              </a:ext>
            </a:extLst>
          </p:cNvPr>
          <p:cNvSpPr>
            <a:spLocks noGrp="1"/>
          </p:cNvSpPr>
          <p:nvPr>
            <p:ph type="title"/>
          </p:nvPr>
        </p:nvSpPr>
        <p:spPr>
          <a:xfrm>
            <a:off x="989768" y="609600"/>
            <a:ext cx="5498361" cy="1320800"/>
          </a:xfrm>
        </p:spPr>
        <p:txBody>
          <a:bodyPr anchor="ctr">
            <a:normAutofit fontScale="90000"/>
          </a:bodyPr>
          <a:lstStyle/>
          <a:p>
            <a:r>
              <a:rPr lang="en-US"/>
              <a:t>Consequentialist Ethics And Utilitarianism</a:t>
            </a:r>
            <a:endParaRPr lang="en-US" dirty="0"/>
          </a:p>
        </p:txBody>
      </p:sp>
      <p:sp>
        <p:nvSpPr>
          <p:cNvPr id="3" name="Content Placeholder 2">
            <a:extLst>
              <a:ext uri="{FF2B5EF4-FFF2-40B4-BE49-F238E27FC236}">
                <a16:creationId xmlns:a16="http://schemas.microsoft.com/office/drawing/2014/main" id="{1A8E3819-DA32-4AA6-9A9B-31EFF7D47428}"/>
              </a:ext>
            </a:extLst>
          </p:cNvPr>
          <p:cNvSpPr>
            <a:spLocks noGrp="1"/>
          </p:cNvSpPr>
          <p:nvPr>
            <p:ph idx="1"/>
          </p:nvPr>
        </p:nvSpPr>
        <p:spPr>
          <a:xfrm>
            <a:off x="393749" y="2123940"/>
            <a:ext cx="7286405" cy="4151814"/>
          </a:xfrm>
        </p:spPr>
        <p:txBody>
          <a:bodyPr>
            <a:normAutofit fontScale="92500" lnSpcReduction="10000"/>
          </a:bodyPr>
          <a:lstStyle/>
          <a:p>
            <a:pPr lvl="1">
              <a:lnSpc>
                <a:spcPct val="90000"/>
              </a:lnSpc>
            </a:pPr>
            <a:r>
              <a:rPr lang="en-US" sz="1800" dirty="0">
                <a:latin typeface="Trebuchet MS (Body)"/>
              </a:rPr>
              <a:t>An action is morally right </a:t>
            </a:r>
            <a:r>
              <a:rPr lang="en-US" sz="1800" b="1" dirty="0">
                <a:highlight>
                  <a:srgbClr val="FFFF00"/>
                </a:highlight>
                <a:latin typeface="Trebuchet MS (Body)"/>
              </a:rPr>
              <a:t>if it produces a greater quantity of good or happiness than any other possible action</a:t>
            </a:r>
            <a:r>
              <a:rPr lang="en-US" sz="1800" dirty="0">
                <a:latin typeface="Trebuchet MS (Body)"/>
              </a:rPr>
              <a:t>. “The greatest good for the greatest number of people”</a:t>
            </a:r>
          </a:p>
          <a:p>
            <a:pPr lvl="1">
              <a:lnSpc>
                <a:spcPct val="90000"/>
              </a:lnSpc>
            </a:pPr>
            <a:r>
              <a:rPr lang="en-US" sz="1800" dirty="0"/>
              <a:t>Definition of “good”: Acting to promote best outcomes</a:t>
            </a:r>
          </a:p>
          <a:p>
            <a:pPr lvl="1">
              <a:lnSpc>
                <a:spcPct val="90000"/>
              </a:lnSpc>
            </a:pPr>
            <a:r>
              <a:rPr lang="en-US" sz="1800" dirty="0"/>
              <a:t>Don’t look at the intent of an action, look at the consequences.  This provides a clear contrast with Deontological ethics</a:t>
            </a:r>
          </a:p>
          <a:p>
            <a:pPr lvl="1">
              <a:lnSpc>
                <a:spcPct val="90000"/>
              </a:lnSpc>
            </a:pPr>
            <a:r>
              <a:rPr lang="en-US" sz="1800" dirty="0"/>
              <a:t>Focus on the goals behind an action or decision, not the rules that determine it</a:t>
            </a:r>
          </a:p>
          <a:p>
            <a:pPr lvl="1">
              <a:lnSpc>
                <a:spcPct val="90000"/>
              </a:lnSpc>
            </a:pPr>
            <a:r>
              <a:rPr lang="en-US" sz="1800" dirty="0"/>
              <a:t>Ask the question “What is the greater good?” and respond to objections with “the ends justify the means”</a:t>
            </a:r>
          </a:p>
          <a:p>
            <a:pPr lvl="1">
              <a:lnSpc>
                <a:spcPct val="90000"/>
              </a:lnSpc>
            </a:pPr>
            <a:r>
              <a:rPr lang="en-US" sz="1800" dirty="0"/>
              <a:t>But consider – who is to decide what the greater good is?  Is it fair to sacrifice the position of the minority so that the majority can benefit?</a:t>
            </a:r>
          </a:p>
          <a:p>
            <a:pPr lvl="1">
              <a:lnSpc>
                <a:spcPct val="90000"/>
              </a:lnSpc>
            </a:pPr>
            <a:r>
              <a:rPr lang="en-US" sz="1800" dirty="0"/>
              <a:t>Is the context or severity of an action not also relevant (e.g. is it right that some should die to save others?)</a:t>
            </a:r>
          </a:p>
          <a:p>
            <a:pPr lvl="1">
              <a:lnSpc>
                <a:spcPct val="90000"/>
              </a:lnSpc>
            </a:pPr>
            <a:r>
              <a:rPr lang="en-US" sz="1800" dirty="0"/>
              <a:t>Should data privacy be sacrificed for the “greater good of progress”</a:t>
            </a:r>
          </a:p>
          <a:p>
            <a:pPr lvl="1">
              <a:lnSpc>
                <a:spcPct val="90000"/>
              </a:lnSpc>
            </a:pPr>
            <a:endParaRPr lang="en-US" sz="1800" dirty="0"/>
          </a:p>
        </p:txBody>
      </p:sp>
      <p:pic>
        <p:nvPicPr>
          <p:cNvPr id="1026" name="Picture 2" descr="Utilitarianism Definition">
            <a:extLst>
              <a:ext uri="{FF2B5EF4-FFF2-40B4-BE49-F238E27FC236}">
                <a16:creationId xmlns:a16="http://schemas.microsoft.com/office/drawing/2014/main" id="{451B51D1-AA37-436A-8CE3-422F736C9C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41" r="-3" b="21814"/>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84A1784-3CE6-4755-B1D6-7A249DEB346B}"/>
              </a:ext>
            </a:extLst>
          </p:cNvPr>
          <p:cNvSpPr>
            <a:spLocks noGrp="1"/>
          </p:cNvSpPr>
          <p:nvPr>
            <p:ph type="sldNum" sz="quarter" idx="12"/>
          </p:nvPr>
        </p:nvSpPr>
        <p:spPr>
          <a:xfrm>
            <a:off x="9081391" y="6275754"/>
            <a:ext cx="683339" cy="365125"/>
          </a:xfrm>
        </p:spPr>
        <p:txBody>
          <a:bodyPr>
            <a:normAutofit/>
          </a:bodyPr>
          <a:lstStyle/>
          <a:p>
            <a:pPr algn="l">
              <a:spcAft>
                <a:spcPts val="600"/>
              </a:spcAft>
            </a:pPr>
            <a:fld id="{3A98EE3D-8CD1-4C3F-BD1C-C98C9596463C}" type="slidenum">
              <a:rPr lang="en-US" smtClean="0"/>
              <a:pPr algn="l">
                <a:spcAft>
                  <a:spcPts val="600"/>
                </a:spcAft>
              </a:pPr>
              <a:t>19</a:t>
            </a:fld>
            <a:endParaRPr lang="en-US" dirty="0"/>
          </a:p>
        </p:txBody>
      </p:sp>
      <p:pic>
        <p:nvPicPr>
          <p:cNvPr id="2050" name="Picture 2" descr=" Killing is wrong so no one&#10;should kill for whatever&#10;reason.&#10; If Batman kills the Joker he&#10;will not be the symbol of&#10;hop...">
            <a:extLst>
              <a:ext uri="{FF2B5EF4-FFF2-40B4-BE49-F238E27FC236}">
                <a16:creationId xmlns:a16="http://schemas.microsoft.com/office/drawing/2014/main" id="{8FE48AD2-58B1-4D56-ADDA-DCD94D7449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98" t="21573" r="6406" b="8617"/>
          <a:stretch/>
        </p:blipFill>
        <p:spPr bwMode="auto">
          <a:xfrm>
            <a:off x="9764730" y="3308866"/>
            <a:ext cx="2408048" cy="3502615"/>
          </a:xfrm>
          <a:prstGeom prst="rect">
            <a:avLst/>
          </a:prstGeom>
          <a:noFill/>
          <a:extLst>
            <a:ext uri="{909E8E84-426E-40DD-AFC4-6F175D3DCCD1}">
              <a14:hiddenFill xmlns:a14="http://schemas.microsoft.com/office/drawing/2010/main">
                <a:solidFill>
                  <a:srgbClr val="FFFFFF"/>
                </a:solidFill>
              </a14:hiddenFill>
            </a:ext>
          </a:extLst>
        </p:spPr>
      </p:pic>
      <p:sp>
        <p:nvSpPr>
          <p:cNvPr id="6" name="Callout: Right Arrow 5">
            <a:extLst>
              <a:ext uri="{FF2B5EF4-FFF2-40B4-BE49-F238E27FC236}">
                <a16:creationId xmlns:a16="http://schemas.microsoft.com/office/drawing/2014/main" id="{DC68FDFF-2155-4719-BE2F-7FDC47928BFC}"/>
              </a:ext>
            </a:extLst>
          </p:cNvPr>
          <p:cNvSpPr/>
          <p:nvPr/>
        </p:nvSpPr>
        <p:spPr>
          <a:xfrm>
            <a:off x="7696200" y="4397144"/>
            <a:ext cx="2373328" cy="1856154"/>
          </a:xfrm>
          <a:prstGeom prst="rightArrowCallout">
            <a:avLst>
              <a:gd name="adj1" fmla="val 16357"/>
              <a:gd name="adj2" fmla="val 17222"/>
              <a:gd name="adj3" fmla="val 25000"/>
              <a:gd name="adj4" fmla="val 73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400" dirty="0">
                <a:solidFill>
                  <a:sysClr val="windowText" lastClr="000000"/>
                </a:solidFill>
              </a:rPr>
              <a:t>If Batman would make an exception of his “No killing rule”, just this time, wouldn't that help make the world a better place?</a:t>
            </a:r>
          </a:p>
        </p:txBody>
      </p:sp>
      <p:sp>
        <p:nvSpPr>
          <p:cNvPr id="4" name="Footer Placeholder 3">
            <a:extLst>
              <a:ext uri="{FF2B5EF4-FFF2-40B4-BE49-F238E27FC236}">
                <a16:creationId xmlns:a16="http://schemas.microsoft.com/office/drawing/2014/main" id="{476E057A-A86A-F8C2-045C-14EF565E0C5C}"/>
              </a:ext>
            </a:extLst>
          </p:cNvPr>
          <p:cNvSpPr>
            <a:spLocks noGrp="1"/>
          </p:cNvSpPr>
          <p:nvPr>
            <p:ph type="ftr" sz="quarter" idx="11"/>
          </p:nvPr>
        </p:nvSpPr>
        <p:spPr/>
        <p:txBody>
          <a:bodyPr/>
          <a:lstStyle/>
          <a:p>
            <a:r>
              <a:rPr lang="en-US"/>
              <a:t>Ethical Issues related to data</a:t>
            </a:r>
            <a:endParaRPr lang="en-US" dirty="0"/>
          </a:p>
        </p:txBody>
      </p:sp>
      <p:sp>
        <p:nvSpPr>
          <p:cNvPr id="7" name="Date Placeholder 6">
            <a:extLst>
              <a:ext uri="{FF2B5EF4-FFF2-40B4-BE49-F238E27FC236}">
                <a16:creationId xmlns:a16="http://schemas.microsoft.com/office/drawing/2014/main" id="{A52C77E6-04DA-B5C3-34DD-077BC485A0C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046994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Introduction</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I</a:t>
            </a:r>
          </a:p>
        </p:txBody>
      </p:sp>
      <p:sp>
        <p:nvSpPr>
          <p:cNvPr id="2" name="Date Placeholder 1">
            <a:extLst>
              <a:ext uri="{FF2B5EF4-FFF2-40B4-BE49-F238E27FC236}">
                <a16:creationId xmlns:a16="http://schemas.microsoft.com/office/drawing/2014/main" id="{AB632494-3DB8-5E74-3301-38D4EFD8A35F}"/>
              </a:ext>
            </a:extLst>
          </p:cNvPr>
          <p:cNvSpPr>
            <a:spLocks noGrp="1"/>
          </p:cNvSpPr>
          <p:nvPr>
            <p:ph type="dt" sz="half" idx="10"/>
          </p:nvPr>
        </p:nvSpPr>
        <p:spPr/>
        <p:txBody>
          <a:bodyPr/>
          <a:lstStyle/>
          <a:p>
            <a:r>
              <a:rPr lang="en-US"/>
              <a:t>14/09/2022</a:t>
            </a:r>
          </a:p>
        </p:txBody>
      </p:sp>
      <p:sp>
        <p:nvSpPr>
          <p:cNvPr id="3" name="Footer Placeholder 2">
            <a:extLst>
              <a:ext uri="{FF2B5EF4-FFF2-40B4-BE49-F238E27FC236}">
                <a16:creationId xmlns:a16="http://schemas.microsoft.com/office/drawing/2014/main" id="{BE9B90AB-8FF8-A808-CBF4-4BA9BE46B51A}"/>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FE7531FC-22B5-DF7C-7DC0-4444E8E99EEC}"/>
              </a:ext>
            </a:extLst>
          </p:cNvPr>
          <p:cNvSpPr>
            <a:spLocks noGrp="1"/>
          </p:cNvSpPr>
          <p:nvPr>
            <p:ph type="sldNum" sz="quarter" idx="12"/>
          </p:nvPr>
        </p:nvSpPr>
        <p:spPr/>
        <p:txBody>
          <a:bodyPr/>
          <a:lstStyle/>
          <a:p>
            <a:fld id="{A02EAEBA-57A2-42DD-BF0A-88E664E0E084}" type="slidenum">
              <a:rPr lang="en-US" smtClean="0"/>
              <a:t>2</a:t>
            </a:fld>
            <a:endParaRPr lang="en-US"/>
          </a:p>
        </p:txBody>
      </p:sp>
    </p:spTree>
    <p:extLst>
      <p:ext uri="{BB962C8B-B14F-4D97-AF65-F5344CB8AC3E}">
        <p14:creationId xmlns:p14="http://schemas.microsoft.com/office/powerpoint/2010/main" val="256632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6A79-FA6A-4B41-8319-7EAFFEF742F8}"/>
              </a:ext>
            </a:extLst>
          </p:cNvPr>
          <p:cNvSpPr>
            <a:spLocks noGrp="1"/>
          </p:cNvSpPr>
          <p:nvPr>
            <p:ph type="title"/>
          </p:nvPr>
        </p:nvSpPr>
        <p:spPr>
          <a:xfrm>
            <a:off x="228600" y="228600"/>
            <a:ext cx="8596668" cy="1320800"/>
          </a:xfrm>
        </p:spPr>
        <p:txBody>
          <a:bodyPr/>
          <a:lstStyle/>
          <a:p>
            <a:r>
              <a:rPr lang="en-US" dirty="0"/>
              <a:t>Social Justice based ethics</a:t>
            </a:r>
          </a:p>
        </p:txBody>
      </p:sp>
      <p:sp>
        <p:nvSpPr>
          <p:cNvPr id="3" name="Content Placeholder 2">
            <a:extLst>
              <a:ext uri="{FF2B5EF4-FFF2-40B4-BE49-F238E27FC236}">
                <a16:creationId xmlns:a16="http://schemas.microsoft.com/office/drawing/2014/main" id="{1A8E3819-DA32-4AA6-9A9B-31EFF7D47428}"/>
              </a:ext>
            </a:extLst>
          </p:cNvPr>
          <p:cNvSpPr>
            <a:spLocks noGrp="1"/>
          </p:cNvSpPr>
          <p:nvPr>
            <p:ph idx="1"/>
          </p:nvPr>
        </p:nvSpPr>
        <p:spPr>
          <a:xfrm>
            <a:off x="228600" y="1549400"/>
            <a:ext cx="8142835" cy="4347707"/>
          </a:xfrm>
        </p:spPr>
        <p:txBody>
          <a:bodyPr>
            <a:noAutofit/>
          </a:bodyPr>
          <a:lstStyle/>
          <a:p>
            <a:pPr lvl="1"/>
            <a:r>
              <a:rPr lang="en-US" sz="1600" dirty="0">
                <a:solidFill>
                  <a:srgbClr val="000000"/>
                </a:solidFill>
                <a:latin typeface="Open Sans" panose="020B0606030504020204" pitchFamily="34" charset="0"/>
              </a:rPr>
              <a:t>These also focus on the “common good” but identify the position of the weakest in society as a measure of the common good (that is those whose interests would most likely be less represented because of status, wealth, health </a:t>
            </a:r>
            <a:r>
              <a:rPr lang="en-US" sz="1600" dirty="0" err="1">
                <a:solidFill>
                  <a:srgbClr val="000000"/>
                </a:solidFill>
                <a:latin typeface="Open Sans" panose="020B0606030504020204" pitchFamily="34" charset="0"/>
              </a:rPr>
              <a:t>etc</a:t>
            </a:r>
            <a:r>
              <a:rPr lang="en-US" sz="1600" dirty="0">
                <a:solidFill>
                  <a:srgbClr val="000000"/>
                </a:solidFill>
                <a:latin typeface="Open Sans" panose="020B0606030504020204" pitchFamily="34" charset="0"/>
              </a:rPr>
              <a:t>)</a:t>
            </a:r>
          </a:p>
          <a:p>
            <a:pPr lvl="1"/>
            <a:r>
              <a:rPr lang="en-US" sz="1800" dirty="0">
                <a:highlight>
                  <a:srgbClr val="FFFF00"/>
                </a:highlight>
              </a:rPr>
              <a:t>Societal welfare can only therefore be judged by the welfare of its citizens who are in the weakest position.</a:t>
            </a:r>
          </a:p>
          <a:p>
            <a:pPr lvl="1"/>
            <a:r>
              <a:rPr lang="en-US" sz="1600" b="0" i="0" dirty="0">
                <a:solidFill>
                  <a:srgbClr val="000000"/>
                </a:solidFill>
                <a:effectLst/>
                <a:latin typeface="Open Sans" panose="020B0606030504020204" pitchFamily="34" charset="0"/>
              </a:rPr>
              <a:t>Those who are not disadvantaged should sacrifice some happiness overall to assure that the distribution is “just”</a:t>
            </a:r>
          </a:p>
          <a:p>
            <a:pPr lvl="1"/>
            <a:r>
              <a:rPr lang="en-US" sz="1600" b="0" i="0" dirty="0">
                <a:solidFill>
                  <a:srgbClr val="000000"/>
                </a:solidFill>
                <a:effectLst/>
                <a:latin typeface="Open Sans" panose="020B0606030504020204" pitchFamily="34" charset="0"/>
              </a:rPr>
              <a:t>John Rawls (A Theory of Justice, 1971) argued that the basic rules governing society should be designed to benefit most those least well off.  Others (Gauthier, Morality by Agreement, 1986) have argued that, at a minimum, any social policy should not improve the condition of those already better off by making those already worst off worse off yet</a:t>
            </a:r>
            <a:endParaRPr lang="en-US" sz="1600" dirty="0"/>
          </a:p>
          <a:p>
            <a:pPr lvl="2"/>
            <a:r>
              <a:rPr lang="en-US" dirty="0"/>
              <a:t>How is an action likely to affect their ability to live a good life for those least advantaged in a society?</a:t>
            </a:r>
          </a:p>
          <a:p>
            <a:pPr lvl="2"/>
            <a:r>
              <a:rPr lang="en-US" dirty="0"/>
              <a:t>Do special measures have to be implemented to ensure that their interests are taken into account?</a:t>
            </a:r>
          </a:p>
        </p:txBody>
      </p:sp>
      <p:sp>
        <p:nvSpPr>
          <p:cNvPr id="5" name="Slide Number Placeholder 4">
            <a:extLst>
              <a:ext uri="{FF2B5EF4-FFF2-40B4-BE49-F238E27FC236}">
                <a16:creationId xmlns:a16="http://schemas.microsoft.com/office/drawing/2014/main" id="{E84A1784-3CE6-4755-B1D6-7A249DEB346B}"/>
              </a:ext>
            </a:extLst>
          </p:cNvPr>
          <p:cNvSpPr>
            <a:spLocks noGrp="1"/>
          </p:cNvSpPr>
          <p:nvPr>
            <p:ph type="sldNum" sz="quarter" idx="12"/>
          </p:nvPr>
        </p:nvSpPr>
        <p:spPr/>
        <p:txBody>
          <a:bodyPr/>
          <a:lstStyle/>
          <a:p>
            <a:fld id="{3A98EE3D-8CD1-4C3F-BD1C-C98C9596463C}" type="slidenum">
              <a:rPr lang="en-US" smtClean="0"/>
              <a:t>20</a:t>
            </a:fld>
            <a:endParaRPr lang="en-US" dirty="0"/>
          </a:p>
        </p:txBody>
      </p:sp>
      <p:pic>
        <p:nvPicPr>
          <p:cNvPr id="2052" name="Picture 4" descr="Image result for john rawls">
            <a:extLst>
              <a:ext uri="{FF2B5EF4-FFF2-40B4-BE49-F238E27FC236}">
                <a16:creationId xmlns:a16="http://schemas.microsoft.com/office/drawing/2014/main" id="{CC3DE774-0DE5-4E36-9A5A-74793FC19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17" y="302265"/>
            <a:ext cx="1482228" cy="1445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6434D5-D483-48A0-88FB-A513B7D2D456}"/>
              </a:ext>
            </a:extLst>
          </p:cNvPr>
          <p:cNvSpPr txBox="1"/>
          <p:nvPr/>
        </p:nvSpPr>
        <p:spPr>
          <a:xfrm>
            <a:off x="8932456" y="1643072"/>
            <a:ext cx="2934615" cy="923330"/>
          </a:xfrm>
          <a:prstGeom prst="rect">
            <a:avLst/>
          </a:prstGeom>
          <a:noFill/>
        </p:spPr>
        <p:txBody>
          <a:bodyPr wrap="square" rtlCol="0">
            <a:spAutoFit/>
          </a:bodyPr>
          <a:lstStyle/>
          <a:p>
            <a:r>
              <a:rPr lang="en-US" b="1" dirty="0"/>
              <a:t>John Rawls (1921-2002) and the “veil of ignorance”</a:t>
            </a:r>
          </a:p>
          <a:p>
            <a:endParaRPr lang="en-IE" dirty="0"/>
          </a:p>
        </p:txBody>
      </p:sp>
      <p:pic>
        <p:nvPicPr>
          <p:cNvPr id="9" name="Picture 8" descr="Text&#10;&#10;Description automatically generated with low confidence">
            <a:extLst>
              <a:ext uri="{FF2B5EF4-FFF2-40B4-BE49-F238E27FC236}">
                <a16:creationId xmlns:a16="http://schemas.microsoft.com/office/drawing/2014/main" id="{47FE53B4-E67F-453E-A12D-8B1DB622959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64838" y="2464330"/>
            <a:ext cx="1891107" cy="1337958"/>
          </a:xfrm>
          <a:prstGeom prst="rect">
            <a:avLst/>
          </a:prstGeom>
        </p:spPr>
      </p:pic>
      <p:sp>
        <p:nvSpPr>
          <p:cNvPr id="10" name="TextBox 9">
            <a:extLst>
              <a:ext uri="{FF2B5EF4-FFF2-40B4-BE49-F238E27FC236}">
                <a16:creationId xmlns:a16="http://schemas.microsoft.com/office/drawing/2014/main" id="{6507CDC9-5F7A-42B5-9C2A-61F3EACD4894}"/>
              </a:ext>
            </a:extLst>
          </p:cNvPr>
          <p:cNvSpPr txBox="1"/>
          <p:nvPr/>
        </p:nvSpPr>
        <p:spPr>
          <a:xfrm>
            <a:off x="9317960" y="11109962"/>
            <a:ext cx="1065147" cy="646331"/>
          </a:xfrm>
          <a:prstGeom prst="rect">
            <a:avLst/>
          </a:prstGeom>
          <a:noFill/>
        </p:spPr>
        <p:txBody>
          <a:bodyPr wrap="square" rtlCol="0">
            <a:spAutoFit/>
          </a:bodyPr>
          <a:lstStyle/>
          <a:p>
            <a:r>
              <a:rPr lang="en-IE" sz="900">
                <a:hlinkClick r:id="rId5" tooltip="https://en.wikipedia.org/wiki/Veil_of_ignorance_(philosophy)"/>
              </a:rPr>
              <a:t>This Photo</a:t>
            </a:r>
            <a:r>
              <a:rPr lang="en-IE" sz="900"/>
              <a:t> by Unknown Author is licensed under </a:t>
            </a:r>
            <a:r>
              <a:rPr lang="en-IE" sz="900">
                <a:hlinkClick r:id="rId6" tooltip="https://creativecommons.org/licenses/by-sa/3.0/"/>
              </a:rPr>
              <a:t>CC BY-SA</a:t>
            </a:r>
            <a:endParaRPr lang="en-IE" sz="900"/>
          </a:p>
        </p:txBody>
      </p:sp>
      <p:pic>
        <p:nvPicPr>
          <p:cNvPr id="11" name="Picture 2" descr="Equity vs. Equality: What&amp;#39;s the Difference? | Mental Floss">
            <a:extLst>
              <a:ext uri="{FF2B5EF4-FFF2-40B4-BE49-F238E27FC236}">
                <a16:creationId xmlns:a16="http://schemas.microsoft.com/office/drawing/2014/main" id="{203F538E-BD4D-4BCD-A54E-DAFF16E180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9119" y="4000188"/>
            <a:ext cx="3557824" cy="239554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E0721A0-601E-2D41-AC38-9BE3FF83D14B}"/>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97F3BB51-513B-A523-B631-D723BF88F57C}"/>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39566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“Real-world” ethics</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IV</a:t>
            </a:r>
          </a:p>
        </p:txBody>
      </p:sp>
      <p:sp>
        <p:nvSpPr>
          <p:cNvPr id="2" name="Date Placeholder 1">
            <a:extLst>
              <a:ext uri="{FF2B5EF4-FFF2-40B4-BE49-F238E27FC236}">
                <a16:creationId xmlns:a16="http://schemas.microsoft.com/office/drawing/2014/main" id="{CDB85FCF-1A8E-B4E0-6711-F43F30AA1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14/09/2022</a:t>
            </a:r>
          </a:p>
        </p:txBody>
      </p:sp>
      <p:sp>
        <p:nvSpPr>
          <p:cNvPr id="3" name="Footer Placeholder 2">
            <a:extLst>
              <a:ext uri="{FF2B5EF4-FFF2-40B4-BE49-F238E27FC236}">
                <a16:creationId xmlns:a16="http://schemas.microsoft.com/office/drawing/2014/main" id="{87D9233F-904D-9F26-64C8-6F9B7F9EF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1A04575D-1961-1210-270B-05AA1839F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73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C7BE-44BC-425B-9D50-7D1CE50913FE}"/>
              </a:ext>
            </a:extLst>
          </p:cNvPr>
          <p:cNvSpPr>
            <a:spLocks noGrp="1"/>
          </p:cNvSpPr>
          <p:nvPr>
            <p:ph type="title"/>
          </p:nvPr>
        </p:nvSpPr>
        <p:spPr/>
        <p:txBody>
          <a:bodyPr/>
          <a:lstStyle/>
          <a:p>
            <a:r>
              <a:rPr lang="en-US" b="1" dirty="0"/>
              <a:t>Ethics in the “real world” (1/2)</a:t>
            </a:r>
            <a:endParaRPr lang="en-IE" b="1" dirty="0"/>
          </a:p>
        </p:txBody>
      </p:sp>
      <p:sp>
        <p:nvSpPr>
          <p:cNvPr id="3" name="Content Placeholder 2">
            <a:extLst>
              <a:ext uri="{FF2B5EF4-FFF2-40B4-BE49-F238E27FC236}">
                <a16:creationId xmlns:a16="http://schemas.microsoft.com/office/drawing/2014/main" id="{0D0AD23B-C5D4-4342-9CB2-89AEF6C74B12}"/>
              </a:ext>
            </a:extLst>
          </p:cNvPr>
          <p:cNvSpPr>
            <a:spLocks noGrp="1"/>
          </p:cNvSpPr>
          <p:nvPr>
            <p:ph idx="1"/>
          </p:nvPr>
        </p:nvSpPr>
        <p:spPr>
          <a:xfrm>
            <a:off x="418408" y="1918952"/>
            <a:ext cx="9099079" cy="4224271"/>
          </a:xfrm>
        </p:spPr>
        <p:txBody>
          <a:bodyPr>
            <a:normAutofit lnSpcReduction="10000"/>
          </a:bodyPr>
          <a:lstStyle/>
          <a:p>
            <a:r>
              <a:rPr lang="en-US" sz="2000" dirty="0">
                <a:latin typeface="Trebuchet MS (Body)"/>
              </a:rPr>
              <a:t>Theories of Ethics</a:t>
            </a:r>
          </a:p>
          <a:p>
            <a:pPr lvl="1">
              <a:buFont typeface="Arial" panose="020B0604020202020204" pitchFamily="34" charset="0"/>
              <a:buChar char="•"/>
            </a:pPr>
            <a:r>
              <a:rPr lang="en-US" sz="1800" dirty="0">
                <a:latin typeface="Trebuchet MS (Body)"/>
              </a:rPr>
              <a:t>Utilitarianism-based ethics: </a:t>
            </a:r>
            <a:r>
              <a:rPr lang="en-US" sz="1800" dirty="0">
                <a:solidFill>
                  <a:srgbClr val="212121"/>
                </a:solidFill>
                <a:latin typeface="Trebuchet MS (Body)"/>
              </a:rPr>
              <a:t>An action is morally right if it produces a greater quantity of good or happiness than any other possible action. “The greatest good for the greatest number of people”</a:t>
            </a:r>
            <a:endParaRPr lang="en-US" sz="1800" dirty="0">
              <a:latin typeface="Trebuchet MS (Body)"/>
            </a:endParaRPr>
          </a:p>
          <a:p>
            <a:pPr lvl="1">
              <a:buFont typeface="Arial" panose="020B0604020202020204" pitchFamily="34" charset="0"/>
              <a:buChar char="•"/>
            </a:pPr>
            <a:r>
              <a:rPr lang="en-US" sz="1800" dirty="0">
                <a:latin typeface="Trebuchet MS (Body)"/>
              </a:rPr>
              <a:t>Rights-based ethics: Individuals have rights that should not be sacrificed simply to produce a net increase in the collective good.</a:t>
            </a:r>
          </a:p>
          <a:p>
            <a:pPr lvl="1">
              <a:buFont typeface="Arial" panose="020B0604020202020204" pitchFamily="34" charset="0"/>
              <a:buChar char="•"/>
            </a:pPr>
            <a:r>
              <a:rPr lang="en-US" sz="1800" dirty="0">
                <a:latin typeface="Trebuchet MS (Body)"/>
              </a:rPr>
              <a:t>Relativism: Maintain that truth is subjective, merely a matter of opinion (cultural or personal).</a:t>
            </a:r>
          </a:p>
          <a:p>
            <a:pPr lvl="1">
              <a:buFont typeface="Arial" panose="020B0604020202020204" pitchFamily="34" charset="0"/>
              <a:buChar char="•"/>
            </a:pPr>
            <a:r>
              <a:rPr lang="en-US" sz="1800" dirty="0">
                <a:latin typeface="Trebuchet MS (Body)"/>
              </a:rPr>
              <a:t>Virtue-based ethics: Is concerned with a person's motivation for action and not with the action itself. Instead of defining moral rules as obligatory duties, the emphasis lies on the individual to develop good habits of character based on these rules, this theory emphasizes moral education.</a:t>
            </a:r>
            <a:endParaRPr lang="en-US" sz="2000" dirty="0">
              <a:solidFill>
                <a:srgbClr val="212121"/>
              </a:solidFill>
              <a:latin typeface="Trebuchet MS (Body)"/>
            </a:endParaRPr>
          </a:p>
          <a:p>
            <a:r>
              <a:rPr lang="en-US" sz="2000" dirty="0">
                <a:solidFill>
                  <a:srgbClr val="212121"/>
                </a:solidFill>
                <a:latin typeface="Trebuchet MS (Body)"/>
              </a:rPr>
              <a:t>Example: A company is behind on production due to this Covid19 situation. Should management force employees to work on Saturday just to get caught up?</a:t>
            </a:r>
          </a:p>
          <a:p>
            <a:endParaRPr lang="en-US" sz="2000" dirty="0">
              <a:latin typeface="Trebuchet MS (Body)"/>
            </a:endParaRPr>
          </a:p>
          <a:p>
            <a:endParaRPr lang="en-US" sz="2000" dirty="0">
              <a:latin typeface="Trebuchet MS (Body)"/>
            </a:endParaRPr>
          </a:p>
          <a:p>
            <a:endParaRPr lang="en-IE" sz="2000" dirty="0">
              <a:latin typeface="Trebuchet MS (Body)"/>
            </a:endParaRPr>
          </a:p>
        </p:txBody>
      </p:sp>
      <p:sp>
        <p:nvSpPr>
          <p:cNvPr id="5" name="Slide Number Placeholder 4">
            <a:extLst>
              <a:ext uri="{FF2B5EF4-FFF2-40B4-BE49-F238E27FC236}">
                <a16:creationId xmlns:a16="http://schemas.microsoft.com/office/drawing/2014/main" id="{EAC73F6C-8ED2-469A-AD1A-A8B0A3ED6DF4}"/>
              </a:ext>
            </a:extLst>
          </p:cNvPr>
          <p:cNvSpPr>
            <a:spLocks noGrp="1"/>
          </p:cNvSpPr>
          <p:nvPr>
            <p:ph type="sldNum" sz="quarter" idx="12"/>
          </p:nvPr>
        </p:nvSpPr>
        <p:spPr/>
        <p:txBody>
          <a:bodyPr/>
          <a:lstStyle/>
          <a:p>
            <a:fld id="{3A98EE3D-8CD1-4C3F-BD1C-C98C9596463C}" type="slidenum">
              <a:rPr lang="en-US" smtClean="0"/>
              <a:t>22</a:t>
            </a:fld>
            <a:endParaRPr lang="en-US" dirty="0"/>
          </a:p>
        </p:txBody>
      </p:sp>
      <p:pic>
        <p:nvPicPr>
          <p:cNvPr id="2050" name="Picture 2" descr="Exercising Your Ethics: Bringing Moral Strength to Business by Leslie E  Sekerka">
            <a:extLst>
              <a:ext uri="{FF2B5EF4-FFF2-40B4-BE49-F238E27FC236}">
                <a16:creationId xmlns:a16="http://schemas.microsoft.com/office/drawing/2014/main" id="{8B6E7BBE-CF3F-467B-BAEA-04F088C21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00" b="24000"/>
          <a:stretch/>
        </p:blipFill>
        <p:spPr bwMode="auto">
          <a:xfrm>
            <a:off x="9633956" y="2524259"/>
            <a:ext cx="2543175"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1639CB5-C5B3-6854-2A7F-796A4D96AD05}"/>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18235EC8-A162-7AA1-37E5-C1DC87106F19}"/>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40575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C7BE-44BC-425B-9D50-7D1CE50913FE}"/>
              </a:ext>
            </a:extLst>
          </p:cNvPr>
          <p:cNvSpPr>
            <a:spLocks noGrp="1"/>
          </p:cNvSpPr>
          <p:nvPr>
            <p:ph type="title"/>
          </p:nvPr>
        </p:nvSpPr>
        <p:spPr/>
        <p:txBody>
          <a:bodyPr/>
          <a:lstStyle/>
          <a:p>
            <a:r>
              <a:rPr lang="en-US" b="1" dirty="0"/>
              <a:t>Ethics in the “real world” (2/2)</a:t>
            </a:r>
            <a:endParaRPr lang="en-IE" b="1" dirty="0"/>
          </a:p>
        </p:txBody>
      </p:sp>
      <p:sp>
        <p:nvSpPr>
          <p:cNvPr id="3" name="Content Placeholder 2">
            <a:extLst>
              <a:ext uri="{FF2B5EF4-FFF2-40B4-BE49-F238E27FC236}">
                <a16:creationId xmlns:a16="http://schemas.microsoft.com/office/drawing/2014/main" id="{0D0AD23B-C5D4-4342-9CB2-89AEF6C74B12}"/>
              </a:ext>
            </a:extLst>
          </p:cNvPr>
          <p:cNvSpPr>
            <a:spLocks noGrp="1"/>
          </p:cNvSpPr>
          <p:nvPr>
            <p:ph idx="1"/>
          </p:nvPr>
        </p:nvSpPr>
        <p:spPr>
          <a:xfrm>
            <a:off x="418408" y="1918952"/>
            <a:ext cx="9099079" cy="4224271"/>
          </a:xfrm>
        </p:spPr>
        <p:txBody>
          <a:bodyPr>
            <a:normAutofit/>
          </a:bodyPr>
          <a:lstStyle/>
          <a:p>
            <a:r>
              <a:rPr lang="en-US" sz="2000" b="1" dirty="0">
                <a:solidFill>
                  <a:srgbClr val="212121"/>
                </a:solidFill>
                <a:latin typeface="Trebuchet MS (Body)"/>
              </a:rPr>
              <a:t>Example</a:t>
            </a:r>
            <a:r>
              <a:rPr lang="en-US" sz="2000" dirty="0">
                <a:solidFill>
                  <a:srgbClr val="212121"/>
                </a:solidFill>
                <a:latin typeface="Trebuchet MS (Body)"/>
              </a:rPr>
              <a:t>: A company is behind on production due to this covid19 situation. Should management force employees to work the weekend just to get caught up?</a:t>
            </a:r>
          </a:p>
          <a:p>
            <a:endParaRPr lang="en-US" sz="2000" b="1" dirty="0">
              <a:latin typeface="Trebuchet MS (Body)"/>
            </a:endParaRPr>
          </a:p>
          <a:p>
            <a:endParaRPr lang="en-US" sz="2000" b="1" dirty="0">
              <a:solidFill>
                <a:srgbClr val="212121"/>
              </a:solidFill>
              <a:latin typeface="Trebuchet MS (Body)"/>
            </a:endParaRPr>
          </a:p>
          <a:p>
            <a:endParaRPr lang="en-US" sz="2000" dirty="0">
              <a:latin typeface="Trebuchet MS (Body)"/>
            </a:endParaRPr>
          </a:p>
          <a:p>
            <a:endParaRPr lang="en-US" sz="2000" dirty="0">
              <a:latin typeface="Trebuchet MS (Body)"/>
            </a:endParaRPr>
          </a:p>
          <a:p>
            <a:endParaRPr lang="en-IE" sz="2000" dirty="0">
              <a:latin typeface="Trebuchet MS (Body)"/>
            </a:endParaRPr>
          </a:p>
          <a:p>
            <a:endParaRPr lang="en-US" sz="2000" dirty="0">
              <a:solidFill>
                <a:srgbClr val="212121"/>
              </a:solidFill>
              <a:latin typeface="Trebuchet MS (Body)"/>
            </a:endParaRPr>
          </a:p>
          <a:p>
            <a:endParaRPr lang="en-US" sz="2000" dirty="0">
              <a:latin typeface="Trebuchet MS (Body)"/>
            </a:endParaRPr>
          </a:p>
          <a:p>
            <a:endParaRPr lang="en-US" sz="2000" dirty="0">
              <a:latin typeface="Trebuchet MS (Body)"/>
            </a:endParaRPr>
          </a:p>
          <a:p>
            <a:endParaRPr lang="en-IE" sz="2000" dirty="0">
              <a:latin typeface="Trebuchet MS (Body)"/>
            </a:endParaRPr>
          </a:p>
        </p:txBody>
      </p:sp>
      <p:sp>
        <p:nvSpPr>
          <p:cNvPr id="5" name="Slide Number Placeholder 4">
            <a:extLst>
              <a:ext uri="{FF2B5EF4-FFF2-40B4-BE49-F238E27FC236}">
                <a16:creationId xmlns:a16="http://schemas.microsoft.com/office/drawing/2014/main" id="{EAC73F6C-8ED2-469A-AD1A-A8B0A3ED6DF4}"/>
              </a:ext>
            </a:extLst>
          </p:cNvPr>
          <p:cNvSpPr>
            <a:spLocks noGrp="1"/>
          </p:cNvSpPr>
          <p:nvPr>
            <p:ph type="sldNum" sz="quarter" idx="12"/>
          </p:nvPr>
        </p:nvSpPr>
        <p:spPr/>
        <p:txBody>
          <a:bodyPr/>
          <a:lstStyle/>
          <a:p>
            <a:fld id="{3A98EE3D-8CD1-4C3F-BD1C-C98C9596463C}" type="slidenum">
              <a:rPr lang="en-US" smtClean="0"/>
              <a:t>23</a:t>
            </a:fld>
            <a:endParaRPr lang="en-US" dirty="0"/>
          </a:p>
        </p:txBody>
      </p:sp>
      <p:pic>
        <p:nvPicPr>
          <p:cNvPr id="2050" name="Picture 2" descr="Exercising Your Ethics: Bringing Moral Strength to Business by Leslie E  Sekerka">
            <a:extLst>
              <a:ext uri="{FF2B5EF4-FFF2-40B4-BE49-F238E27FC236}">
                <a16:creationId xmlns:a16="http://schemas.microsoft.com/office/drawing/2014/main" id="{8B6E7BBE-CF3F-467B-BAEA-04F088C21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00" b="24000"/>
          <a:stretch/>
        </p:blipFill>
        <p:spPr bwMode="auto">
          <a:xfrm>
            <a:off x="9633956" y="2524259"/>
            <a:ext cx="2543175"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1639CB5-C5B3-6854-2A7F-796A4D96AD05}"/>
              </a:ext>
            </a:extLst>
          </p:cNvPr>
          <p:cNvSpPr>
            <a:spLocks noGrp="1"/>
          </p:cNvSpPr>
          <p:nvPr>
            <p:ph type="ftr" sz="quarter" idx="11"/>
          </p:nvPr>
        </p:nvSpPr>
        <p:spPr/>
        <p:txBody>
          <a:bodyPr/>
          <a:lstStyle/>
          <a:p>
            <a:r>
              <a:rPr lang="en-US"/>
              <a:t>Ethical Issues related to data</a:t>
            </a:r>
            <a:endParaRPr lang="en-US" dirty="0"/>
          </a:p>
        </p:txBody>
      </p:sp>
      <p:sp>
        <p:nvSpPr>
          <p:cNvPr id="7" name="Content Placeholder 2">
            <a:extLst>
              <a:ext uri="{FF2B5EF4-FFF2-40B4-BE49-F238E27FC236}">
                <a16:creationId xmlns:a16="http://schemas.microsoft.com/office/drawing/2014/main" id="{9554A66B-2A4F-72D3-BB7D-C7E2CF0FDAE9}"/>
              </a:ext>
            </a:extLst>
          </p:cNvPr>
          <p:cNvSpPr txBox="1">
            <a:spLocks/>
          </p:cNvSpPr>
          <p:nvPr/>
        </p:nvSpPr>
        <p:spPr>
          <a:xfrm>
            <a:off x="2299158" y="3086996"/>
            <a:ext cx="7334798" cy="3151244"/>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latin typeface="Trebuchet MS (Body)"/>
              </a:rPr>
              <a:t>Outcomes:</a:t>
            </a:r>
          </a:p>
          <a:p>
            <a:pPr lvl="1">
              <a:buFont typeface="Arial" panose="020B0604020202020204" pitchFamily="34" charset="0"/>
              <a:buChar char="•"/>
            </a:pPr>
            <a:r>
              <a:rPr lang="en-US" sz="1800" dirty="0">
                <a:solidFill>
                  <a:srgbClr val="212121"/>
                </a:solidFill>
                <a:latin typeface="Trebuchet MS (Body)"/>
              </a:rPr>
              <a:t>Mngt </a:t>
            </a:r>
            <a:r>
              <a:rPr lang="en-US" sz="1800" u="sng" dirty="0">
                <a:solidFill>
                  <a:srgbClr val="212121"/>
                </a:solidFill>
                <a:latin typeface="Trebuchet MS (Body)"/>
              </a:rPr>
              <a:t>would</a:t>
            </a:r>
            <a:r>
              <a:rPr lang="en-US" sz="1800" dirty="0">
                <a:solidFill>
                  <a:srgbClr val="212121"/>
                </a:solidFill>
                <a:latin typeface="Trebuchet MS (Body)"/>
              </a:rPr>
              <a:t> mandate Saturday work, </a:t>
            </a:r>
            <a:r>
              <a:rPr lang="en-IE" sz="1800" dirty="0">
                <a:solidFill>
                  <a:srgbClr val="212121"/>
                </a:solidFill>
                <a:latin typeface="BlinkMacSystemFont"/>
              </a:rPr>
              <a:t>a greater number of customers would benefit from having the service </a:t>
            </a:r>
          </a:p>
          <a:p>
            <a:pPr lvl="1">
              <a:buFont typeface="Arial" panose="020B0604020202020204" pitchFamily="34" charset="0"/>
              <a:buChar char="•"/>
            </a:pPr>
            <a:r>
              <a:rPr lang="en-US" sz="1800" dirty="0">
                <a:solidFill>
                  <a:srgbClr val="212121"/>
                </a:solidFill>
                <a:latin typeface="Trebuchet MS (Body)"/>
              </a:rPr>
              <a:t>Mngt </a:t>
            </a:r>
            <a:r>
              <a:rPr lang="en-US" sz="1800" u="sng" dirty="0">
                <a:solidFill>
                  <a:srgbClr val="212121"/>
                </a:solidFill>
                <a:latin typeface="Trebuchet MS (Body)"/>
              </a:rPr>
              <a:t>would not</a:t>
            </a:r>
            <a:r>
              <a:rPr lang="en-US" sz="1800" dirty="0">
                <a:solidFill>
                  <a:srgbClr val="212121"/>
                </a:solidFill>
                <a:latin typeface="Trebuchet MS (Body)"/>
              </a:rPr>
              <a:t> mandate Saturday work, </a:t>
            </a:r>
            <a:r>
              <a:rPr lang="en-IE" sz="1800" dirty="0">
                <a:solidFill>
                  <a:srgbClr val="212121"/>
                </a:solidFill>
                <a:latin typeface="BlinkMacSystemFont"/>
              </a:rPr>
              <a:t>against the employees’ rights </a:t>
            </a:r>
            <a:endParaRPr lang="en-US" sz="1800" dirty="0">
              <a:latin typeface="Trebuchet MS (Body)"/>
            </a:endParaRPr>
          </a:p>
          <a:p>
            <a:pPr lvl="1">
              <a:buFont typeface="Arial" panose="020B0604020202020204" pitchFamily="34" charset="0"/>
              <a:buChar char="•"/>
            </a:pPr>
            <a:r>
              <a:rPr lang="en-US" sz="1800" dirty="0">
                <a:solidFill>
                  <a:srgbClr val="212121"/>
                </a:solidFill>
                <a:latin typeface="Trebuchet MS (Body)"/>
              </a:rPr>
              <a:t>Mngt </a:t>
            </a:r>
            <a:r>
              <a:rPr lang="en-US" sz="1800" u="sng" dirty="0">
                <a:solidFill>
                  <a:srgbClr val="212121"/>
                </a:solidFill>
                <a:latin typeface="Trebuchet MS (Body)"/>
              </a:rPr>
              <a:t>would not</a:t>
            </a:r>
            <a:r>
              <a:rPr lang="en-US" sz="1800" dirty="0">
                <a:solidFill>
                  <a:srgbClr val="212121"/>
                </a:solidFill>
                <a:latin typeface="Trebuchet MS (Body)"/>
              </a:rPr>
              <a:t> make the employees work on Saturday, </a:t>
            </a:r>
            <a:r>
              <a:rPr lang="en-IE" sz="1800" dirty="0">
                <a:solidFill>
                  <a:srgbClr val="212121"/>
                </a:solidFill>
                <a:latin typeface="BlinkMacSystemFont"/>
              </a:rPr>
              <a:t>if manager were in employees’ position, he wouldn’t want to work</a:t>
            </a:r>
            <a:r>
              <a:rPr lang="en-US" sz="1800" dirty="0">
                <a:solidFill>
                  <a:srgbClr val="212121"/>
                </a:solidFill>
                <a:latin typeface="Trebuchet MS (Body)"/>
              </a:rPr>
              <a:t> </a:t>
            </a:r>
          </a:p>
          <a:p>
            <a:pPr lvl="1">
              <a:buFont typeface="Arial" panose="020B0604020202020204" pitchFamily="34" charset="0"/>
              <a:buChar char="•"/>
            </a:pPr>
            <a:r>
              <a:rPr lang="en-US" sz="1800" dirty="0">
                <a:solidFill>
                  <a:srgbClr val="212121"/>
                </a:solidFill>
                <a:latin typeface="Trebuchet MS (Body)"/>
              </a:rPr>
              <a:t>Mngt </a:t>
            </a:r>
            <a:r>
              <a:rPr lang="en-US" sz="1800" u="sng" dirty="0">
                <a:solidFill>
                  <a:srgbClr val="212121"/>
                </a:solidFill>
                <a:latin typeface="Trebuchet MS (Body)"/>
              </a:rPr>
              <a:t>would</a:t>
            </a:r>
            <a:r>
              <a:rPr lang="en-US" sz="1800" dirty="0">
                <a:solidFill>
                  <a:srgbClr val="212121"/>
                </a:solidFill>
                <a:latin typeface="Trebuchet MS (Body)"/>
              </a:rPr>
              <a:t> make the employees work on Saturday, </a:t>
            </a:r>
            <a:r>
              <a:rPr lang="en-IE" sz="1800" dirty="0">
                <a:solidFill>
                  <a:srgbClr val="212121"/>
                </a:solidFill>
                <a:latin typeface="BlinkMacSystemFont"/>
              </a:rPr>
              <a:t>the strong work culture of the company is very </a:t>
            </a:r>
            <a:r>
              <a:rPr lang="en-IE" sz="1800" dirty="0" err="1">
                <a:solidFill>
                  <a:srgbClr val="212121"/>
                </a:solidFill>
                <a:latin typeface="BlinkMacSystemFont"/>
              </a:rPr>
              <a:t>centered</a:t>
            </a:r>
            <a:r>
              <a:rPr lang="en-IE" sz="1800" dirty="0">
                <a:solidFill>
                  <a:srgbClr val="212121"/>
                </a:solidFill>
                <a:latin typeface="BlinkMacSystemFont"/>
              </a:rPr>
              <a:t> around maintaining production </a:t>
            </a:r>
            <a:r>
              <a:rPr lang="en-US" sz="1800" dirty="0">
                <a:solidFill>
                  <a:srgbClr val="212121"/>
                </a:solidFill>
                <a:latin typeface="Trebuchet MS (Body)"/>
              </a:rPr>
              <a:t> </a:t>
            </a:r>
          </a:p>
          <a:p>
            <a:endParaRPr lang="en-IE" dirty="0"/>
          </a:p>
        </p:txBody>
      </p:sp>
      <p:sp>
        <p:nvSpPr>
          <p:cNvPr id="8" name="Content Placeholder 2">
            <a:extLst>
              <a:ext uri="{FF2B5EF4-FFF2-40B4-BE49-F238E27FC236}">
                <a16:creationId xmlns:a16="http://schemas.microsoft.com/office/drawing/2014/main" id="{2BCB332F-6566-FFE1-627A-8B34E39643C8}"/>
              </a:ext>
            </a:extLst>
          </p:cNvPr>
          <p:cNvSpPr txBox="1">
            <a:spLocks/>
          </p:cNvSpPr>
          <p:nvPr/>
        </p:nvSpPr>
        <p:spPr>
          <a:xfrm>
            <a:off x="329903" y="3101092"/>
            <a:ext cx="1940138" cy="3012440"/>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latin typeface="Trebuchet MS (Body)"/>
              </a:rPr>
              <a:t>Approach:</a:t>
            </a:r>
          </a:p>
          <a:p>
            <a:pPr lvl="1">
              <a:buFont typeface="Arial" panose="020B0604020202020204" pitchFamily="34" charset="0"/>
              <a:buChar char="•"/>
            </a:pPr>
            <a:r>
              <a:rPr lang="en-US" sz="1800" dirty="0">
                <a:solidFill>
                  <a:srgbClr val="212121"/>
                </a:solidFill>
                <a:latin typeface="Trebuchet MS (Body)"/>
              </a:rPr>
              <a:t> Utilitarian based</a:t>
            </a:r>
          </a:p>
          <a:p>
            <a:pPr lvl="1">
              <a:buFont typeface="Arial" panose="020B0604020202020204" pitchFamily="34" charset="0"/>
              <a:buChar char="•"/>
            </a:pPr>
            <a:r>
              <a:rPr lang="en-US" sz="1800" dirty="0">
                <a:solidFill>
                  <a:srgbClr val="212121"/>
                </a:solidFill>
                <a:latin typeface="Trebuchet MS (Body)"/>
              </a:rPr>
              <a:t>Rights based approach</a:t>
            </a:r>
          </a:p>
          <a:p>
            <a:pPr lvl="1">
              <a:buFont typeface="Arial" panose="020B0604020202020204" pitchFamily="34" charset="0"/>
              <a:buChar char="•"/>
            </a:pPr>
            <a:r>
              <a:rPr lang="en-US" sz="1800" dirty="0">
                <a:solidFill>
                  <a:srgbClr val="212121"/>
                </a:solidFill>
                <a:latin typeface="Trebuchet MS (Body)"/>
              </a:rPr>
              <a:t>Relativist based</a:t>
            </a:r>
          </a:p>
          <a:p>
            <a:pPr lvl="1">
              <a:buFont typeface="Arial" panose="020B0604020202020204" pitchFamily="34" charset="0"/>
              <a:buChar char="•"/>
            </a:pPr>
            <a:r>
              <a:rPr lang="en-US" sz="1800" dirty="0">
                <a:solidFill>
                  <a:srgbClr val="212121"/>
                </a:solidFill>
                <a:latin typeface="Trebuchet MS (Body)"/>
              </a:rPr>
              <a:t>Virtue based</a:t>
            </a:r>
          </a:p>
          <a:p>
            <a:pPr lvl="1">
              <a:buFont typeface="Arial" panose="020B0604020202020204" pitchFamily="34" charset="0"/>
              <a:buChar char="•"/>
            </a:pPr>
            <a:endParaRPr lang="en-US" sz="1800" dirty="0">
              <a:solidFill>
                <a:srgbClr val="212121"/>
              </a:solidFill>
              <a:latin typeface="Trebuchet MS (Body)"/>
            </a:endParaRPr>
          </a:p>
          <a:p>
            <a:pPr lvl="1">
              <a:buFont typeface="Arial" panose="020B0604020202020204" pitchFamily="34" charset="0"/>
              <a:buChar char="•"/>
            </a:pPr>
            <a:endParaRPr lang="en-US" sz="1800" dirty="0">
              <a:solidFill>
                <a:srgbClr val="212121"/>
              </a:solidFill>
              <a:latin typeface="Trebuchet MS (Body)"/>
            </a:endParaRPr>
          </a:p>
          <a:p>
            <a:pPr lvl="1">
              <a:buFont typeface="Arial" panose="020B0604020202020204" pitchFamily="34" charset="0"/>
              <a:buChar char="•"/>
            </a:pPr>
            <a:endParaRPr lang="en-US" sz="1800" dirty="0">
              <a:latin typeface="Trebuchet MS (Body)"/>
            </a:endParaRPr>
          </a:p>
          <a:p>
            <a:endParaRPr lang="en-IE" dirty="0"/>
          </a:p>
        </p:txBody>
      </p:sp>
      <p:sp>
        <p:nvSpPr>
          <p:cNvPr id="6" name="Date Placeholder 5">
            <a:extLst>
              <a:ext uri="{FF2B5EF4-FFF2-40B4-BE49-F238E27FC236}">
                <a16:creationId xmlns:a16="http://schemas.microsoft.com/office/drawing/2014/main" id="{BFA6AF8A-18B3-0413-DC79-44D9F73D4A52}"/>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6937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129F-4ED6-4069-A5B2-93B835B9C08A}"/>
              </a:ext>
            </a:extLst>
          </p:cNvPr>
          <p:cNvSpPr>
            <a:spLocks noGrp="1"/>
          </p:cNvSpPr>
          <p:nvPr>
            <p:ph type="title"/>
          </p:nvPr>
        </p:nvSpPr>
        <p:spPr/>
        <p:txBody>
          <a:bodyPr/>
          <a:lstStyle/>
          <a:p>
            <a:r>
              <a:rPr lang="en-IE" dirty="0"/>
              <a:t>Fundamental ethical values (1/2)</a:t>
            </a:r>
          </a:p>
        </p:txBody>
      </p:sp>
      <p:sp>
        <p:nvSpPr>
          <p:cNvPr id="3" name="Content Placeholder 2">
            <a:extLst>
              <a:ext uri="{FF2B5EF4-FFF2-40B4-BE49-F238E27FC236}">
                <a16:creationId xmlns:a16="http://schemas.microsoft.com/office/drawing/2014/main" id="{4D6CAF2C-B1C4-49C0-A885-C1FDFE164FB2}"/>
              </a:ext>
            </a:extLst>
          </p:cNvPr>
          <p:cNvSpPr>
            <a:spLocks noGrp="1"/>
          </p:cNvSpPr>
          <p:nvPr>
            <p:ph idx="1"/>
          </p:nvPr>
        </p:nvSpPr>
        <p:spPr>
          <a:xfrm>
            <a:off x="474134" y="2152621"/>
            <a:ext cx="8596668" cy="3888741"/>
          </a:xfrm>
        </p:spPr>
        <p:txBody>
          <a:bodyPr>
            <a:normAutofit fontScale="85000" lnSpcReduction="20000"/>
          </a:bodyPr>
          <a:lstStyle/>
          <a:p>
            <a:pPr marL="457200" indent="-457200">
              <a:buFont typeface="+mj-lt"/>
              <a:buAutoNum type="arabicPeriod"/>
            </a:pPr>
            <a:r>
              <a:rPr lang="en-US" b="1" dirty="0"/>
              <a:t>Justice/equity</a:t>
            </a:r>
            <a:r>
              <a:rPr lang="en-US" dirty="0"/>
              <a:t>: Every individual has an inalienable dignity and is entitled to equal rights; deep respect for each other cultivates justice; fair and equal access to information enables members of civil society to reach for bilateral understanding. </a:t>
            </a:r>
          </a:p>
          <a:p>
            <a:pPr marL="457200" indent="-457200">
              <a:buFont typeface="+mj-lt"/>
              <a:buAutoNum type="arabicPeriod"/>
            </a:pPr>
            <a:r>
              <a:rPr lang="en-US" b="1" dirty="0"/>
              <a:t>Freedom/Agency</a:t>
            </a:r>
            <a:r>
              <a:rPr lang="en-US" dirty="0"/>
              <a:t>: Human dignity calls for the development of various freedoms: in the Internet context, for example, the freedom of expression, of beliefs and of access to information might conflict. As a consequence, freedom, equality and responsibility must balance each other. </a:t>
            </a:r>
          </a:p>
          <a:p>
            <a:pPr marL="457200" indent="-457200">
              <a:buFont typeface="+mj-lt"/>
              <a:buAutoNum type="arabicPeriod"/>
            </a:pPr>
            <a:r>
              <a:rPr lang="en-US" b="1" dirty="0"/>
              <a:t>Care and compassion</a:t>
            </a:r>
            <a:r>
              <a:rPr lang="en-US" dirty="0"/>
              <a:t>: A capacity for empathy and respect leads to solidarity and reciprocal support. </a:t>
            </a:r>
          </a:p>
        </p:txBody>
      </p:sp>
      <p:sp>
        <p:nvSpPr>
          <p:cNvPr id="4" name="Slide Number Placeholder 3">
            <a:extLst>
              <a:ext uri="{FF2B5EF4-FFF2-40B4-BE49-F238E27FC236}">
                <a16:creationId xmlns:a16="http://schemas.microsoft.com/office/drawing/2014/main" id="{A0B37F38-B0C7-42EB-8778-20448470794A}"/>
              </a:ext>
            </a:extLst>
          </p:cNvPr>
          <p:cNvSpPr>
            <a:spLocks noGrp="1"/>
          </p:cNvSpPr>
          <p:nvPr>
            <p:ph type="sldNum" sz="quarter" idx="12"/>
          </p:nvPr>
        </p:nvSpPr>
        <p:spPr/>
        <p:txBody>
          <a:bodyPr/>
          <a:lstStyle/>
          <a:p>
            <a:fld id="{643DA7A0-CE2E-4C1F-BFF8-E6494234F4F6}" type="slidenum">
              <a:rPr lang="en-IE" smtClean="0"/>
              <a:t>24</a:t>
            </a:fld>
            <a:endParaRPr lang="en-IE"/>
          </a:p>
        </p:txBody>
      </p:sp>
      <p:sp>
        <p:nvSpPr>
          <p:cNvPr id="5" name="TextBox 4">
            <a:extLst>
              <a:ext uri="{FF2B5EF4-FFF2-40B4-BE49-F238E27FC236}">
                <a16:creationId xmlns:a16="http://schemas.microsoft.com/office/drawing/2014/main" id="{45F36A4C-36D6-4F53-AD59-65C199E14FF7}"/>
              </a:ext>
            </a:extLst>
          </p:cNvPr>
          <p:cNvSpPr txBox="1"/>
          <p:nvPr/>
        </p:nvSpPr>
        <p:spPr>
          <a:xfrm>
            <a:off x="1153610" y="5960869"/>
            <a:ext cx="6705600" cy="307777"/>
          </a:xfrm>
          <a:prstGeom prst="rect">
            <a:avLst/>
          </a:prstGeom>
          <a:noFill/>
        </p:spPr>
        <p:txBody>
          <a:bodyPr wrap="square">
            <a:spAutoFit/>
          </a:bodyPr>
          <a:lstStyle/>
          <a:p>
            <a:r>
              <a:rPr lang="en-US" sz="1400" dirty="0">
                <a:solidFill>
                  <a:schemeClr val="tx1">
                    <a:lumMod val="50000"/>
                    <a:lumOff val="50000"/>
                  </a:schemeClr>
                </a:solidFill>
              </a:rPr>
              <a:t>Source:  Ethics in the Information Society: The Nine “P” s. (2013)</a:t>
            </a:r>
            <a:endParaRPr lang="en-IE" sz="1400" dirty="0">
              <a:solidFill>
                <a:schemeClr val="tx1">
                  <a:lumMod val="50000"/>
                  <a:lumOff val="50000"/>
                </a:schemeClr>
              </a:solidFill>
            </a:endParaRPr>
          </a:p>
        </p:txBody>
      </p:sp>
      <p:pic>
        <p:nvPicPr>
          <p:cNvPr id="6" name="Picture 5">
            <a:extLst>
              <a:ext uri="{FF2B5EF4-FFF2-40B4-BE49-F238E27FC236}">
                <a16:creationId xmlns:a16="http://schemas.microsoft.com/office/drawing/2014/main" id="{2789AD89-C34C-4BC5-9DB5-5DA72BCC0B59}"/>
              </a:ext>
            </a:extLst>
          </p:cNvPr>
          <p:cNvPicPr>
            <a:picLocks noChangeAspect="1"/>
          </p:cNvPicPr>
          <p:nvPr/>
        </p:nvPicPr>
        <p:blipFill>
          <a:blip r:embed="rId3"/>
          <a:stretch>
            <a:fillRect/>
          </a:stretch>
        </p:blipFill>
        <p:spPr>
          <a:xfrm>
            <a:off x="9486781" y="2152621"/>
            <a:ext cx="2276203" cy="3240000"/>
          </a:xfrm>
          <a:prstGeom prst="rect">
            <a:avLst/>
          </a:prstGeom>
        </p:spPr>
      </p:pic>
      <p:sp>
        <p:nvSpPr>
          <p:cNvPr id="8" name="TextBox 7">
            <a:extLst>
              <a:ext uri="{FF2B5EF4-FFF2-40B4-BE49-F238E27FC236}">
                <a16:creationId xmlns:a16="http://schemas.microsoft.com/office/drawing/2014/main" id="{9038A4FD-CB05-473B-930C-67EF79A2508D}"/>
              </a:ext>
            </a:extLst>
          </p:cNvPr>
          <p:cNvSpPr txBox="1"/>
          <p:nvPr/>
        </p:nvSpPr>
        <p:spPr>
          <a:xfrm>
            <a:off x="316316" y="1783289"/>
            <a:ext cx="6110514" cy="369332"/>
          </a:xfrm>
          <a:prstGeom prst="rect">
            <a:avLst/>
          </a:prstGeom>
          <a:noFill/>
        </p:spPr>
        <p:txBody>
          <a:bodyPr wrap="square">
            <a:spAutoFit/>
          </a:bodyPr>
          <a:lstStyle/>
          <a:p>
            <a:r>
              <a:rPr lang="en-US" dirty="0"/>
              <a:t>Fundamental values for the knowledge societies are:</a:t>
            </a:r>
            <a:endParaRPr lang="en-IE" dirty="0"/>
          </a:p>
        </p:txBody>
      </p:sp>
      <p:sp>
        <p:nvSpPr>
          <p:cNvPr id="7" name="Footer Placeholder 6">
            <a:extLst>
              <a:ext uri="{FF2B5EF4-FFF2-40B4-BE49-F238E27FC236}">
                <a16:creationId xmlns:a16="http://schemas.microsoft.com/office/drawing/2014/main" id="{BAE249E4-6079-A2A9-55EB-78BA1B64EE89}"/>
              </a:ext>
            </a:extLst>
          </p:cNvPr>
          <p:cNvSpPr>
            <a:spLocks noGrp="1"/>
          </p:cNvSpPr>
          <p:nvPr>
            <p:ph type="ftr" sz="quarter" idx="11"/>
          </p:nvPr>
        </p:nvSpPr>
        <p:spPr/>
        <p:txBody>
          <a:bodyPr/>
          <a:lstStyle/>
          <a:p>
            <a:r>
              <a:rPr lang="en-US"/>
              <a:t>Ethical Issues related to data</a:t>
            </a:r>
            <a:endParaRPr lang="en-US" dirty="0"/>
          </a:p>
        </p:txBody>
      </p:sp>
      <p:sp>
        <p:nvSpPr>
          <p:cNvPr id="9" name="Date Placeholder 8">
            <a:extLst>
              <a:ext uri="{FF2B5EF4-FFF2-40B4-BE49-F238E27FC236}">
                <a16:creationId xmlns:a16="http://schemas.microsoft.com/office/drawing/2014/main" id="{B7051365-1D45-FAE4-0769-E08208463FB1}"/>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348135491"/>
      </p:ext>
    </p:extLst>
  </p:cSld>
  <p:clrMapOvr>
    <a:masterClrMapping/>
  </p:clrMapOvr>
  <mc:AlternateContent xmlns:mc="http://schemas.openxmlformats.org/markup-compatibility/2006" xmlns:p14="http://schemas.microsoft.com/office/powerpoint/2010/main">
    <mc:Choice Requires="p14">
      <p:transition spd="slow" p14:dur="2000" advTm="162547"/>
    </mc:Choice>
    <mc:Fallback xmlns="">
      <p:transition spd="slow" advTm="16254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129F-4ED6-4069-A5B2-93B835B9C08A}"/>
              </a:ext>
            </a:extLst>
          </p:cNvPr>
          <p:cNvSpPr>
            <a:spLocks noGrp="1"/>
          </p:cNvSpPr>
          <p:nvPr>
            <p:ph type="title"/>
          </p:nvPr>
        </p:nvSpPr>
        <p:spPr/>
        <p:txBody>
          <a:bodyPr/>
          <a:lstStyle/>
          <a:p>
            <a:r>
              <a:rPr lang="en-IE" dirty="0"/>
              <a:t>Fundamental ethical values (2/2)</a:t>
            </a:r>
          </a:p>
        </p:txBody>
      </p:sp>
      <p:sp>
        <p:nvSpPr>
          <p:cNvPr id="3" name="Content Placeholder 2">
            <a:extLst>
              <a:ext uri="{FF2B5EF4-FFF2-40B4-BE49-F238E27FC236}">
                <a16:creationId xmlns:a16="http://schemas.microsoft.com/office/drawing/2014/main" id="{4D6CAF2C-B1C4-49C0-A885-C1FDFE164FB2}"/>
              </a:ext>
            </a:extLst>
          </p:cNvPr>
          <p:cNvSpPr>
            <a:spLocks noGrp="1"/>
          </p:cNvSpPr>
          <p:nvPr>
            <p:ph idx="1"/>
          </p:nvPr>
        </p:nvSpPr>
        <p:spPr>
          <a:xfrm>
            <a:off x="328407" y="1906682"/>
            <a:ext cx="8596668" cy="4478033"/>
          </a:xfrm>
        </p:spPr>
        <p:txBody>
          <a:bodyPr>
            <a:normAutofit fontScale="92500" lnSpcReduction="20000"/>
          </a:bodyPr>
          <a:lstStyle/>
          <a:p>
            <a:pPr marL="457200" indent="-457200">
              <a:buFont typeface="+mj-lt"/>
              <a:buAutoNum type="arabicPeriod" startAt="5"/>
            </a:pPr>
            <a:r>
              <a:rPr lang="en-US" b="1" dirty="0"/>
              <a:t>Participation</a:t>
            </a:r>
            <a:r>
              <a:rPr lang="en-US" dirty="0"/>
              <a:t>: The right and ability to participate in societal life and in important decision-making processes are core values.</a:t>
            </a:r>
            <a:endParaRPr lang="en-IE" dirty="0"/>
          </a:p>
          <a:p>
            <a:pPr marL="457200" indent="-457200">
              <a:buFont typeface="+mj-lt"/>
              <a:buAutoNum type="arabicPeriod" startAt="5"/>
            </a:pPr>
            <a:r>
              <a:rPr lang="en-US" b="1" dirty="0"/>
              <a:t>Sharing</a:t>
            </a:r>
            <a:r>
              <a:rPr lang="en-US" dirty="0"/>
              <a:t>: The sharing of information and knowledge in the Internet context enables and leads to sustainable relationships between human beings, and, as a result, strengthens communities. </a:t>
            </a:r>
          </a:p>
          <a:p>
            <a:pPr marL="457200" indent="-457200">
              <a:buFont typeface="+mj-lt"/>
              <a:buAutoNum type="arabicPeriod" startAt="5"/>
            </a:pPr>
            <a:r>
              <a:rPr lang="en-US" b="1" dirty="0"/>
              <a:t>Sustainability</a:t>
            </a:r>
            <a:r>
              <a:rPr lang="en-US" dirty="0"/>
              <a:t>: In the long term, sustainable projects are significant for the protection of a viable environment for all human beings.</a:t>
            </a:r>
          </a:p>
          <a:p>
            <a:pPr marL="457200" indent="-457200">
              <a:buFont typeface="+mj-lt"/>
              <a:buAutoNum type="arabicPeriod" startAt="5"/>
            </a:pPr>
            <a:r>
              <a:rPr lang="en-US" b="1" dirty="0"/>
              <a:t>Responsibility</a:t>
            </a:r>
            <a:r>
              <a:rPr lang="en-US" dirty="0"/>
              <a:t>: Assuming accountability for one’s own actions is a core requirement in a societal setting. The level of responsibility must correspond to the levels of the individual’s power, capacity and capability</a:t>
            </a:r>
            <a:endParaRPr lang="en-IE" dirty="0"/>
          </a:p>
        </p:txBody>
      </p:sp>
      <p:sp>
        <p:nvSpPr>
          <p:cNvPr id="4" name="Slide Number Placeholder 3">
            <a:extLst>
              <a:ext uri="{FF2B5EF4-FFF2-40B4-BE49-F238E27FC236}">
                <a16:creationId xmlns:a16="http://schemas.microsoft.com/office/drawing/2014/main" id="{A0B37F38-B0C7-42EB-8778-20448470794A}"/>
              </a:ext>
            </a:extLst>
          </p:cNvPr>
          <p:cNvSpPr>
            <a:spLocks noGrp="1"/>
          </p:cNvSpPr>
          <p:nvPr>
            <p:ph type="sldNum" sz="quarter" idx="12"/>
          </p:nvPr>
        </p:nvSpPr>
        <p:spPr/>
        <p:txBody>
          <a:bodyPr/>
          <a:lstStyle/>
          <a:p>
            <a:fld id="{643DA7A0-CE2E-4C1F-BFF8-E6494234F4F6}" type="slidenum">
              <a:rPr lang="en-IE" smtClean="0"/>
              <a:t>25</a:t>
            </a:fld>
            <a:endParaRPr lang="en-IE"/>
          </a:p>
        </p:txBody>
      </p:sp>
      <p:sp>
        <p:nvSpPr>
          <p:cNvPr id="5" name="TextBox 4">
            <a:extLst>
              <a:ext uri="{FF2B5EF4-FFF2-40B4-BE49-F238E27FC236}">
                <a16:creationId xmlns:a16="http://schemas.microsoft.com/office/drawing/2014/main" id="{189DEF34-7666-48DE-AE62-0EEEB5A85DAB}"/>
              </a:ext>
            </a:extLst>
          </p:cNvPr>
          <p:cNvSpPr txBox="1"/>
          <p:nvPr/>
        </p:nvSpPr>
        <p:spPr>
          <a:xfrm>
            <a:off x="885389" y="6004666"/>
            <a:ext cx="6705600" cy="307777"/>
          </a:xfrm>
          <a:prstGeom prst="rect">
            <a:avLst/>
          </a:prstGeom>
          <a:noFill/>
        </p:spPr>
        <p:txBody>
          <a:bodyPr wrap="square">
            <a:spAutoFit/>
          </a:bodyPr>
          <a:lstStyle/>
          <a:p>
            <a:r>
              <a:rPr lang="en-US" sz="1400" dirty="0">
                <a:solidFill>
                  <a:schemeClr val="tx1">
                    <a:lumMod val="50000"/>
                    <a:lumOff val="50000"/>
                  </a:schemeClr>
                </a:solidFill>
              </a:rPr>
              <a:t>Source:  Ethics in the Information Society: The Nine “P” s. (2013)</a:t>
            </a:r>
            <a:endParaRPr lang="en-IE" sz="1400" dirty="0">
              <a:solidFill>
                <a:schemeClr val="tx1">
                  <a:lumMod val="50000"/>
                  <a:lumOff val="50000"/>
                </a:schemeClr>
              </a:solidFill>
            </a:endParaRPr>
          </a:p>
        </p:txBody>
      </p:sp>
      <p:pic>
        <p:nvPicPr>
          <p:cNvPr id="6" name="Picture 5">
            <a:extLst>
              <a:ext uri="{FF2B5EF4-FFF2-40B4-BE49-F238E27FC236}">
                <a16:creationId xmlns:a16="http://schemas.microsoft.com/office/drawing/2014/main" id="{96064631-ACA2-4426-8507-C5B625375205}"/>
              </a:ext>
            </a:extLst>
          </p:cNvPr>
          <p:cNvPicPr>
            <a:picLocks noChangeAspect="1"/>
          </p:cNvPicPr>
          <p:nvPr/>
        </p:nvPicPr>
        <p:blipFill>
          <a:blip r:embed="rId3"/>
          <a:stretch>
            <a:fillRect/>
          </a:stretch>
        </p:blipFill>
        <p:spPr>
          <a:xfrm>
            <a:off x="9497390" y="2166818"/>
            <a:ext cx="2276202" cy="3240000"/>
          </a:xfrm>
          <a:prstGeom prst="rect">
            <a:avLst/>
          </a:prstGeom>
        </p:spPr>
      </p:pic>
      <p:sp>
        <p:nvSpPr>
          <p:cNvPr id="7" name="Footer Placeholder 6">
            <a:extLst>
              <a:ext uri="{FF2B5EF4-FFF2-40B4-BE49-F238E27FC236}">
                <a16:creationId xmlns:a16="http://schemas.microsoft.com/office/drawing/2014/main" id="{A7134CE4-B2F8-5A95-1E60-1D3029AA11D0}"/>
              </a:ext>
            </a:extLst>
          </p:cNvPr>
          <p:cNvSpPr>
            <a:spLocks noGrp="1"/>
          </p:cNvSpPr>
          <p:nvPr>
            <p:ph type="ftr" sz="quarter" idx="11"/>
          </p:nvPr>
        </p:nvSpPr>
        <p:spPr/>
        <p:txBody>
          <a:bodyPr/>
          <a:lstStyle/>
          <a:p>
            <a:r>
              <a:rPr lang="en-US"/>
              <a:t>Ethical Issues related to data</a:t>
            </a:r>
            <a:endParaRPr lang="en-US" dirty="0"/>
          </a:p>
        </p:txBody>
      </p:sp>
      <p:sp>
        <p:nvSpPr>
          <p:cNvPr id="8" name="Date Placeholder 7">
            <a:extLst>
              <a:ext uri="{FF2B5EF4-FFF2-40B4-BE49-F238E27FC236}">
                <a16:creationId xmlns:a16="http://schemas.microsoft.com/office/drawing/2014/main" id="{2B85392E-3FC6-39A7-366F-C925ABC4A179}"/>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253183277"/>
      </p:ext>
    </p:extLst>
  </p:cSld>
  <p:clrMapOvr>
    <a:masterClrMapping/>
  </p:clrMapOvr>
  <mc:AlternateContent xmlns:mc="http://schemas.openxmlformats.org/markup-compatibility/2006" xmlns:p14="http://schemas.microsoft.com/office/powerpoint/2010/main">
    <mc:Choice Requires="p14">
      <p:transition spd="slow" p14:dur="2000" advTm="155219"/>
    </mc:Choice>
    <mc:Fallback xmlns="">
      <p:transition spd="slow" advTm="15521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38AA-EDAF-4C49-B8FC-FB2EDAB0B3D3}"/>
              </a:ext>
            </a:extLst>
          </p:cNvPr>
          <p:cNvSpPr>
            <a:spLocks noGrp="1"/>
          </p:cNvSpPr>
          <p:nvPr>
            <p:ph type="title"/>
          </p:nvPr>
        </p:nvSpPr>
        <p:spPr>
          <a:xfrm>
            <a:off x="600332" y="59610"/>
            <a:ext cx="8923866" cy="1320800"/>
          </a:xfrm>
        </p:spPr>
        <p:txBody>
          <a:bodyPr>
            <a:normAutofit/>
          </a:bodyPr>
          <a:lstStyle/>
          <a:p>
            <a:r>
              <a:rPr lang="en-US" dirty="0"/>
              <a:t>… and yet, ethics in the business world …</a:t>
            </a:r>
            <a:endParaRPr lang="en-IE" dirty="0"/>
          </a:p>
        </p:txBody>
      </p:sp>
      <p:sp>
        <p:nvSpPr>
          <p:cNvPr id="3" name="Content Placeholder 2">
            <a:extLst>
              <a:ext uri="{FF2B5EF4-FFF2-40B4-BE49-F238E27FC236}">
                <a16:creationId xmlns:a16="http://schemas.microsoft.com/office/drawing/2014/main" id="{007FC767-D466-4532-9C5A-6DA8A755642B}"/>
              </a:ext>
            </a:extLst>
          </p:cNvPr>
          <p:cNvSpPr>
            <a:spLocks noGrp="1"/>
          </p:cNvSpPr>
          <p:nvPr>
            <p:ph idx="1"/>
          </p:nvPr>
        </p:nvSpPr>
        <p:spPr>
          <a:xfrm>
            <a:off x="677334" y="1984663"/>
            <a:ext cx="7913329" cy="4056699"/>
          </a:xfrm>
        </p:spPr>
        <p:txBody>
          <a:bodyPr>
            <a:normAutofit fontScale="92500" lnSpcReduction="20000"/>
          </a:bodyPr>
          <a:lstStyle/>
          <a:p>
            <a:r>
              <a:rPr lang="en-US" sz="2800" dirty="0"/>
              <a:t>Several trends have increased both the risks of and the potential negative impact of </a:t>
            </a:r>
            <a:r>
              <a:rPr lang="en-IE" sz="2800" dirty="0"/>
              <a:t>inappropriate or unethical behaviour in business.  Why?</a:t>
            </a:r>
          </a:p>
          <a:p>
            <a:pPr lvl="1"/>
            <a:r>
              <a:rPr lang="en-US" sz="2400" dirty="0"/>
              <a:t>Globalization creating complex work environments</a:t>
            </a:r>
          </a:p>
          <a:p>
            <a:pPr lvl="1"/>
            <a:r>
              <a:rPr lang="en-US" sz="2400" dirty="0"/>
              <a:t>Increased competition mean organizations challenged to maintain profits / revenue</a:t>
            </a:r>
          </a:p>
          <a:p>
            <a:pPr lvl="1"/>
            <a:r>
              <a:rPr lang="en-US" sz="2400" dirty="0"/>
              <a:t>New services and products enhance capacity for negative consequences for certain groups</a:t>
            </a:r>
          </a:p>
          <a:p>
            <a:pPr lvl="1"/>
            <a:r>
              <a:rPr lang="en-IE" sz="2400" dirty="0"/>
              <a:t>Heightened vigilance by stakeholders:</a:t>
            </a:r>
          </a:p>
          <a:p>
            <a:pPr lvl="2"/>
            <a:r>
              <a:rPr lang="en-IE" sz="2000" dirty="0"/>
              <a:t>Employees</a:t>
            </a:r>
          </a:p>
          <a:p>
            <a:pPr lvl="2"/>
            <a:r>
              <a:rPr lang="en-IE" sz="2000" dirty="0"/>
              <a:t>Shareholders</a:t>
            </a:r>
          </a:p>
          <a:p>
            <a:pPr lvl="2"/>
            <a:r>
              <a:rPr lang="en-IE" sz="2000" dirty="0"/>
              <a:t>Regulatory agencies</a:t>
            </a:r>
          </a:p>
          <a:p>
            <a:pPr lvl="2"/>
            <a:r>
              <a:rPr lang="en-IE" sz="2000" dirty="0"/>
              <a:t>Researchers!</a:t>
            </a:r>
          </a:p>
        </p:txBody>
      </p:sp>
      <p:sp>
        <p:nvSpPr>
          <p:cNvPr id="4" name="Slide Number Placeholder 3">
            <a:extLst>
              <a:ext uri="{FF2B5EF4-FFF2-40B4-BE49-F238E27FC236}">
                <a16:creationId xmlns:a16="http://schemas.microsoft.com/office/drawing/2014/main" id="{5D55EA65-1FB7-4E12-9B65-973E7FB9B7AA}"/>
              </a:ext>
            </a:extLst>
          </p:cNvPr>
          <p:cNvSpPr>
            <a:spLocks noGrp="1"/>
          </p:cNvSpPr>
          <p:nvPr>
            <p:ph type="sldNum" sz="quarter" idx="12"/>
          </p:nvPr>
        </p:nvSpPr>
        <p:spPr/>
        <p:txBody>
          <a:bodyPr/>
          <a:lstStyle/>
          <a:p>
            <a:fld id="{643DA7A0-CE2E-4C1F-BFF8-E6494234F4F6}" type="slidenum">
              <a:rPr lang="en-IE" smtClean="0"/>
              <a:t>26</a:t>
            </a:fld>
            <a:endParaRPr lang="en-IE"/>
          </a:p>
        </p:txBody>
      </p:sp>
      <p:pic>
        <p:nvPicPr>
          <p:cNvPr id="8" name="Content Placeholder 5">
            <a:extLst>
              <a:ext uri="{FF2B5EF4-FFF2-40B4-BE49-F238E27FC236}">
                <a16:creationId xmlns:a16="http://schemas.microsoft.com/office/drawing/2014/main" id="{AF467B1D-1F8E-45C4-BCE0-69EC687569EF}"/>
              </a:ext>
            </a:extLst>
          </p:cNvPr>
          <p:cNvPicPr>
            <a:picLocks noChangeAspect="1"/>
          </p:cNvPicPr>
          <p:nvPr/>
        </p:nvPicPr>
        <p:blipFill>
          <a:blip r:embed="rId3"/>
          <a:stretch>
            <a:fillRect/>
          </a:stretch>
        </p:blipFill>
        <p:spPr>
          <a:xfrm>
            <a:off x="9240982" y="3447253"/>
            <a:ext cx="2951018" cy="3090783"/>
          </a:xfrm>
          <a:prstGeom prst="rect">
            <a:avLst/>
          </a:prstGeom>
        </p:spPr>
      </p:pic>
      <p:pic>
        <p:nvPicPr>
          <p:cNvPr id="1026" name="Picture 2" descr="US-VOLKSWAGEN">
            <a:extLst>
              <a:ext uri="{FF2B5EF4-FFF2-40B4-BE49-F238E27FC236}">
                <a16:creationId xmlns:a16="http://schemas.microsoft.com/office/drawing/2014/main" id="{12C6898E-D07E-463A-B0FB-37261A9CAC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9860" y="1237846"/>
            <a:ext cx="3175000" cy="220940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D12FC18C-F109-E987-FE51-89A9961FAFCC}"/>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681057C0-F0B3-0CCE-A8F8-F7B06692D297}"/>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271735530"/>
      </p:ext>
    </p:extLst>
  </p:cSld>
  <p:clrMapOvr>
    <a:masterClrMapping/>
  </p:clrMapOvr>
  <mc:AlternateContent xmlns:mc="http://schemas.openxmlformats.org/markup-compatibility/2006" xmlns:p14="http://schemas.microsoft.com/office/powerpoint/2010/main">
    <mc:Choice Requires="p14">
      <p:transition spd="slow" p14:dur="2000" advTm="216208"/>
    </mc:Choice>
    <mc:Fallback xmlns="">
      <p:transition spd="slow" advTm="216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C7BE-44BC-425B-9D50-7D1CE50913FE}"/>
              </a:ext>
            </a:extLst>
          </p:cNvPr>
          <p:cNvSpPr>
            <a:spLocks noGrp="1"/>
          </p:cNvSpPr>
          <p:nvPr>
            <p:ph type="title"/>
          </p:nvPr>
        </p:nvSpPr>
        <p:spPr/>
        <p:txBody>
          <a:bodyPr/>
          <a:lstStyle/>
          <a:p>
            <a:r>
              <a:rPr lang="en-US" dirty="0"/>
              <a:t>“Principle-based” ethics</a:t>
            </a:r>
            <a:endParaRPr lang="en-IE" dirty="0"/>
          </a:p>
        </p:txBody>
      </p:sp>
      <p:sp>
        <p:nvSpPr>
          <p:cNvPr id="3" name="Content Placeholder 2">
            <a:extLst>
              <a:ext uri="{FF2B5EF4-FFF2-40B4-BE49-F238E27FC236}">
                <a16:creationId xmlns:a16="http://schemas.microsoft.com/office/drawing/2014/main" id="{0D0AD23B-C5D4-4342-9CB2-89AEF6C74B12}"/>
              </a:ext>
            </a:extLst>
          </p:cNvPr>
          <p:cNvSpPr>
            <a:spLocks noGrp="1"/>
          </p:cNvSpPr>
          <p:nvPr>
            <p:ph idx="1"/>
          </p:nvPr>
        </p:nvSpPr>
        <p:spPr/>
        <p:txBody>
          <a:bodyPr>
            <a:normAutofit fontScale="92500" lnSpcReduction="10000"/>
          </a:bodyPr>
          <a:lstStyle/>
          <a:p>
            <a:r>
              <a:rPr lang="en-US" dirty="0"/>
              <a:t>We build on the discussion of sources to consider ethics for data systems based on first principles.  </a:t>
            </a:r>
          </a:p>
          <a:p>
            <a:r>
              <a:rPr lang="en-US" dirty="0"/>
              <a:t>We know that it is unlikely that any set of rules can cover every eventuality especially given the pace at which technology evolves.  To do this we consider</a:t>
            </a:r>
          </a:p>
          <a:p>
            <a:pPr lvl="1"/>
            <a:r>
              <a:rPr lang="en-US" dirty="0"/>
              <a:t>The application of Ethics as part of a broad perspective of IT as being part of a broader “Socio-technical” system particularly in related to how we might approach an </a:t>
            </a:r>
            <a:r>
              <a:rPr lang="en-US" b="1" dirty="0"/>
              <a:t>ethics impact assessment</a:t>
            </a:r>
          </a:p>
          <a:p>
            <a:pPr lvl="1"/>
            <a:r>
              <a:rPr lang="en-US" dirty="0"/>
              <a:t>The application of ethics as part of a </a:t>
            </a:r>
            <a:r>
              <a:rPr lang="en-US" b="1" dirty="0"/>
              <a:t>broader research approach</a:t>
            </a:r>
            <a:r>
              <a:rPr lang="en-US" dirty="0"/>
              <a:t>. (This will be particularly relevant to the course project that asks students to review these issues in relation to their own work).</a:t>
            </a:r>
          </a:p>
          <a:p>
            <a:endParaRPr lang="en-US" dirty="0"/>
          </a:p>
          <a:p>
            <a:endParaRPr lang="en-IE" dirty="0"/>
          </a:p>
        </p:txBody>
      </p:sp>
      <p:sp>
        <p:nvSpPr>
          <p:cNvPr id="4" name="Footer Placeholder 3">
            <a:extLst>
              <a:ext uri="{FF2B5EF4-FFF2-40B4-BE49-F238E27FC236}">
                <a16:creationId xmlns:a16="http://schemas.microsoft.com/office/drawing/2014/main" id="{0B75CD08-9DF3-4DC6-8B20-6DEB3996094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endParaRPr kumimoji="0" lang="en-US" sz="900" b="0" i="0" u="none" strike="noStrike" kern="1200" cap="all" spc="0" normalizeH="0" baseline="0" noProof="0" dirty="0">
              <a:ln>
                <a:noFill/>
              </a:ln>
              <a:solidFill>
                <a:srgbClr val="FFFFFF"/>
              </a:solidFill>
              <a:effectLst/>
              <a:uLnTx/>
              <a:uFillTx/>
              <a:latin typeface="Tw Cen MT" panose="020F0502020204030204"/>
              <a:ea typeface="+mn-ea"/>
              <a:cs typeface="+mn-cs"/>
            </a:endParaRPr>
          </a:p>
        </p:txBody>
      </p:sp>
      <p:sp>
        <p:nvSpPr>
          <p:cNvPr id="5" name="Slide Number Placeholder 4">
            <a:extLst>
              <a:ext uri="{FF2B5EF4-FFF2-40B4-BE49-F238E27FC236}">
                <a16:creationId xmlns:a16="http://schemas.microsoft.com/office/drawing/2014/main" id="{EAC73F6C-8ED2-469A-AD1A-A8B0A3ED6D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6" name="Date Placeholder 5">
            <a:extLst>
              <a:ext uri="{FF2B5EF4-FFF2-40B4-BE49-F238E27FC236}">
                <a16:creationId xmlns:a16="http://schemas.microsoft.com/office/drawing/2014/main" id="{0F8DB1FE-F6C1-B605-2599-3BD87D57AD2D}"/>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827041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0EA4-DEFF-49DD-9183-F98C899C2B99}"/>
              </a:ext>
            </a:extLst>
          </p:cNvPr>
          <p:cNvSpPr>
            <a:spLocks noGrp="1"/>
          </p:cNvSpPr>
          <p:nvPr>
            <p:ph type="title"/>
          </p:nvPr>
        </p:nvSpPr>
        <p:spPr>
          <a:xfrm>
            <a:off x="285823" y="136525"/>
            <a:ext cx="9463616" cy="1320800"/>
          </a:xfrm>
        </p:spPr>
        <p:txBody>
          <a:bodyPr>
            <a:normAutofit/>
          </a:bodyPr>
          <a:lstStyle/>
          <a:p>
            <a:r>
              <a:rPr lang="en-IE" dirty="0"/>
              <a:t>What are Information Technology (IT) ethics?</a:t>
            </a:r>
          </a:p>
        </p:txBody>
      </p:sp>
      <p:sp>
        <p:nvSpPr>
          <p:cNvPr id="3" name="Content Placeholder 2">
            <a:extLst>
              <a:ext uri="{FF2B5EF4-FFF2-40B4-BE49-F238E27FC236}">
                <a16:creationId xmlns:a16="http://schemas.microsoft.com/office/drawing/2014/main" id="{67D999A9-1DC5-4EF4-9921-E0F1EA70EFC2}"/>
              </a:ext>
            </a:extLst>
          </p:cNvPr>
          <p:cNvSpPr>
            <a:spLocks noGrp="1"/>
          </p:cNvSpPr>
          <p:nvPr>
            <p:ph idx="1"/>
          </p:nvPr>
        </p:nvSpPr>
        <p:spPr>
          <a:xfrm>
            <a:off x="464110" y="2120239"/>
            <a:ext cx="6818262" cy="3921123"/>
          </a:xfrm>
        </p:spPr>
        <p:txBody>
          <a:bodyPr>
            <a:normAutofit/>
          </a:bodyPr>
          <a:lstStyle/>
          <a:p>
            <a:pPr marL="239712" lvl="1" indent="0">
              <a:buNone/>
            </a:pPr>
            <a:r>
              <a:rPr lang="en-IE" sz="1800" dirty="0"/>
              <a:t>IT ethics is the study of the ethical issues arising out of the use and development of electronic technologies. </a:t>
            </a:r>
          </a:p>
          <a:p>
            <a:pPr marL="239712" lvl="1" indent="0">
              <a:buNone/>
            </a:pPr>
            <a:r>
              <a:rPr lang="en-IE" sz="1800" dirty="0"/>
              <a:t>Its goal is to identify and formulate answers to questions about the moral basis of individual responsibilities and actions, as well as the moral underpinnings of public policy.</a:t>
            </a:r>
          </a:p>
          <a:p>
            <a:pPr marL="239712" lvl="1" indent="0">
              <a:buNone/>
            </a:pPr>
            <a:r>
              <a:rPr lang="en-IE" sz="1800" dirty="0"/>
              <a:t>IT ethics raises new and unique moral problems  because IT affects not only how we do things but how we think about them, it challenges some of the basic organizing concepts of moral and political philosophy such as property, privacy, the distribution of power, basic liberties and moral responsibility.”</a:t>
            </a:r>
          </a:p>
        </p:txBody>
      </p:sp>
      <p:sp>
        <p:nvSpPr>
          <p:cNvPr id="4" name="Slide Number Placeholder 3">
            <a:extLst>
              <a:ext uri="{FF2B5EF4-FFF2-40B4-BE49-F238E27FC236}">
                <a16:creationId xmlns:a16="http://schemas.microsoft.com/office/drawing/2014/main" id="{F046B221-876D-4FEC-8DD2-51223D1B6D59}"/>
              </a:ext>
            </a:extLst>
          </p:cNvPr>
          <p:cNvSpPr>
            <a:spLocks noGrp="1"/>
          </p:cNvSpPr>
          <p:nvPr>
            <p:ph type="sldNum" sz="quarter" idx="12"/>
          </p:nvPr>
        </p:nvSpPr>
        <p:spPr/>
        <p:txBody>
          <a:bodyPr/>
          <a:lstStyle/>
          <a:p>
            <a:fld id="{643DA7A0-CE2E-4C1F-BFF8-E6494234F4F6}" type="slidenum">
              <a:rPr lang="en-IE" smtClean="0"/>
              <a:t>28</a:t>
            </a:fld>
            <a:endParaRPr lang="en-IE"/>
          </a:p>
        </p:txBody>
      </p:sp>
      <p:sp>
        <p:nvSpPr>
          <p:cNvPr id="5" name="Rectangle 4">
            <a:extLst>
              <a:ext uri="{FF2B5EF4-FFF2-40B4-BE49-F238E27FC236}">
                <a16:creationId xmlns:a16="http://schemas.microsoft.com/office/drawing/2014/main" id="{A9B8D95E-0877-4AE2-8DAF-D1DAA96A4AF1}"/>
              </a:ext>
            </a:extLst>
          </p:cNvPr>
          <p:cNvSpPr/>
          <p:nvPr/>
        </p:nvSpPr>
        <p:spPr>
          <a:xfrm>
            <a:off x="464110" y="5936322"/>
            <a:ext cx="6096000" cy="307777"/>
          </a:xfrm>
          <a:prstGeom prst="rect">
            <a:avLst/>
          </a:prstGeom>
        </p:spPr>
        <p:txBody>
          <a:bodyPr>
            <a:spAutoFit/>
          </a:bodyPr>
          <a:lstStyle/>
          <a:p>
            <a:pPr marL="239712" lvl="1" indent="0">
              <a:buNone/>
            </a:pPr>
            <a:r>
              <a:rPr lang="en-IE" sz="1400" dirty="0" err="1"/>
              <a:t>Nissenbaum</a:t>
            </a:r>
            <a:r>
              <a:rPr lang="en-IE" sz="1400" dirty="0"/>
              <a:t> </a:t>
            </a:r>
            <a:r>
              <a:rPr lang="en-IE" sz="1400" i="1" dirty="0"/>
              <a:t>Information Technology and Ethics </a:t>
            </a:r>
            <a:r>
              <a:rPr lang="en-IE" sz="1400" dirty="0"/>
              <a:t>(1998)</a:t>
            </a:r>
          </a:p>
        </p:txBody>
      </p:sp>
      <p:pic>
        <p:nvPicPr>
          <p:cNvPr id="7" name="Picture 6">
            <a:extLst>
              <a:ext uri="{FF2B5EF4-FFF2-40B4-BE49-F238E27FC236}">
                <a16:creationId xmlns:a16="http://schemas.microsoft.com/office/drawing/2014/main" id="{C2EC5BA0-C4C8-47E7-B543-3E36711B0A57}"/>
              </a:ext>
            </a:extLst>
          </p:cNvPr>
          <p:cNvPicPr>
            <a:picLocks noChangeAspect="1"/>
          </p:cNvPicPr>
          <p:nvPr/>
        </p:nvPicPr>
        <p:blipFill>
          <a:blip r:embed="rId3"/>
          <a:stretch>
            <a:fillRect/>
          </a:stretch>
        </p:blipFill>
        <p:spPr>
          <a:xfrm>
            <a:off x="7290707" y="1959814"/>
            <a:ext cx="4671786" cy="4081548"/>
          </a:xfrm>
          <a:prstGeom prst="rect">
            <a:avLst/>
          </a:prstGeom>
        </p:spPr>
      </p:pic>
      <p:sp>
        <p:nvSpPr>
          <p:cNvPr id="9" name="TextBox 8">
            <a:extLst>
              <a:ext uri="{FF2B5EF4-FFF2-40B4-BE49-F238E27FC236}">
                <a16:creationId xmlns:a16="http://schemas.microsoft.com/office/drawing/2014/main" id="{A7F1E19C-47BF-4C20-B099-7539F50BA7D3}"/>
              </a:ext>
            </a:extLst>
          </p:cNvPr>
          <p:cNvSpPr txBox="1"/>
          <p:nvPr/>
        </p:nvSpPr>
        <p:spPr>
          <a:xfrm>
            <a:off x="7684853" y="5372908"/>
            <a:ext cx="4129173" cy="276999"/>
          </a:xfrm>
          <a:prstGeom prst="rect">
            <a:avLst/>
          </a:prstGeom>
          <a:noFill/>
        </p:spPr>
        <p:txBody>
          <a:bodyPr wrap="square">
            <a:spAutoFit/>
          </a:bodyPr>
          <a:lstStyle/>
          <a:p>
            <a:r>
              <a:rPr lang="en-IE" sz="1200" dirty="0">
                <a:solidFill>
                  <a:schemeClr val="tx1">
                    <a:lumMod val="50000"/>
                    <a:lumOff val="50000"/>
                  </a:schemeClr>
                </a:solidFill>
              </a:rPr>
              <a:t>https://www.bbc.com/news/technology-54175359</a:t>
            </a:r>
          </a:p>
        </p:txBody>
      </p:sp>
      <p:sp>
        <p:nvSpPr>
          <p:cNvPr id="6" name="Footer Placeholder 5">
            <a:extLst>
              <a:ext uri="{FF2B5EF4-FFF2-40B4-BE49-F238E27FC236}">
                <a16:creationId xmlns:a16="http://schemas.microsoft.com/office/drawing/2014/main" id="{038E3E7A-6998-9D87-4707-051A877851D2}"/>
              </a:ext>
            </a:extLst>
          </p:cNvPr>
          <p:cNvSpPr>
            <a:spLocks noGrp="1"/>
          </p:cNvSpPr>
          <p:nvPr>
            <p:ph type="ftr" sz="quarter" idx="11"/>
          </p:nvPr>
        </p:nvSpPr>
        <p:spPr/>
        <p:txBody>
          <a:bodyPr/>
          <a:lstStyle/>
          <a:p>
            <a:r>
              <a:rPr lang="en-US"/>
              <a:t>Ethical Issues related to data</a:t>
            </a:r>
            <a:endParaRPr lang="en-US" dirty="0"/>
          </a:p>
        </p:txBody>
      </p:sp>
      <p:sp>
        <p:nvSpPr>
          <p:cNvPr id="8" name="Date Placeholder 7">
            <a:extLst>
              <a:ext uri="{FF2B5EF4-FFF2-40B4-BE49-F238E27FC236}">
                <a16:creationId xmlns:a16="http://schemas.microsoft.com/office/drawing/2014/main" id="{26F0B894-7AA4-1779-B40B-480996C824F7}"/>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344233765"/>
      </p:ext>
    </p:extLst>
  </p:cSld>
  <p:clrMapOvr>
    <a:masterClrMapping/>
  </p:clrMapOvr>
  <mc:AlternateContent xmlns:mc="http://schemas.openxmlformats.org/markup-compatibility/2006" xmlns:p14="http://schemas.microsoft.com/office/powerpoint/2010/main">
    <mc:Choice Requires="p14">
      <p:transition spd="slow" p14:dur="2000" advTm="240849"/>
    </mc:Choice>
    <mc:Fallback xmlns="">
      <p:transition spd="slow" advTm="240849"/>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0EA4-DEFF-49DD-9183-F98C899C2B99}"/>
              </a:ext>
            </a:extLst>
          </p:cNvPr>
          <p:cNvSpPr>
            <a:spLocks noGrp="1"/>
          </p:cNvSpPr>
          <p:nvPr>
            <p:ph type="title"/>
          </p:nvPr>
        </p:nvSpPr>
        <p:spPr/>
        <p:txBody>
          <a:bodyPr/>
          <a:lstStyle/>
          <a:p>
            <a:r>
              <a:rPr lang="en-IE" b="1" dirty="0"/>
              <a:t>Ethics and Computing </a:t>
            </a:r>
          </a:p>
        </p:txBody>
      </p:sp>
      <p:sp>
        <p:nvSpPr>
          <p:cNvPr id="3" name="Content Placeholder 2">
            <a:extLst>
              <a:ext uri="{FF2B5EF4-FFF2-40B4-BE49-F238E27FC236}">
                <a16:creationId xmlns:a16="http://schemas.microsoft.com/office/drawing/2014/main" id="{67D999A9-1DC5-4EF4-9921-E0F1EA70EFC2}"/>
              </a:ext>
            </a:extLst>
          </p:cNvPr>
          <p:cNvSpPr>
            <a:spLocks noGrp="1"/>
          </p:cNvSpPr>
          <p:nvPr>
            <p:ph idx="1"/>
          </p:nvPr>
        </p:nvSpPr>
        <p:spPr>
          <a:xfrm>
            <a:off x="117949" y="1579269"/>
            <a:ext cx="9929566" cy="4345298"/>
          </a:xfrm>
        </p:spPr>
        <p:txBody>
          <a:bodyPr>
            <a:normAutofit/>
          </a:bodyPr>
          <a:lstStyle/>
          <a:p>
            <a:pPr lvl="1"/>
            <a:r>
              <a:rPr lang="en-US" sz="2000" dirty="0"/>
              <a:t>In the recent years, we have witnessed a transformation in our understanding of computer ethics</a:t>
            </a:r>
          </a:p>
          <a:p>
            <a:pPr lvl="1"/>
            <a:r>
              <a:rPr lang="en-US" sz="2000" dirty="0"/>
              <a:t>Computer ethics does not involve a set of rules to follow</a:t>
            </a:r>
          </a:p>
          <a:p>
            <a:pPr lvl="1"/>
            <a:r>
              <a:rPr lang="en-US" sz="2000" dirty="0"/>
              <a:t>Computer ethics is a unique and holistic discipline providing principles for </a:t>
            </a:r>
            <a:r>
              <a:rPr lang="en-US" sz="2000" b="1" dirty="0"/>
              <a:t>understanding, conceptualization and computer technology use</a:t>
            </a:r>
            <a:r>
              <a:rPr lang="en-US" sz="2000" dirty="0"/>
              <a:t>.</a:t>
            </a:r>
          </a:p>
          <a:p>
            <a:pPr lvl="1"/>
            <a:r>
              <a:rPr lang="en-US" sz="2000" dirty="0"/>
              <a:t>Computer ethics focuses on human endeavors influenced or directed by use of computer technologies </a:t>
            </a:r>
          </a:p>
          <a:p>
            <a:pPr lvl="1"/>
            <a:r>
              <a:rPr lang="en-US" sz="2000" dirty="0"/>
              <a:t>Computers have a commonplace </a:t>
            </a:r>
            <a:r>
              <a:rPr lang="en-US" sz="2000" b="1" dirty="0"/>
              <a:t>influence on decision-making processes </a:t>
            </a:r>
            <a:r>
              <a:rPr lang="en-US" sz="2000" dirty="0"/>
              <a:t>assumed by most individuals. </a:t>
            </a:r>
          </a:p>
          <a:p>
            <a:pPr lvl="1"/>
            <a:r>
              <a:rPr lang="en-US" sz="2000" dirty="0"/>
              <a:t>Examples:</a:t>
            </a:r>
            <a:endParaRPr lang="en-IE" sz="2000" dirty="0"/>
          </a:p>
        </p:txBody>
      </p:sp>
      <p:pic>
        <p:nvPicPr>
          <p:cNvPr id="1026" name="Picture 2" descr="Email Cartoon Images, Stock Photos &amp; Vectors | Shutterstock">
            <a:extLst>
              <a:ext uri="{FF2B5EF4-FFF2-40B4-BE49-F238E27FC236}">
                <a16:creationId xmlns:a16="http://schemas.microsoft.com/office/drawing/2014/main" id="{D9A5E239-9C2F-4583-947B-51296D720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9" r="8810" b="11225"/>
          <a:stretch/>
        </p:blipFill>
        <p:spPr bwMode="auto">
          <a:xfrm>
            <a:off x="2417255" y="5046308"/>
            <a:ext cx="1338317" cy="14851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Write and Read Voiceover Scripts (The Right Way) - Bunny Studio">
            <a:extLst>
              <a:ext uri="{FF2B5EF4-FFF2-40B4-BE49-F238E27FC236}">
                <a16:creationId xmlns:a16="http://schemas.microsoft.com/office/drawing/2014/main" id="{4D522290-48F9-4D94-87A6-982B1E436A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98" r="32411"/>
          <a:stretch/>
        </p:blipFill>
        <p:spPr bwMode="auto">
          <a:xfrm>
            <a:off x="4098471" y="5119396"/>
            <a:ext cx="1510093" cy="14182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eate junction tables">
            <a:extLst>
              <a:ext uri="{FF2B5EF4-FFF2-40B4-BE49-F238E27FC236}">
                <a16:creationId xmlns:a16="http://schemas.microsoft.com/office/drawing/2014/main" id="{81629B6B-F7D7-45E1-AE22-BCB7D14898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878" y="5119396"/>
            <a:ext cx="2380343" cy="1338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ring Loss Data: 3 Insights | Features | CDC">
            <a:extLst>
              <a:ext uri="{FF2B5EF4-FFF2-40B4-BE49-F238E27FC236}">
                <a16:creationId xmlns:a16="http://schemas.microsoft.com/office/drawing/2014/main" id="{DF2917DA-57C0-414C-B904-730A13C8E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4001" y="5110050"/>
            <a:ext cx="2274533" cy="1462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A8FC1F-6C1C-46A7-930E-1C3143B72DA4}"/>
              </a:ext>
            </a:extLst>
          </p:cNvPr>
          <p:cNvSpPr>
            <a:spLocks noGrp="1"/>
          </p:cNvSpPr>
          <p:nvPr>
            <p:ph type="sldNum" sz="quarter" idx="12"/>
          </p:nvPr>
        </p:nvSpPr>
        <p:spPr/>
        <p:txBody>
          <a:bodyPr/>
          <a:lstStyle/>
          <a:p>
            <a:fld id="{3A98EE3D-8CD1-4C3F-BD1C-C98C9596463C}" type="slidenum">
              <a:rPr lang="en-US" smtClean="0"/>
              <a:t>29</a:t>
            </a:fld>
            <a:endParaRPr lang="en-US" dirty="0"/>
          </a:p>
        </p:txBody>
      </p:sp>
      <p:sp>
        <p:nvSpPr>
          <p:cNvPr id="5" name="Footer Placeholder 4">
            <a:extLst>
              <a:ext uri="{FF2B5EF4-FFF2-40B4-BE49-F238E27FC236}">
                <a16:creationId xmlns:a16="http://schemas.microsoft.com/office/drawing/2014/main" id="{261396F5-E2F4-00A0-BB9F-801C03C41830}"/>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C87A31AD-1BA4-7F0A-B5A3-39F75BC2F9D1}"/>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92412251"/>
      </p:ext>
    </p:extLst>
  </p:cSld>
  <p:clrMapOvr>
    <a:masterClrMapping/>
  </p:clrMapOvr>
  <mc:AlternateContent xmlns:mc="http://schemas.openxmlformats.org/markup-compatibility/2006" xmlns:p14="http://schemas.microsoft.com/office/powerpoint/2010/main">
    <mc:Choice Requires="p14">
      <p:transition spd="slow" p14:dur="2000" advTm="53042"/>
    </mc:Choice>
    <mc:Fallback xmlns="">
      <p:transition spd="slow" advTm="530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EFD5D-6F50-4F01-8BA0-D6AF0CA2C207}"/>
              </a:ext>
            </a:extLst>
          </p:cNvPr>
          <p:cNvSpPr>
            <a:spLocks noGrp="1"/>
          </p:cNvSpPr>
          <p:nvPr>
            <p:ph type="title"/>
          </p:nvPr>
        </p:nvSpPr>
        <p:spPr>
          <a:xfrm>
            <a:off x="5172074" y="286603"/>
            <a:ext cx="5983605" cy="1450757"/>
          </a:xfrm>
        </p:spPr>
        <p:txBody>
          <a:bodyPr>
            <a:normAutofit/>
          </a:bodyPr>
          <a:lstStyle/>
          <a:p>
            <a:r>
              <a:rPr lang="en-US" dirty="0"/>
              <a:t>Aims of presentation</a:t>
            </a:r>
            <a:endParaRPr lang="en-IE" dirty="0"/>
          </a:p>
        </p:txBody>
      </p:sp>
      <p:pic>
        <p:nvPicPr>
          <p:cNvPr id="1026" name="Picture 2" descr="See the source image">
            <a:extLst>
              <a:ext uri="{FF2B5EF4-FFF2-40B4-BE49-F238E27FC236}">
                <a16:creationId xmlns:a16="http://schemas.microsoft.com/office/drawing/2014/main" id="{CD0C4AA5-BB0E-D231-6A33-D75AA7D1C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3" r="31546" b="-1"/>
          <a:stretch/>
        </p:blipFill>
        <p:spPr bwMode="auto">
          <a:xfrm>
            <a:off x="20" y="10"/>
            <a:ext cx="4580077" cy="64007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0A30531-B5C2-4A59-844A-59CA0DA2ECB4}"/>
              </a:ext>
            </a:extLst>
          </p:cNvPr>
          <p:cNvSpPr>
            <a:spLocks noGrp="1"/>
          </p:cNvSpPr>
          <p:nvPr>
            <p:ph idx="1"/>
          </p:nvPr>
        </p:nvSpPr>
        <p:spPr>
          <a:xfrm>
            <a:off x="5172074" y="2108201"/>
            <a:ext cx="5983606" cy="3760891"/>
          </a:xfrm>
        </p:spPr>
        <p:txBody>
          <a:bodyPr>
            <a:normAutofit fontScale="70000" lnSpcReduction="20000"/>
          </a:bodyPr>
          <a:lstStyle/>
          <a:p>
            <a:r>
              <a:rPr lang="en-IE" dirty="0"/>
              <a:t>Provide overview of module section (“Ethical Issues pertaining to data”)</a:t>
            </a:r>
          </a:p>
          <a:p>
            <a:pPr lvl="1"/>
            <a:r>
              <a:rPr lang="en-IE" dirty="0"/>
              <a:t>Nature of ethics</a:t>
            </a:r>
          </a:p>
          <a:p>
            <a:pPr lvl="1"/>
            <a:r>
              <a:rPr lang="en-IE" dirty="0"/>
              <a:t>Branches of normative ethics</a:t>
            </a:r>
          </a:p>
          <a:p>
            <a:pPr lvl="1"/>
            <a:r>
              <a:rPr lang="en-IE" dirty="0"/>
              <a:t>Ethics in the “real world”</a:t>
            </a:r>
          </a:p>
          <a:p>
            <a:pPr lvl="1"/>
            <a:r>
              <a:rPr lang="en-IE" dirty="0"/>
              <a:t>IT and data ethics/socio technical systems</a:t>
            </a:r>
          </a:p>
          <a:p>
            <a:r>
              <a:rPr lang="en-IE" dirty="0"/>
              <a:t>Research ethics, data management and practical implementation</a:t>
            </a:r>
          </a:p>
          <a:p>
            <a:r>
              <a:rPr lang="en-IE" dirty="0"/>
              <a:t>Other issues covered in module section but not covered in presentation</a:t>
            </a:r>
          </a:p>
          <a:p>
            <a:pPr lvl="1"/>
            <a:r>
              <a:rPr lang="en-IE" dirty="0"/>
              <a:t>ACM code of ethics</a:t>
            </a:r>
          </a:p>
          <a:p>
            <a:pPr lvl="1"/>
            <a:r>
              <a:rPr lang="en-IE" dirty="0"/>
              <a:t>Ethical Impact Assessment </a:t>
            </a:r>
          </a:p>
          <a:p>
            <a:pPr lvl="1"/>
            <a:r>
              <a:rPr lang="en-IE" dirty="0"/>
              <a:t>Issues related to Health technology</a:t>
            </a:r>
          </a:p>
          <a:p>
            <a:r>
              <a:rPr lang="en-IE" dirty="0"/>
              <a:t>Getting your class involved</a:t>
            </a:r>
          </a:p>
        </p:txBody>
      </p:sp>
      <p:sp>
        <p:nvSpPr>
          <p:cNvPr id="4" name="Footer Placeholder 3">
            <a:extLst>
              <a:ext uri="{FF2B5EF4-FFF2-40B4-BE49-F238E27FC236}">
                <a16:creationId xmlns:a16="http://schemas.microsoft.com/office/drawing/2014/main" id="{70EB4130-A0DE-20EA-06E8-7DA2FE28C247}"/>
              </a:ext>
            </a:extLst>
          </p:cNvPr>
          <p:cNvSpPr>
            <a:spLocks noGrp="1"/>
          </p:cNvSpPr>
          <p:nvPr>
            <p:ph type="ftr" sz="quarter" idx="11"/>
          </p:nvPr>
        </p:nvSpPr>
        <p:spPr>
          <a:xfrm>
            <a:off x="1097279" y="6446838"/>
            <a:ext cx="681826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p>
        </p:txBody>
      </p:sp>
      <p:sp>
        <p:nvSpPr>
          <p:cNvPr id="7" name="Slide Number Placeholder 6">
            <a:extLst>
              <a:ext uri="{FF2B5EF4-FFF2-40B4-BE49-F238E27FC236}">
                <a16:creationId xmlns:a16="http://schemas.microsoft.com/office/drawing/2014/main" id="{B7D86716-D28A-44E0-A302-418F99DC3A87}"/>
              </a:ext>
            </a:extLst>
          </p:cNvPr>
          <p:cNvSpPr>
            <a:spLocks noGrp="1"/>
          </p:cNvSpPr>
          <p:nvPr>
            <p:ph type="sldNum" sz="quarter" idx="12"/>
          </p:nvPr>
        </p:nvSpPr>
        <p:spPr>
          <a:xfrm>
            <a:off x="10993582" y="6446838"/>
            <a:ext cx="78001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a:t>
            </a:fld>
            <a:endParaRPr kumimoji="0" lang="en-US"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5" name="Date Placeholder 4">
            <a:extLst>
              <a:ext uri="{FF2B5EF4-FFF2-40B4-BE49-F238E27FC236}">
                <a16:creationId xmlns:a16="http://schemas.microsoft.com/office/drawing/2014/main" id="{EB7925FE-D931-E3AA-73A6-7632A8BA8572}"/>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72773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1228-C66D-42A5-AFF6-6325574C3522}"/>
              </a:ext>
            </a:extLst>
          </p:cNvPr>
          <p:cNvSpPr>
            <a:spLocks noGrp="1"/>
          </p:cNvSpPr>
          <p:nvPr>
            <p:ph type="title"/>
          </p:nvPr>
        </p:nvSpPr>
        <p:spPr/>
        <p:txBody>
          <a:bodyPr/>
          <a:lstStyle/>
          <a:p>
            <a:r>
              <a:rPr lang="en-US" dirty="0"/>
              <a:t>Recall:  “the context for IT ethics”</a:t>
            </a:r>
            <a:endParaRPr lang="en-IE" dirty="0"/>
          </a:p>
        </p:txBody>
      </p:sp>
      <p:sp>
        <p:nvSpPr>
          <p:cNvPr id="3" name="Content Placeholder 2">
            <a:extLst>
              <a:ext uri="{FF2B5EF4-FFF2-40B4-BE49-F238E27FC236}">
                <a16:creationId xmlns:a16="http://schemas.microsoft.com/office/drawing/2014/main" id="{46F9C5AF-C86A-46EF-B14E-79D89A04B710}"/>
              </a:ext>
            </a:extLst>
          </p:cNvPr>
          <p:cNvSpPr>
            <a:spLocks noGrp="1"/>
          </p:cNvSpPr>
          <p:nvPr>
            <p:ph idx="1"/>
          </p:nvPr>
        </p:nvSpPr>
        <p:spPr>
          <a:xfrm>
            <a:off x="750071" y="2151713"/>
            <a:ext cx="5816099" cy="3461148"/>
          </a:xfrm>
        </p:spPr>
        <p:txBody>
          <a:bodyPr>
            <a:normAutofit fontScale="85000" lnSpcReduction="20000"/>
          </a:bodyPr>
          <a:lstStyle/>
          <a:p>
            <a:r>
              <a:rPr lang="en-IE" sz="2400" i="1" dirty="0"/>
              <a:t>“…the use of information technology in society is creating a rather </a:t>
            </a:r>
            <a:r>
              <a:rPr lang="en-IE" sz="2400" i="1" dirty="0">
                <a:highlight>
                  <a:srgbClr val="FFFF00"/>
                </a:highlight>
              </a:rPr>
              <a:t>unique set of ethical issues </a:t>
            </a:r>
            <a:r>
              <a:rPr lang="en-IE" sz="2400" i="1" dirty="0"/>
              <a:t>that requires the making of </a:t>
            </a:r>
            <a:r>
              <a:rPr lang="en-IE" sz="2400" i="1" dirty="0">
                <a:highlight>
                  <a:srgbClr val="FFFF00"/>
                </a:highlight>
              </a:rPr>
              <a:t>new moral choices </a:t>
            </a:r>
            <a:r>
              <a:rPr lang="en-IE" sz="2400" i="1" dirty="0"/>
              <a:t>on the part of society and has spawned special implications for its members. Technology itself is not the only, nor necessarily the most responsible, cause of these issues.  All ethical questions arise initially </a:t>
            </a:r>
            <a:r>
              <a:rPr lang="en-IE" sz="2400" i="1" dirty="0">
                <a:highlight>
                  <a:srgbClr val="FFFF00"/>
                </a:highlight>
              </a:rPr>
              <a:t>out of human agency</a:t>
            </a:r>
            <a:r>
              <a:rPr lang="en-IE" sz="2400" i="1" dirty="0"/>
              <a:t>.  Technology, due to its capability to augment mental and physical powers of human beings, does stand in </a:t>
            </a:r>
            <a:r>
              <a:rPr lang="en-IE" sz="2400" i="1" dirty="0">
                <a:highlight>
                  <a:srgbClr val="FFFF00"/>
                </a:highlight>
              </a:rPr>
              <a:t>the role of co-conspirator</a:t>
            </a:r>
            <a:r>
              <a:rPr lang="en-IE" sz="2400" i="1" dirty="0"/>
              <a:t>.  The lure of power-enhancing capabilities makes technology an inducer of sorts</a:t>
            </a:r>
            <a:r>
              <a:rPr lang="en-IE" sz="2400" i="1" dirty="0">
                <a:highlight>
                  <a:srgbClr val="FFFF00"/>
                </a:highlight>
              </a:rPr>
              <a:t>, a necessary but not sufficient </a:t>
            </a:r>
            <a:r>
              <a:rPr lang="en-IE" sz="2400" i="1" dirty="0"/>
              <a:t>underpinning to many of the ethical issues we face today.”</a:t>
            </a:r>
          </a:p>
          <a:p>
            <a:endParaRPr lang="en-IE" sz="2400" dirty="0"/>
          </a:p>
        </p:txBody>
      </p:sp>
      <p:sp>
        <p:nvSpPr>
          <p:cNvPr id="4" name="Slide Number Placeholder 3">
            <a:extLst>
              <a:ext uri="{FF2B5EF4-FFF2-40B4-BE49-F238E27FC236}">
                <a16:creationId xmlns:a16="http://schemas.microsoft.com/office/drawing/2014/main" id="{34AC897A-F564-45FF-9419-3D7E527173C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3DA7A0-CE2E-4C1F-BFF8-E6494234F4F6}" type="slidenum">
              <a:rPr kumimoji="0" lang="en-IE"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IE"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5" name="Rectangle 4">
            <a:extLst>
              <a:ext uri="{FF2B5EF4-FFF2-40B4-BE49-F238E27FC236}">
                <a16:creationId xmlns:a16="http://schemas.microsoft.com/office/drawing/2014/main" id="{60E6A948-6DA5-467D-A813-E0C19F3546C0}"/>
              </a:ext>
            </a:extLst>
          </p:cNvPr>
          <p:cNvSpPr/>
          <p:nvPr/>
        </p:nvSpPr>
        <p:spPr>
          <a:xfrm>
            <a:off x="600599" y="6011271"/>
            <a:ext cx="1047108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0000"/>
                </a:solidFill>
                <a:effectLst/>
                <a:uLnTx/>
                <a:uFillTx/>
                <a:latin typeface="Tw Cen MT" panose="020F0502020204030204"/>
                <a:ea typeface="+mn-ea"/>
                <a:cs typeface="+mn-cs"/>
              </a:rPr>
              <a:t>Mason “Applying Ethics to Information Technology Issues” (1995) 38 Communications of the ACM 55</a:t>
            </a:r>
          </a:p>
        </p:txBody>
      </p:sp>
      <p:sp>
        <p:nvSpPr>
          <p:cNvPr id="6" name="Footer Placeholder 5">
            <a:extLst>
              <a:ext uri="{FF2B5EF4-FFF2-40B4-BE49-F238E27FC236}">
                <a16:creationId xmlns:a16="http://schemas.microsoft.com/office/drawing/2014/main" id="{6ACB467A-6FA5-439F-8916-CAB421EF23A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endParaRPr kumimoji="0" lang="en-US" sz="900" b="0" i="0" u="none" strike="noStrike" kern="1200" cap="all" spc="0" normalizeH="0" baseline="0" noProof="0" dirty="0">
              <a:ln>
                <a:noFill/>
              </a:ln>
              <a:solidFill>
                <a:srgbClr val="FFFFFF"/>
              </a:solidFill>
              <a:effectLst/>
              <a:uLnTx/>
              <a:uFillTx/>
              <a:latin typeface="Tw Cen MT" panose="020F0502020204030204"/>
              <a:ea typeface="+mn-ea"/>
              <a:cs typeface="+mn-cs"/>
            </a:endParaRPr>
          </a:p>
        </p:txBody>
      </p:sp>
      <p:sp>
        <p:nvSpPr>
          <p:cNvPr id="7" name="Speech Bubble: Oval 6">
            <a:extLst>
              <a:ext uri="{FF2B5EF4-FFF2-40B4-BE49-F238E27FC236}">
                <a16:creationId xmlns:a16="http://schemas.microsoft.com/office/drawing/2014/main" id="{C359CF15-60C5-4E84-94AF-067140A4A0E8}"/>
              </a:ext>
            </a:extLst>
          </p:cNvPr>
          <p:cNvSpPr/>
          <p:nvPr/>
        </p:nvSpPr>
        <p:spPr>
          <a:xfrm>
            <a:off x="7803186" y="1555081"/>
            <a:ext cx="3472775" cy="308366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rPr>
              <a:t>“This discovery of yours will create forgetfulness in the learners’ souls, because they will not use their memories; They will trust the external written characters and not remember of themselves.”</a:t>
            </a:r>
            <a:endParaRPr kumimoji="0" lang="en-IE"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nvGrpSpPr>
          <p:cNvPr id="9" name="Group 8">
            <a:extLst>
              <a:ext uri="{FF2B5EF4-FFF2-40B4-BE49-F238E27FC236}">
                <a16:creationId xmlns:a16="http://schemas.microsoft.com/office/drawing/2014/main" id="{9BDFC5DE-C7DB-4F3C-8684-4D6C5E23258D}"/>
              </a:ext>
            </a:extLst>
          </p:cNvPr>
          <p:cNvGrpSpPr/>
          <p:nvPr/>
        </p:nvGrpSpPr>
        <p:grpSpPr>
          <a:xfrm>
            <a:off x="7484361" y="4745621"/>
            <a:ext cx="4205827" cy="1365148"/>
            <a:chOff x="7484361" y="4745621"/>
            <a:chExt cx="4205827" cy="1365148"/>
          </a:xfrm>
        </p:grpSpPr>
        <p:sp>
          <p:nvSpPr>
            <p:cNvPr id="8" name="TextBox 7">
              <a:extLst>
                <a:ext uri="{FF2B5EF4-FFF2-40B4-BE49-F238E27FC236}">
                  <a16:creationId xmlns:a16="http://schemas.microsoft.com/office/drawing/2014/main" id="{4435933B-F535-4B9F-B673-49DF775C4260}"/>
                </a:ext>
              </a:extLst>
            </p:cNvPr>
            <p:cNvSpPr txBox="1"/>
            <p:nvPr/>
          </p:nvSpPr>
          <p:spPr>
            <a:xfrm>
              <a:off x="8653361" y="5151196"/>
              <a:ext cx="30368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F0502020204030204"/>
                  <a:ea typeface="+mn-ea"/>
                  <a:cs typeface="+mn-cs"/>
                </a:rPr>
                <a:t>Socrates </a:t>
              </a:r>
              <a:r>
                <a:rPr kumimoji="0" lang="en-IE" sz="1800" b="0" i="0" u="none" strike="noStrike" kern="1200" cap="none" spc="0" normalizeH="0" baseline="0" noProof="0" dirty="0">
                  <a:ln>
                    <a:noFill/>
                  </a:ln>
                  <a:solidFill>
                    <a:srgbClr val="111111"/>
                  </a:solidFill>
                  <a:effectLst/>
                  <a:uLnTx/>
                  <a:uFillTx/>
                  <a:latin typeface="Roboto" panose="02000000000000000000" pitchFamily="2" charset="0"/>
                  <a:ea typeface="+mn-ea"/>
                  <a:cs typeface="+mn-cs"/>
                </a:rPr>
                <a:t>(469-399 B.C.) on the latest Greek technology – Writing!</a:t>
              </a:r>
              <a:endParaRPr kumimoji="0" lang="en-IE" sz="18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pic>
          <p:nvPicPr>
            <p:cNvPr id="1026" name="Picture 2">
              <a:extLst>
                <a:ext uri="{FF2B5EF4-FFF2-40B4-BE49-F238E27FC236}">
                  <a16:creationId xmlns:a16="http://schemas.microsoft.com/office/drawing/2014/main" id="{5847C60A-52D2-4A96-AFE9-FB6786285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61" y="4745621"/>
              <a:ext cx="1048123" cy="136514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Date Placeholder 9">
            <a:extLst>
              <a:ext uri="{FF2B5EF4-FFF2-40B4-BE49-F238E27FC236}">
                <a16:creationId xmlns:a16="http://schemas.microsoft.com/office/drawing/2014/main" id="{85360CFE-3B79-C4C7-1F78-99A597EBC3D0}"/>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373735464"/>
      </p:ext>
    </p:extLst>
  </p:cSld>
  <p:clrMapOvr>
    <a:masterClrMapping/>
  </p:clrMapOvr>
  <mc:AlternateContent xmlns:mc="http://schemas.openxmlformats.org/markup-compatibility/2006" xmlns:p14="http://schemas.microsoft.com/office/powerpoint/2010/main">
    <mc:Choice Requires="p14">
      <p:transition spd="slow" p14:dur="2000" advTm="73525"/>
    </mc:Choice>
    <mc:Fallback xmlns="">
      <p:transition spd="slow" advTm="735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Ethics of IT and data</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V</a:t>
            </a:r>
          </a:p>
        </p:txBody>
      </p:sp>
      <p:sp>
        <p:nvSpPr>
          <p:cNvPr id="2" name="Date Placeholder 1">
            <a:extLst>
              <a:ext uri="{FF2B5EF4-FFF2-40B4-BE49-F238E27FC236}">
                <a16:creationId xmlns:a16="http://schemas.microsoft.com/office/drawing/2014/main" id="{CDB85FCF-1A8E-B4E0-6711-F43F30AA1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14/09/2022</a:t>
            </a:r>
          </a:p>
        </p:txBody>
      </p:sp>
      <p:sp>
        <p:nvSpPr>
          <p:cNvPr id="3" name="Footer Placeholder 2">
            <a:extLst>
              <a:ext uri="{FF2B5EF4-FFF2-40B4-BE49-F238E27FC236}">
                <a16:creationId xmlns:a16="http://schemas.microsoft.com/office/drawing/2014/main" id="{87D9233F-904D-9F26-64C8-6F9B7F9EF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1A04575D-1961-1210-270B-05AA1839F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6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Technology and socio-technical systems</a:t>
            </a:r>
            <a:endParaRPr lang="en-IE" dirty="0"/>
          </a:p>
        </p:txBody>
      </p:sp>
      <p:sp>
        <p:nvSpPr>
          <p:cNvPr id="3" name="Content Placeholder 2"/>
          <p:cNvSpPr>
            <a:spLocks noGrp="1"/>
          </p:cNvSpPr>
          <p:nvPr>
            <p:ph idx="1"/>
          </p:nvPr>
        </p:nvSpPr>
        <p:spPr>
          <a:xfrm>
            <a:off x="687725" y="1964701"/>
            <a:ext cx="5780275" cy="4190962"/>
          </a:xfrm>
        </p:spPr>
        <p:txBody>
          <a:bodyPr/>
          <a:lstStyle/>
          <a:p>
            <a:r>
              <a:rPr lang="en-US" sz="2000" b="1" dirty="0">
                <a:solidFill>
                  <a:schemeClr val="tx1"/>
                </a:solidFill>
              </a:rPr>
              <a:t>An Information technology </a:t>
            </a:r>
            <a:r>
              <a:rPr lang="en-US" sz="2000" dirty="0">
                <a:solidFill>
                  <a:schemeClr val="tx1"/>
                </a:solidFill>
              </a:rPr>
              <a:t>system requires the use of computers to store, retrieve, transmit, and manipulate data or information.</a:t>
            </a:r>
          </a:p>
          <a:p>
            <a:r>
              <a:rPr lang="en-US" sz="2000" b="0" i="0" kern="1200" dirty="0">
                <a:solidFill>
                  <a:schemeClr val="tx1"/>
                </a:solidFill>
                <a:effectLst/>
                <a:ea typeface="+mn-ea"/>
                <a:cs typeface="+mn-cs"/>
              </a:rPr>
              <a:t>A </a:t>
            </a:r>
            <a:r>
              <a:rPr lang="en-US" sz="2000" b="1" i="0" kern="1200" dirty="0">
                <a:solidFill>
                  <a:schemeClr val="tx1"/>
                </a:solidFill>
                <a:effectLst/>
                <a:ea typeface="+mn-ea"/>
                <a:cs typeface="+mn-cs"/>
              </a:rPr>
              <a:t>socio</a:t>
            </a:r>
            <a:r>
              <a:rPr lang="en-US" sz="2000" b="0" i="0" kern="1200" dirty="0">
                <a:solidFill>
                  <a:schemeClr val="tx1"/>
                </a:solidFill>
                <a:effectLst/>
                <a:ea typeface="+mn-ea"/>
                <a:cs typeface="+mn-cs"/>
              </a:rPr>
              <a:t>-</a:t>
            </a:r>
            <a:r>
              <a:rPr lang="en-US" sz="2000" b="1" i="0" kern="1200" dirty="0">
                <a:solidFill>
                  <a:schemeClr val="tx1"/>
                </a:solidFill>
                <a:effectLst/>
                <a:ea typeface="+mn-ea"/>
                <a:cs typeface="+mn-cs"/>
              </a:rPr>
              <a:t>technical system</a:t>
            </a:r>
            <a:r>
              <a:rPr lang="en-US" sz="2000" b="0" i="0" kern="1200" dirty="0">
                <a:solidFill>
                  <a:schemeClr val="tx1"/>
                </a:solidFill>
                <a:effectLst/>
                <a:ea typeface="+mn-ea"/>
                <a:cs typeface="+mn-cs"/>
              </a:rPr>
              <a:t> (STS) is one that considers requirements spanning hardware, software, personal, and community aspects. </a:t>
            </a:r>
          </a:p>
          <a:p>
            <a:r>
              <a:rPr lang="en-US" sz="2000" b="0" i="0" kern="1200" dirty="0">
                <a:solidFill>
                  <a:schemeClr val="tx1"/>
                </a:solidFill>
                <a:effectLst/>
                <a:ea typeface="+mn-ea"/>
                <a:cs typeface="+mn-cs"/>
              </a:rPr>
              <a:t>It implies an understanding of the </a:t>
            </a:r>
            <a:r>
              <a:rPr lang="en-US" sz="2000" b="1" i="0" kern="1200" dirty="0">
                <a:solidFill>
                  <a:schemeClr val="tx1"/>
                </a:solidFill>
                <a:effectLst/>
                <a:ea typeface="+mn-ea"/>
                <a:cs typeface="+mn-cs"/>
              </a:rPr>
              <a:t>social</a:t>
            </a:r>
            <a:r>
              <a:rPr lang="en-US" sz="2000" b="0" i="0" kern="1200" dirty="0">
                <a:solidFill>
                  <a:schemeClr val="tx1"/>
                </a:solidFill>
                <a:effectLst/>
                <a:ea typeface="+mn-ea"/>
                <a:cs typeface="+mn-cs"/>
              </a:rPr>
              <a:t> structures, roles and rights (</a:t>
            </a:r>
            <a:r>
              <a:rPr lang="en-US" sz="2000" dirty="0">
                <a:solidFill>
                  <a:schemeClr val="tx1"/>
                </a:solidFill>
              </a:rPr>
              <a:t>from </a:t>
            </a:r>
            <a:r>
              <a:rPr lang="en-US" sz="2000" b="0" i="0" kern="1200" dirty="0">
                <a:solidFill>
                  <a:schemeClr val="tx1"/>
                </a:solidFill>
                <a:effectLst/>
                <a:ea typeface="+mn-ea"/>
                <a:cs typeface="+mn-cs"/>
              </a:rPr>
              <a:t>the legal and </a:t>
            </a:r>
            <a:r>
              <a:rPr lang="en-US" sz="2000" b="1" i="0" kern="1200" dirty="0">
                <a:solidFill>
                  <a:schemeClr val="tx1"/>
                </a:solidFill>
                <a:effectLst/>
                <a:ea typeface="+mn-ea"/>
                <a:cs typeface="+mn-cs"/>
              </a:rPr>
              <a:t>social</a:t>
            </a:r>
            <a:r>
              <a:rPr lang="en-US" sz="2000" b="0" i="0" kern="1200" dirty="0">
                <a:solidFill>
                  <a:schemeClr val="tx1"/>
                </a:solidFill>
                <a:effectLst/>
                <a:ea typeface="+mn-ea"/>
                <a:cs typeface="+mn-cs"/>
              </a:rPr>
              <a:t> sciences) to inform the design of </a:t>
            </a:r>
            <a:r>
              <a:rPr lang="en-US" sz="2000" b="1" i="0" kern="1200" dirty="0">
                <a:solidFill>
                  <a:schemeClr val="tx1"/>
                </a:solidFill>
                <a:effectLst/>
                <a:ea typeface="+mn-ea"/>
                <a:cs typeface="+mn-cs"/>
              </a:rPr>
              <a:t>systems</a:t>
            </a:r>
            <a:r>
              <a:rPr lang="en-US" sz="2000" b="0" i="0" kern="1200" dirty="0">
                <a:solidFill>
                  <a:schemeClr val="tx1"/>
                </a:solidFill>
                <a:effectLst/>
                <a:ea typeface="+mn-ea"/>
                <a:cs typeface="+mn-cs"/>
              </a:rPr>
              <a:t> that involve communities of people and </a:t>
            </a:r>
            <a:r>
              <a:rPr lang="en-US" sz="2000" b="1" i="0" kern="1200" dirty="0">
                <a:solidFill>
                  <a:schemeClr val="tx1"/>
                </a:solidFill>
                <a:effectLst/>
                <a:ea typeface="+mn-ea"/>
                <a:cs typeface="+mn-cs"/>
              </a:rPr>
              <a:t>technology</a:t>
            </a:r>
            <a:r>
              <a:rPr lang="en-US" sz="2000" b="0" i="0" kern="1200" dirty="0">
                <a:solidFill>
                  <a:schemeClr val="tx1"/>
                </a:solidFill>
                <a:effectLst/>
                <a:ea typeface="+mn-ea"/>
                <a:cs typeface="+mn-cs"/>
              </a:rPr>
              <a:t>.</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3DA7A0-CE2E-4C1F-BFF8-E6494234F4F6}" type="slidenum">
              <a:rPr kumimoji="0" lang="en-IE"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IE"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pic>
        <p:nvPicPr>
          <p:cNvPr id="1028" name="Picture 4" descr="Socio-technical systems the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000" y="2080019"/>
            <a:ext cx="5724000" cy="2862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53F1B7F-5C50-4B13-A9D4-94830BDB60E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endParaRPr kumimoji="0" lang="en-US" sz="900" b="0" i="0" u="none" strike="noStrike" kern="1200" cap="all" spc="0" normalizeH="0" baseline="0" noProof="0" dirty="0">
              <a:ln>
                <a:noFill/>
              </a:ln>
              <a:solidFill>
                <a:srgbClr val="FFFFFF"/>
              </a:solidFill>
              <a:effectLst/>
              <a:uLnTx/>
              <a:uFillTx/>
              <a:latin typeface="Tw Cen MT" panose="020F0502020204030204"/>
              <a:ea typeface="+mn-ea"/>
              <a:cs typeface="+mn-cs"/>
            </a:endParaRPr>
          </a:p>
        </p:txBody>
      </p:sp>
      <p:sp>
        <p:nvSpPr>
          <p:cNvPr id="6" name="Date Placeholder 5">
            <a:extLst>
              <a:ext uri="{FF2B5EF4-FFF2-40B4-BE49-F238E27FC236}">
                <a16:creationId xmlns:a16="http://schemas.microsoft.com/office/drawing/2014/main" id="{E38CD806-5408-F5E1-E165-D39FE30EB705}"/>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371616944"/>
      </p:ext>
    </p:extLst>
  </p:cSld>
  <p:clrMapOvr>
    <a:masterClrMapping/>
  </p:clrMapOvr>
  <mc:AlternateContent xmlns:mc="http://schemas.openxmlformats.org/markup-compatibility/2006" xmlns:p14="http://schemas.microsoft.com/office/powerpoint/2010/main">
    <mc:Choice Requires="p14">
      <p:transition spd="slow" p14:dur="2000" advTm="273957"/>
    </mc:Choice>
    <mc:Fallback xmlns="">
      <p:transition spd="slow" advTm="27395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926837" cy="1320800"/>
          </a:xfrm>
        </p:spPr>
        <p:txBody>
          <a:bodyPr>
            <a:normAutofit/>
          </a:bodyPr>
          <a:lstStyle/>
          <a:p>
            <a:r>
              <a:rPr lang="en-IE" dirty="0"/>
              <a:t>Modelling Complex Socio-Technical Systems</a:t>
            </a:r>
          </a:p>
        </p:txBody>
      </p:sp>
      <p:sp>
        <p:nvSpPr>
          <p:cNvPr id="3" name="Content Placeholder 2"/>
          <p:cNvSpPr>
            <a:spLocks noGrp="1"/>
          </p:cNvSpPr>
          <p:nvPr>
            <p:ph idx="1"/>
          </p:nvPr>
        </p:nvSpPr>
        <p:spPr>
          <a:xfrm>
            <a:off x="947496" y="2042558"/>
            <a:ext cx="3988185" cy="3952997"/>
          </a:xfrm>
        </p:spPr>
        <p:txBody>
          <a:bodyPr>
            <a:normAutofit fontScale="85000" lnSpcReduction="20000"/>
          </a:bodyPr>
          <a:lstStyle/>
          <a:p>
            <a:r>
              <a:rPr lang="en-IE" sz="3200" dirty="0"/>
              <a:t>Technical system</a:t>
            </a:r>
          </a:p>
          <a:p>
            <a:pPr lvl="1"/>
            <a:r>
              <a:rPr lang="en-IE" sz="3000" dirty="0"/>
              <a:t>Technology</a:t>
            </a:r>
          </a:p>
          <a:p>
            <a:pPr lvl="1"/>
            <a:r>
              <a:rPr lang="en-IE" sz="3000" dirty="0"/>
              <a:t>Business processes and tasks</a:t>
            </a:r>
          </a:p>
          <a:p>
            <a:r>
              <a:rPr lang="en-IE" sz="3200" dirty="0"/>
              <a:t>Social system</a:t>
            </a:r>
          </a:p>
          <a:p>
            <a:pPr lvl="1"/>
            <a:r>
              <a:rPr lang="en-IE" sz="3000" dirty="0"/>
              <a:t>Management practices</a:t>
            </a:r>
          </a:p>
          <a:p>
            <a:pPr lvl="1"/>
            <a:r>
              <a:rPr lang="en-IE" sz="3000" dirty="0"/>
              <a:t>Organization culture</a:t>
            </a:r>
          </a:p>
          <a:p>
            <a:pPr lvl="1"/>
            <a:r>
              <a:rPr lang="en-IE" sz="3000" dirty="0"/>
              <a:t>People (cognitive and social behaviour)</a:t>
            </a:r>
          </a:p>
        </p:txBody>
      </p:sp>
      <p:pic>
        <p:nvPicPr>
          <p:cNvPr id="2050" name="Picture 2" descr="Sociotechnical system (STS) [4]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55" y="2018209"/>
            <a:ext cx="5791625" cy="41427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24FB06-2879-4BC6-B8F2-0D6A2E793ED2}"/>
              </a:ext>
            </a:extLst>
          </p:cNvPr>
          <p:cNvSpPr txBox="1"/>
          <p:nvPr/>
        </p:nvSpPr>
        <p:spPr>
          <a:xfrm>
            <a:off x="6637566" y="1561068"/>
            <a:ext cx="34426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Bostrom and Heinen’s model</a:t>
            </a:r>
            <a:endParaRPr kumimoji="0" lang="en-I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CF198CEF-1415-433C-B099-33A2756A7B51}"/>
              </a:ext>
            </a:extLst>
          </p:cNvPr>
          <p:cNvSpPr txBox="1"/>
          <p:nvPr/>
        </p:nvSpPr>
        <p:spPr>
          <a:xfrm>
            <a:off x="2444855" y="6523512"/>
            <a:ext cx="116300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Trebuchet MS" panose="020B0603020202020204"/>
                <a:ea typeface="+mn-ea"/>
                <a:cs typeface="+mn-cs"/>
              </a:rPr>
              <a:t>Bostrom, R.P. &amp; Heinen, J.S. 1977. MIS problems and failures: A socio-technical perspective. Part I: The causes. MIS Quarterly, 1(3), pp. 17.</a:t>
            </a:r>
          </a:p>
        </p:txBody>
      </p:sp>
      <p:sp>
        <p:nvSpPr>
          <p:cNvPr id="4" name="Footer Placeholder 3">
            <a:extLst>
              <a:ext uri="{FF2B5EF4-FFF2-40B4-BE49-F238E27FC236}">
                <a16:creationId xmlns:a16="http://schemas.microsoft.com/office/drawing/2014/main" id="{AC32E95C-F55A-DC3E-69F8-108E8DE3F08C}"/>
              </a:ext>
            </a:extLst>
          </p:cNvPr>
          <p:cNvSpPr>
            <a:spLocks noGrp="1"/>
          </p:cNvSpPr>
          <p:nvPr>
            <p:ph type="ftr" sz="quarter" idx="11"/>
          </p:nvPr>
        </p:nvSpPr>
        <p:spPr/>
        <p:txBody>
          <a:bodyPr/>
          <a:lstStyle/>
          <a:p>
            <a:r>
              <a:rPr lang="en-US"/>
              <a:t>Ethical Issues related to data</a:t>
            </a:r>
            <a:endParaRPr lang="en-US" dirty="0"/>
          </a:p>
        </p:txBody>
      </p:sp>
      <p:sp>
        <p:nvSpPr>
          <p:cNvPr id="5" name="Slide Number Placeholder 4">
            <a:extLst>
              <a:ext uri="{FF2B5EF4-FFF2-40B4-BE49-F238E27FC236}">
                <a16:creationId xmlns:a16="http://schemas.microsoft.com/office/drawing/2014/main" id="{63B5AF94-CE27-FB65-8B32-260743614382}"/>
              </a:ext>
            </a:extLst>
          </p:cNvPr>
          <p:cNvSpPr>
            <a:spLocks noGrp="1"/>
          </p:cNvSpPr>
          <p:nvPr>
            <p:ph type="sldNum" sz="quarter" idx="12"/>
          </p:nvPr>
        </p:nvSpPr>
        <p:spPr/>
        <p:txBody>
          <a:bodyPr/>
          <a:lstStyle/>
          <a:p>
            <a:fld id="{3A98EE3D-8CD1-4C3F-BD1C-C98C9596463C}" type="slidenum">
              <a:rPr lang="en-US" smtClean="0"/>
              <a:t>33</a:t>
            </a:fld>
            <a:endParaRPr lang="en-US" dirty="0"/>
          </a:p>
        </p:txBody>
      </p:sp>
      <p:sp>
        <p:nvSpPr>
          <p:cNvPr id="6" name="Date Placeholder 5">
            <a:extLst>
              <a:ext uri="{FF2B5EF4-FFF2-40B4-BE49-F238E27FC236}">
                <a16:creationId xmlns:a16="http://schemas.microsoft.com/office/drawing/2014/main" id="{13B72AC5-C620-D76E-9C16-D7845037E09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783057078"/>
      </p:ext>
    </p:extLst>
  </p:cSld>
  <p:clrMapOvr>
    <a:masterClrMapping/>
  </p:clrMapOvr>
  <mc:AlternateContent xmlns:mc="http://schemas.openxmlformats.org/markup-compatibility/2006" xmlns:p14="http://schemas.microsoft.com/office/powerpoint/2010/main">
    <mc:Choice Requires="p14">
      <p:transition spd="slow" p14:dur="2000" advTm="79401"/>
    </mc:Choice>
    <mc:Fallback xmlns="">
      <p:transition spd="slow" advTm="7940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566057"/>
            <a:ext cx="8596668" cy="1320800"/>
          </a:xfrm>
        </p:spPr>
        <p:txBody>
          <a:bodyPr>
            <a:normAutofit/>
          </a:bodyPr>
          <a:lstStyle/>
          <a:p>
            <a:r>
              <a:rPr lang="en-IE" dirty="0"/>
              <a:t>Socio-Technical Systems Illustration</a:t>
            </a:r>
          </a:p>
        </p:txBody>
      </p:sp>
      <p:sp>
        <p:nvSpPr>
          <p:cNvPr id="3" name="Content Placeholder 2"/>
          <p:cNvSpPr>
            <a:spLocks noGrp="1"/>
          </p:cNvSpPr>
          <p:nvPr>
            <p:ph idx="1"/>
          </p:nvPr>
        </p:nvSpPr>
        <p:spPr>
          <a:xfrm>
            <a:off x="75507" y="1852669"/>
            <a:ext cx="11501450" cy="1092200"/>
          </a:xfrm>
        </p:spPr>
        <p:txBody>
          <a:bodyPr>
            <a:normAutofit/>
          </a:bodyPr>
          <a:lstStyle/>
          <a:p>
            <a:r>
              <a:rPr lang="en-US" sz="2000" dirty="0"/>
              <a:t>STS are systems that include technical systems but also operational processes and people who use and interact with the technical system. Socio-technical systems are governed by </a:t>
            </a:r>
            <a:r>
              <a:rPr lang="en-US" sz="2000" dirty="0" err="1"/>
              <a:t>organisational</a:t>
            </a:r>
            <a:r>
              <a:rPr lang="en-US" sz="2000" dirty="0"/>
              <a:t> policies and rules.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DA7A0-CE2E-4C1F-BFF8-E6494234F4F6}" type="slidenum">
              <a:rPr kumimoji="0" lang="en-IE"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C596F187-7677-407F-B1F1-6A17EE1377AF}"/>
              </a:ext>
            </a:extLst>
          </p:cNvPr>
          <p:cNvSpPr txBox="1"/>
          <p:nvPr/>
        </p:nvSpPr>
        <p:spPr>
          <a:xfrm>
            <a:off x="75507" y="2723346"/>
            <a:ext cx="716242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Illustration: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Software engineers in Silicon Valley may build a software with all sorts of bells and whistles expecting everyone to be tech-savvy.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People are in fact elderly and unaccustomed to the interface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That’s the reason we are interested not only in technical dimension but also domain of Socio-technical systems</a:t>
            </a:r>
            <a:endParaRPr kumimoji="0" lang="en-IE"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124" name="Picture 4" descr="Group of elderly people using a computer Stock Photo - Alamy">
            <a:extLst>
              <a:ext uri="{FF2B5EF4-FFF2-40B4-BE49-F238E27FC236}">
                <a16:creationId xmlns:a16="http://schemas.microsoft.com/office/drawing/2014/main" id="{45B36FEE-6F30-4231-8CBA-7C85BE9B3F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80" t="2858" b="11583"/>
          <a:stretch/>
        </p:blipFill>
        <p:spPr bwMode="auto">
          <a:xfrm>
            <a:off x="7633064" y="3277344"/>
            <a:ext cx="3181086" cy="230832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01F6EEE-F873-C86F-1760-61EC72DF3249}"/>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BD6D7C4E-AD61-52C7-4608-4C5DE1039F3D}"/>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307553273"/>
      </p:ext>
    </p:extLst>
  </p:cSld>
  <p:clrMapOvr>
    <a:masterClrMapping/>
  </p:clrMapOvr>
  <mc:AlternateContent xmlns:mc="http://schemas.openxmlformats.org/markup-compatibility/2006" xmlns:p14="http://schemas.microsoft.com/office/powerpoint/2010/main">
    <mc:Choice Requires="p14">
      <p:transition spd="slow" p14:dur="2000" advTm="61711"/>
    </mc:Choice>
    <mc:Fallback xmlns="">
      <p:transition spd="slow" advTm="6171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791D-0D7F-88E8-CC65-B6CCE080656B}"/>
              </a:ext>
            </a:extLst>
          </p:cNvPr>
          <p:cNvSpPr>
            <a:spLocks noGrp="1"/>
          </p:cNvSpPr>
          <p:nvPr>
            <p:ph type="title"/>
          </p:nvPr>
        </p:nvSpPr>
        <p:spPr>
          <a:xfrm>
            <a:off x="1097280" y="286603"/>
            <a:ext cx="10058400" cy="1450757"/>
          </a:xfrm>
        </p:spPr>
        <p:txBody>
          <a:bodyPr>
            <a:normAutofit/>
          </a:bodyPr>
          <a:lstStyle/>
          <a:p>
            <a:r>
              <a:rPr lang="en-US" dirty="0"/>
              <a:t>Improving organisational ethics</a:t>
            </a:r>
            <a:endParaRPr lang="en-IE" dirty="0"/>
          </a:p>
        </p:txBody>
      </p:sp>
      <p:sp>
        <p:nvSpPr>
          <p:cNvPr id="3" name="Content Placeholder 2">
            <a:extLst>
              <a:ext uri="{FF2B5EF4-FFF2-40B4-BE49-F238E27FC236}">
                <a16:creationId xmlns:a16="http://schemas.microsoft.com/office/drawing/2014/main" id="{2D818B43-CD9D-8E82-3E2F-5722232242A0}"/>
              </a:ext>
            </a:extLst>
          </p:cNvPr>
          <p:cNvSpPr>
            <a:spLocks noGrp="1"/>
          </p:cNvSpPr>
          <p:nvPr>
            <p:ph idx="1"/>
          </p:nvPr>
        </p:nvSpPr>
        <p:spPr>
          <a:xfrm>
            <a:off x="1097280" y="2108201"/>
            <a:ext cx="5575367" cy="3760891"/>
          </a:xfrm>
        </p:spPr>
        <p:txBody>
          <a:bodyPr>
            <a:normAutofit lnSpcReduction="10000"/>
          </a:bodyPr>
          <a:lstStyle/>
          <a:p>
            <a:pPr>
              <a:lnSpc>
                <a:spcPct val="100000"/>
              </a:lnSpc>
            </a:pPr>
            <a:r>
              <a:rPr lang="en-US" sz="1800" b="1" dirty="0"/>
              <a:t>Data Governance</a:t>
            </a:r>
          </a:p>
          <a:p>
            <a:pPr lvl="1">
              <a:lnSpc>
                <a:spcPct val="100000"/>
              </a:lnSpc>
            </a:pPr>
            <a:r>
              <a:rPr lang="en-US" sz="1800" dirty="0"/>
              <a:t>Roles and responsibilities: Appoint corporate ethics officer</a:t>
            </a:r>
          </a:p>
          <a:p>
            <a:pPr lvl="1">
              <a:lnSpc>
                <a:spcPct val="100000"/>
              </a:lnSpc>
            </a:pPr>
            <a:r>
              <a:rPr lang="en-US" sz="1800" dirty="0"/>
              <a:t>Board of Directors to set and model higher level of ethical standards</a:t>
            </a:r>
          </a:p>
          <a:p>
            <a:pPr lvl="1">
              <a:lnSpc>
                <a:spcPct val="100000"/>
              </a:lnSpc>
            </a:pPr>
            <a:r>
              <a:rPr lang="en-US" sz="1800" dirty="0"/>
              <a:t>Establish a corporate code of ethics</a:t>
            </a:r>
          </a:p>
          <a:p>
            <a:pPr>
              <a:lnSpc>
                <a:spcPct val="100000"/>
              </a:lnSpc>
            </a:pPr>
            <a:r>
              <a:rPr lang="en-US" sz="1800" b="1" dirty="0"/>
              <a:t>Data management</a:t>
            </a:r>
          </a:p>
          <a:p>
            <a:pPr lvl="1">
              <a:lnSpc>
                <a:spcPct val="100000"/>
              </a:lnSpc>
            </a:pPr>
            <a:r>
              <a:rPr lang="en-US" sz="1800" dirty="0"/>
              <a:t>Undertake social audits</a:t>
            </a:r>
          </a:p>
          <a:p>
            <a:pPr lvl="1">
              <a:lnSpc>
                <a:spcPct val="100000"/>
              </a:lnSpc>
            </a:pPr>
            <a:r>
              <a:rPr lang="en-IE" sz="1800" dirty="0"/>
              <a:t>Employees should take ethics training</a:t>
            </a:r>
          </a:p>
          <a:p>
            <a:pPr lvl="1">
              <a:lnSpc>
                <a:spcPct val="100000"/>
              </a:lnSpc>
            </a:pPr>
            <a:r>
              <a:rPr lang="en-IE" sz="1800" dirty="0"/>
              <a:t>Employee appraisals and recruitment to include ethical criteria</a:t>
            </a:r>
          </a:p>
          <a:p>
            <a:pPr lvl="1">
              <a:lnSpc>
                <a:spcPct val="100000"/>
              </a:lnSpc>
            </a:pPr>
            <a:r>
              <a:rPr lang="en-IE" sz="1800" dirty="0"/>
              <a:t>Ensure an ethical work environment</a:t>
            </a:r>
          </a:p>
        </p:txBody>
      </p:sp>
      <p:pic>
        <p:nvPicPr>
          <p:cNvPr id="7" name="Picture 6" descr="A picture containing text, building, wall, brick&#10;&#10;Description automatically generated">
            <a:extLst>
              <a:ext uri="{FF2B5EF4-FFF2-40B4-BE49-F238E27FC236}">
                <a16:creationId xmlns:a16="http://schemas.microsoft.com/office/drawing/2014/main" id="{51D93A3D-596C-1D06-57EE-4DAA8244708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041" r="24675"/>
          <a:stretch/>
        </p:blipFill>
        <p:spPr>
          <a:xfrm>
            <a:off x="7534656" y="2108200"/>
            <a:ext cx="3621024" cy="3600613"/>
          </a:xfrm>
          <a:prstGeom prst="rect">
            <a:avLst/>
          </a:prstGeom>
        </p:spPr>
      </p:pic>
      <p:sp>
        <p:nvSpPr>
          <p:cNvPr id="4" name="Footer Placeholder 3">
            <a:extLst>
              <a:ext uri="{FF2B5EF4-FFF2-40B4-BE49-F238E27FC236}">
                <a16:creationId xmlns:a16="http://schemas.microsoft.com/office/drawing/2014/main" id="{854BEAA9-A50A-364B-652E-A0E826FB4BAB}"/>
              </a:ext>
            </a:extLst>
          </p:cNvPr>
          <p:cNvSpPr>
            <a:spLocks noGrp="1"/>
          </p:cNvSpPr>
          <p:nvPr>
            <p:ph type="ftr" sz="quarter" idx="11"/>
          </p:nvPr>
        </p:nvSpPr>
        <p:spPr>
          <a:xfrm>
            <a:off x="1097279" y="6446838"/>
            <a:ext cx="6818262" cy="365125"/>
          </a:xfrm>
        </p:spPr>
        <p:txBody>
          <a:bodyPr>
            <a:normAutofit/>
          </a:bodyPr>
          <a:lstStyle/>
          <a:p>
            <a:pPr>
              <a:spcAft>
                <a:spcPts val="600"/>
              </a:spcAft>
            </a:pPr>
            <a:r>
              <a:rPr lang="en-US"/>
              <a:t>Ethical Issues related to data</a:t>
            </a:r>
          </a:p>
        </p:txBody>
      </p:sp>
      <p:sp>
        <p:nvSpPr>
          <p:cNvPr id="5" name="Slide Number Placeholder 4">
            <a:extLst>
              <a:ext uri="{FF2B5EF4-FFF2-40B4-BE49-F238E27FC236}">
                <a16:creationId xmlns:a16="http://schemas.microsoft.com/office/drawing/2014/main" id="{CCF8096E-F089-34A1-283A-4A8263E13DCD}"/>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35</a:t>
            </a:fld>
            <a:endParaRPr lang="en-US"/>
          </a:p>
        </p:txBody>
      </p:sp>
      <p:sp>
        <p:nvSpPr>
          <p:cNvPr id="8" name="TextBox 7">
            <a:extLst>
              <a:ext uri="{FF2B5EF4-FFF2-40B4-BE49-F238E27FC236}">
                <a16:creationId xmlns:a16="http://schemas.microsoft.com/office/drawing/2014/main" id="{16F6F7E4-0C9C-4C58-4D88-E0647C13053F}"/>
              </a:ext>
            </a:extLst>
          </p:cNvPr>
          <p:cNvSpPr txBox="1"/>
          <p:nvPr/>
        </p:nvSpPr>
        <p:spPr>
          <a:xfrm>
            <a:off x="8906346" y="5508758"/>
            <a:ext cx="2249334"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3" tooltip="https://theodi.org/service/data-ethics/">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
        <p:nvSpPr>
          <p:cNvPr id="14" name="TextBox 13">
            <a:extLst>
              <a:ext uri="{FF2B5EF4-FFF2-40B4-BE49-F238E27FC236}">
                <a16:creationId xmlns:a16="http://schemas.microsoft.com/office/drawing/2014/main" id="{CD522237-8DF9-DD80-EDB1-EE91743D574D}"/>
              </a:ext>
            </a:extLst>
          </p:cNvPr>
          <p:cNvSpPr txBox="1"/>
          <p:nvPr/>
        </p:nvSpPr>
        <p:spPr>
          <a:xfrm>
            <a:off x="914400" y="5915130"/>
            <a:ext cx="6096000" cy="369332"/>
          </a:xfrm>
          <a:prstGeom prst="rect">
            <a:avLst/>
          </a:prstGeom>
          <a:noFill/>
        </p:spPr>
        <p:txBody>
          <a:bodyPr wrap="square">
            <a:spAutoFit/>
          </a:bodyPr>
          <a:lstStyle/>
          <a:p>
            <a:pPr marL="201168" lvl="1" indent="0">
              <a:lnSpc>
                <a:spcPct val="100000"/>
              </a:lnSpc>
              <a:buNone/>
            </a:pPr>
            <a:r>
              <a:rPr lang="en-IE" sz="1800" dirty="0"/>
              <a:t>Source:  adapted from Reynolds (2019)</a:t>
            </a:r>
          </a:p>
        </p:txBody>
      </p:sp>
      <p:sp>
        <p:nvSpPr>
          <p:cNvPr id="6" name="Date Placeholder 5">
            <a:extLst>
              <a:ext uri="{FF2B5EF4-FFF2-40B4-BE49-F238E27FC236}">
                <a16:creationId xmlns:a16="http://schemas.microsoft.com/office/drawing/2014/main" id="{76BEDDE6-9965-BB96-1384-C8FDE403489B}"/>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72900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Research and data ethics</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VI</a:t>
            </a:r>
          </a:p>
        </p:txBody>
      </p:sp>
      <p:sp>
        <p:nvSpPr>
          <p:cNvPr id="2" name="Date Placeholder 1">
            <a:extLst>
              <a:ext uri="{FF2B5EF4-FFF2-40B4-BE49-F238E27FC236}">
                <a16:creationId xmlns:a16="http://schemas.microsoft.com/office/drawing/2014/main" id="{CDB85FCF-1A8E-B4E0-6711-F43F30AA1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14/09/2022</a:t>
            </a:r>
          </a:p>
        </p:txBody>
      </p:sp>
      <p:sp>
        <p:nvSpPr>
          <p:cNvPr id="3" name="Footer Placeholder 2">
            <a:extLst>
              <a:ext uri="{FF2B5EF4-FFF2-40B4-BE49-F238E27FC236}">
                <a16:creationId xmlns:a16="http://schemas.microsoft.com/office/drawing/2014/main" id="{87D9233F-904D-9F26-64C8-6F9B7F9EF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1A04575D-1961-1210-270B-05AA1839F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227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Ethics</a:t>
            </a:r>
            <a:endParaRPr lang="en-IE" dirty="0"/>
          </a:p>
        </p:txBody>
      </p:sp>
      <p:sp>
        <p:nvSpPr>
          <p:cNvPr id="3" name="Content Placeholder 2"/>
          <p:cNvSpPr>
            <a:spLocks noGrp="1"/>
          </p:cNvSpPr>
          <p:nvPr>
            <p:ph idx="1"/>
          </p:nvPr>
        </p:nvSpPr>
        <p:spPr>
          <a:xfrm>
            <a:off x="536666" y="1930400"/>
            <a:ext cx="4998720" cy="3760891"/>
          </a:xfrm>
        </p:spPr>
        <p:txBody>
          <a:bodyPr>
            <a:normAutofit lnSpcReduction="10000"/>
          </a:bodyPr>
          <a:lstStyle/>
          <a:p>
            <a:r>
              <a:rPr lang="en-US" sz="2400" dirty="0"/>
              <a:t>“</a:t>
            </a:r>
            <a:r>
              <a:rPr lang="en-US" sz="2400" b="1" dirty="0"/>
              <a:t>Research </a:t>
            </a:r>
            <a:r>
              <a:rPr lang="en-US" sz="2400" dirty="0"/>
              <a:t>is a formal, systematic application of the scientific approach to the study of a problem to discover new information or expand and verify existing knowledge” </a:t>
            </a:r>
          </a:p>
          <a:p>
            <a:r>
              <a:rPr lang="en-US" sz="2400" dirty="0"/>
              <a:t>Different ethical emphasis between the protection of the subject of the research and the general advancement of knowledge</a:t>
            </a:r>
            <a:endParaRPr lang="en-IE" sz="2400" dirty="0"/>
          </a:p>
        </p:txBody>
      </p:sp>
      <p:sp>
        <p:nvSpPr>
          <p:cNvPr id="4" name="Slide Number Placeholder 3"/>
          <p:cNvSpPr>
            <a:spLocks noGrp="1"/>
          </p:cNvSpPr>
          <p:nvPr>
            <p:ph type="sldNum" sz="quarter" idx="12"/>
          </p:nvPr>
        </p:nvSpPr>
        <p:spPr/>
        <p:txBody>
          <a:bodyPr/>
          <a:lstStyle/>
          <a:p>
            <a:fld id="{643DA7A0-CE2E-4C1F-BFF8-E6494234F4F6}" type="slidenum">
              <a:rPr lang="en-IE" smtClean="0"/>
              <a:t>37</a:t>
            </a:fld>
            <a:endParaRPr lang="en-IE"/>
          </a:p>
        </p:txBody>
      </p:sp>
      <p:pic>
        <p:nvPicPr>
          <p:cNvPr id="6" name="Picture 5"/>
          <p:cNvPicPr>
            <a:picLocks noChangeAspect="1"/>
          </p:cNvPicPr>
          <p:nvPr/>
        </p:nvPicPr>
        <p:blipFill>
          <a:blip r:embed="rId2"/>
          <a:stretch>
            <a:fillRect/>
          </a:stretch>
        </p:blipFill>
        <p:spPr>
          <a:xfrm>
            <a:off x="6809376" y="2234232"/>
            <a:ext cx="4184206" cy="2792000"/>
          </a:xfrm>
          <a:prstGeom prst="rect">
            <a:avLst/>
          </a:prstGeom>
        </p:spPr>
      </p:pic>
      <p:sp>
        <p:nvSpPr>
          <p:cNvPr id="5" name="Footer Placeholder 4">
            <a:extLst>
              <a:ext uri="{FF2B5EF4-FFF2-40B4-BE49-F238E27FC236}">
                <a16:creationId xmlns:a16="http://schemas.microsoft.com/office/drawing/2014/main" id="{C399DB47-6F83-B32C-5D50-7003B89F913C}"/>
              </a:ext>
            </a:extLst>
          </p:cNvPr>
          <p:cNvSpPr>
            <a:spLocks noGrp="1"/>
          </p:cNvSpPr>
          <p:nvPr>
            <p:ph type="ftr" sz="quarter" idx="11"/>
          </p:nvPr>
        </p:nvSpPr>
        <p:spPr/>
        <p:txBody>
          <a:bodyPr/>
          <a:lstStyle/>
          <a:p>
            <a:r>
              <a:rPr lang="en-US"/>
              <a:t>Ethical Issues related to data</a:t>
            </a:r>
            <a:endParaRPr lang="en-US" dirty="0"/>
          </a:p>
        </p:txBody>
      </p:sp>
      <p:sp>
        <p:nvSpPr>
          <p:cNvPr id="7" name="Date Placeholder 6">
            <a:extLst>
              <a:ext uri="{FF2B5EF4-FFF2-40B4-BE49-F238E27FC236}">
                <a16:creationId xmlns:a16="http://schemas.microsoft.com/office/drawing/2014/main" id="{DACE8081-E0E8-BC79-49BC-DC0EB117235B}"/>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68095303"/>
      </p:ext>
    </p:extLst>
  </p:cSld>
  <p:clrMapOvr>
    <a:masterClrMapping/>
  </p:clrMapOvr>
  <mc:AlternateContent xmlns:mc="http://schemas.openxmlformats.org/markup-compatibility/2006" xmlns:p14="http://schemas.microsoft.com/office/powerpoint/2010/main">
    <mc:Choice Requires="p14">
      <p:transition spd="slow" p14:dur="2000" advTm="74438"/>
    </mc:Choice>
    <mc:Fallback xmlns="">
      <p:transition spd="slow" advTm="7443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D94E-8357-46C3-9904-9DC86837411C}"/>
              </a:ext>
            </a:extLst>
          </p:cNvPr>
          <p:cNvSpPr>
            <a:spLocks noGrp="1"/>
          </p:cNvSpPr>
          <p:nvPr>
            <p:ph type="title"/>
          </p:nvPr>
        </p:nvSpPr>
        <p:spPr>
          <a:xfrm>
            <a:off x="394308" y="-61383"/>
            <a:ext cx="11488143" cy="1320800"/>
          </a:xfrm>
        </p:spPr>
        <p:txBody>
          <a:bodyPr>
            <a:normAutofit/>
          </a:bodyPr>
          <a:lstStyle/>
          <a:p>
            <a:r>
              <a:rPr lang="en-US" b="1" dirty="0"/>
              <a:t>So it’s “just grabbing the data” (?)</a:t>
            </a:r>
            <a:endParaRPr lang="en-IE" b="1" dirty="0"/>
          </a:p>
        </p:txBody>
      </p:sp>
      <p:sp>
        <p:nvSpPr>
          <p:cNvPr id="3" name="Content Placeholder 2">
            <a:extLst>
              <a:ext uri="{FF2B5EF4-FFF2-40B4-BE49-F238E27FC236}">
                <a16:creationId xmlns:a16="http://schemas.microsoft.com/office/drawing/2014/main" id="{2012C182-034C-4228-90BD-39A82405F38D}"/>
              </a:ext>
            </a:extLst>
          </p:cNvPr>
          <p:cNvSpPr>
            <a:spLocks noGrp="1"/>
          </p:cNvSpPr>
          <p:nvPr>
            <p:ph idx="1"/>
          </p:nvPr>
        </p:nvSpPr>
        <p:spPr>
          <a:xfrm>
            <a:off x="373070" y="2016578"/>
            <a:ext cx="4181399" cy="2824843"/>
          </a:xfrm>
        </p:spPr>
        <p:txBody>
          <a:bodyPr>
            <a:normAutofit/>
          </a:bodyPr>
          <a:lstStyle/>
          <a:p>
            <a:r>
              <a:rPr lang="en-IE" sz="2000" dirty="0"/>
              <a:t>Authors showed that most </a:t>
            </a:r>
            <a:r>
              <a:rPr lang="en-IE" sz="2000" b="1" dirty="0"/>
              <a:t>researchers adopt a </a:t>
            </a:r>
            <a:r>
              <a:rPr lang="en-US" sz="2000" b="1" dirty="0"/>
              <a:t>“personal ethics” </a:t>
            </a:r>
            <a:r>
              <a:rPr lang="en-US" sz="2000" dirty="0"/>
              <a:t>approach to decision-making about the use of social media (SM) sites as a source of data for research</a:t>
            </a:r>
            <a:endParaRPr lang="en-US" sz="2000" i="1" dirty="0"/>
          </a:p>
        </p:txBody>
      </p:sp>
      <p:sp>
        <p:nvSpPr>
          <p:cNvPr id="6" name="TextBox 5">
            <a:extLst>
              <a:ext uri="{FF2B5EF4-FFF2-40B4-BE49-F238E27FC236}">
                <a16:creationId xmlns:a16="http://schemas.microsoft.com/office/drawing/2014/main" id="{A593BC57-9546-43BE-92F3-AB458C259DEA}"/>
              </a:ext>
            </a:extLst>
          </p:cNvPr>
          <p:cNvSpPr txBox="1"/>
          <p:nvPr/>
        </p:nvSpPr>
        <p:spPr>
          <a:xfrm>
            <a:off x="4828116" y="5712287"/>
            <a:ext cx="7054335" cy="738664"/>
          </a:xfrm>
          <a:prstGeom prst="rect">
            <a:avLst/>
          </a:prstGeom>
          <a:noFill/>
        </p:spPr>
        <p:txBody>
          <a:bodyPr wrap="square" rtlCol="0">
            <a:spAutoFit/>
          </a:bodyPr>
          <a:lstStyle/>
          <a:p>
            <a:r>
              <a:rPr lang="en-IE" sz="1200" dirty="0">
                <a:effectLst/>
                <a:latin typeface="Calibri" panose="020F0502020204030204" pitchFamily="34" charset="0"/>
                <a:ea typeface="Calibri" panose="020F0502020204030204" pitchFamily="34" charset="0"/>
                <a:cs typeface="Calibri" panose="020F0502020204030204" pitchFamily="34" charset="0"/>
              </a:rPr>
              <a:t>Samuel, G., Derrick, G. E. and van Leeuwen, T. (2019) ‘The Ethics Ecosystem: Personal Ethics, Network Governance and Regulating Actors Governing the Use of Social Media Research Data’, </a:t>
            </a:r>
            <a:r>
              <a:rPr lang="en-IE" sz="1200" i="1" dirty="0">
                <a:effectLst/>
                <a:latin typeface="Calibri" panose="020F0502020204030204" pitchFamily="34" charset="0"/>
                <a:ea typeface="Calibri" panose="020F0502020204030204" pitchFamily="34" charset="0"/>
                <a:cs typeface="Calibri" panose="020F0502020204030204" pitchFamily="34" charset="0"/>
              </a:rPr>
              <a:t>Minerva</a:t>
            </a:r>
            <a:r>
              <a:rPr lang="en-IE" sz="1200" dirty="0">
                <a:effectLst/>
                <a:latin typeface="Calibri" panose="020F0502020204030204" pitchFamily="34" charset="0"/>
                <a:ea typeface="Calibri" panose="020F0502020204030204" pitchFamily="34" charset="0"/>
                <a:cs typeface="Calibri" panose="020F0502020204030204" pitchFamily="34" charset="0"/>
              </a:rPr>
              <a:t>. Springer Netherlands, 57(3), pp. 317–343. </a:t>
            </a:r>
            <a:r>
              <a:rPr lang="en-IE" sz="1200" dirty="0" err="1">
                <a:effectLst/>
                <a:latin typeface="Calibri" panose="020F0502020204030204" pitchFamily="34" charset="0"/>
                <a:ea typeface="Calibri" panose="020F0502020204030204" pitchFamily="34" charset="0"/>
                <a:cs typeface="Calibri" panose="020F0502020204030204" pitchFamily="34" charset="0"/>
              </a:rPr>
              <a:t>doi</a:t>
            </a:r>
            <a:r>
              <a:rPr lang="en-IE" sz="1200" dirty="0">
                <a:effectLst/>
                <a:latin typeface="Calibri" panose="020F0502020204030204" pitchFamily="34" charset="0"/>
                <a:ea typeface="Calibri" panose="020F0502020204030204" pitchFamily="34" charset="0"/>
                <a:cs typeface="Calibri" panose="020F0502020204030204" pitchFamily="34" charset="0"/>
              </a:rPr>
              <a:t>: 10.1007/s11024-019-09368-3.</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600" dirty="0"/>
          </a:p>
        </p:txBody>
      </p:sp>
      <p:sp>
        <p:nvSpPr>
          <p:cNvPr id="9" name="Content Placeholder 2">
            <a:extLst>
              <a:ext uri="{FF2B5EF4-FFF2-40B4-BE49-F238E27FC236}">
                <a16:creationId xmlns:a16="http://schemas.microsoft.com/office/drawing/2014/main" id="{3D7AB7E4-DA1B-4B85-84AB-D4F6C9F7D18C}"/>
              </a:ext>
            </a:extLst>
          </p:cNvPr>
          <p:cNvSpPr txBox="1">
            <a:spLocks/>
          </p:cNvSpPr>
          <p:nvPr/>
        </p:nvSpPr>
        <p:spPr>
          <a:xfrm>
            <a:off x="4745134" y="1259417"/>
            <a:ext cx="7388628" cy="4076954"/>
          </a:xfrm>
          <a:prstGeom prst="wedgeEllipseCallou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buNone/>
            </a:pPr>
            <a:r>
              <a:rPr lang="en-US" dirty="0">
                <a:solidFill>
                  <a:schemeClr val="tx1"/>
                </a:solidFill>
              </a:rPr>
              <a:t>“For one computer scientist mining data for aggregation and data modelling, data was generally thought of as </a:t>
            </a:r>
            <a:r>
              <a:rPr lang="en-US" b="1" dirty="0">
                <a:solidFill>
                  <a:schemeClr val="tx1"/>
                </a:solidFill>
              </a:rPr>
              <a:t>usable without the need for any form of permission</a:t>
            </a:r>
            <a:r>
              <a:rPr lang="en-US" dirty="0">
                <a:solidFill>
                  <a:schemeClr val="tx1"/>
                </a:solidFill>
              </a:rPr>
              <a:t>: ‘the idea of just grabbing the data, maybe six months, maybe potentially years after it was written, </a:t>
            </a:r>
            <a:r>
              <a:rPr lang="en-US" b="1" dirty="0">
                <a:solidFill>
                  <a:schemeClr val="tx1"/>
                </a:solidFill>
              </a:rPr>
              <a:t>I don’t think that requires ethical approval or necessarily the consent of the people involved’</a:t>
            </a:r>
            <a:r>
              <a:rPr lang="en-US" dirty="0">
                <a:solidFill>
                  <a:schemeClr val="tx1"/>
                </a:solidFill>
              </a:rPr>
              <a:t>” (researcher 9)</a:t>
            </a:r>
          </a:p>
          <a:p>
            <a:endParaRPr lang="en-IE" dirty="0"/>
          </a:p>
        </p:txBody>
      </p:sp>
      <p:pic>
        <p:nvPicPr>
          <p:cNvPr id="7" name="Picture 6" descr="Graphical user interface&#10;&#10;Description automatically generated">
            <a:extLst>
              <a:ext uri="{FF2B5EF4-FFF2-40B4-BE49-F238E27FC236}">
                <a16:creationId xmlns:a16="http://schemas.microsoft.com/office/drawing/2014/main" id="{0DA011E6-1AC2-4CE9-9D5A-3EC20A732A7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313" y="3972473"/>
            <a:ext cx="3632912" cy="2107090"/>
          </a:xfrm>
          <a:prstGeom prst="rect">
            <a:avLst/>
          </a:prstGeom>
        </p:spPr>
      </p:pic>
      <p:sp>
        <p:nvSpPr>
          <p:cNvPr id="4" name="Slide Number Placeholder 3">
            <a:extLst>
              <a:ext uri="{FF2B5EF4-FFF2-40B4-BE49-F238E27FC236}">
                <a16:creationId xmlns:a16="http://schemas.microsoft.com/office/drawing/2014/main" id="{32D9A0F1-EE75-4065-904B-DBCBE9015078}"/>
              </a:ext>
            </a:extLst>
          </p:cNvPr>
          <p:cNvSpPr>
            <a:spLocks noGrp="1"/>
          </p:cNvSpPr>
          <p:nvPr>
            <p:ph type="sldNum" sz="quarter" idx="12"/>
          </p:nvPr>
        </p:nvSpPr>
        <p:spPr/>
        <p:txBody>
          <a:bodyPr/>
          <a:lstStyle/>
          <a:p>
            <a:fld id="{3A98EE3D-8CD1-4C3F-BD1C-C98C9596463C}" type="slidenum">
              <a:rPr lang="en-US" smtClean="0"/>
              <a:t>38</a:t>
            </a:fld>
            <a:endParaRPr lang="en-US" dirty="0"/>
          </a:p>
        </p:txBody>
      </p:sp>
      <p:sp>
        <p:nvSpPr>
          <p:cNvPr id="5" name="Footer Placeholder 4">
            <a:extLst>
              <a:ext uri="{FF2B5EF4-FFF2-40B4-BE49-F238E27FC236}">
                <a16:creationId xmlns:a16="http://schemas.microsoft.com/office/drawing/2014/main" id="{92EFD1C3-D646-8917-9A37-B58860B45A4F}"/>
              </a:ext>
            </a:extLst>
          </p:cNvPr>
          <p:cNvSpPr>
            <a:spLocks noGrp="1"/>
          </p:cNvSpPr>
          <p:nvPr>
            <p:ph type="ftr" sz="quarter" idx="11"/>
          </p:nvPr>
        </p:nvSpPr>
        <p:spPr/>
        <p:txBody>
          <a:bodyPr/>
          <a:lstStyle/>
          <a:p>
            <a:r>
              <a:rPr lang="en-US"/>
              <a:t>Ethical Issues related to data</a:t>
            </a:r>
            <a:endParaRPr lang="en-US" dirty="0"/>
          </a:p>
        </p:txBody>
      </p:sp>
      <p:sp>
        <p:nvSpPr>
          <p:cNvPr id="8" name="Date Placeholder 7">
            <a:extLst>
              <a:ext uri="{FF2B5EF4-FFF2-40B4-BE49-F238E27FC236}">
                <a16:creationId xmlns:a16="http://schemas.microsoft.com/office/drawing/2014/main" id="{A3CAC022-BEEB-AAF6-1600-92D2C1A763F0}"/>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65531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dirty="0"/>
              <a:t>Why Be Concerned About Ethics In Research?</a:t>
            </a:r>
            <a:endParaRPr lang="en-IE" dirty="0"/>
          </a:p>
        </p:txBody>
      </p:sp>
      <p:sp>
        <p:nvSpPr>
          <p:cNvPr id="3" name="Content Placeholder 2"/>
          <p:cNvSpPr>
            <a:spLocks noGrp="1"/>
          </p:cNvSpPr>
          <p:nvPr>
            <p:ph idx="1"/>
          </p:nvPr>
        </p:nvSpPr>
        <p:spPr>
          <a:xfrm>
            <a:off x="1097280" y="2108201"/>
            <a:ext cx="5575367" cy="3760891"/>
          </a:xfrm>
        </p:spPr>
        <p:txBody>
          <a:bodyPr>
            <a:normAutofit lnSpcReduction="10000"/>
          </a:bodyPr>
          <a:lstStyle/>
          <a:p>
            <a:pPr>
              <a:lnSpc>
                <a:spcPct val="100000"/>
              </a:lnSpc>
            </a:pPr>
            <a:r>
              <a:rPr lang="en-US" sz="1600"/>
              <a:t>If the objective of research is to “discover new information or expand and verify existing knowledge” it is important when conducting research involving people that this knowledge does not come at the expense of their welfare or rights.</a:t>
            </a:r>
          </a:p>
          <a:p>
            <a:pPr>
              <a:lnSpc>
                <a:spcPct val="100000"/>
              </a:lnSpc>
            </a:pPr>
            <a:r>
              <a:rPr lang="en-US" sz="1600"/>
              <a:t>Research ethics provide a guideline or set of principles that support researchers in conducting research so that it is done justly and without harming anyone in the process.</a:t>
            </a:r>
          </a:p>
          <a:p>
            <a:pPr>
              <a:lnSpc>
                <a:spcPct val="100000"/>
              </a:lnSpc>
            </a:pPr>
            <a:r>
              <a:rPr lang="en-US" sz="1600"/>
              <a:t>It is the duty of the researcher to ensure they are carrying out their research project in line with established ethical standards. </a:t>
            </a:r>
          </a:p>
          <a:p>
            <a:pPr>
              <a:lnSpc>
                <a:spcPct val="100000"/>
              </a:lnSpc>
            </a:pPr>
            <a:r>
              <a:rPr lang="en-US" sz="1600"/>
              <a:t>Every step of the research project, from formulating your research question to publication, needs to be informed by ethics to ensure integrity of the project. </a:t>
            </a:r>
          </a:p>
        </p:txBody>
      </p:sp>
      <p:pic>
        <p:nvPicPr>
          <p:cNvPr id="7" name="Picture 6" descr="Text&#10;&#10;Description automatically generated with medium confidence">
            <a:extLst>
              <a:ext uri="{FF2B5EF4-FFF2-40B4-BE49-F238E27FC236}">
                <a16:creationId xmlns:a16="http://schemas.microsoft.com/office/drawing/2014/main" id="{1898D660-2732-5574-6051-41AC21B2C0B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873" r="-3" b="-3"/>
          <a:stretch/>
        </p:blipFill>
        <p:spPr>
          <a:xfrm>
            <a:off x="7534656" y="2108200"/>
            <a:ext cx="3621024" cy="3600613"/>
          </a:xfrm>
          <a:prstGeom prst="rect">
            <a:avLst/>
          </a:prstGeom>
        </p:spPr>
      </p:pic>
      <p:sp>
        <p:nvSpPr>
          <p:cNvPr id="5" name="Footer Placeholder 4">
            <a:extLst>
              <a:ext uri="{FF2B5EF4-FFF2-40B4-BE49-F238E27FC236}">
                <a16:creationId xmlns:a16="http://schemas.microsoft.com/office/drawing/2014/main" id="{4667B9E0-3C8A-7028-0669-7638FDECB7FB}"/>
              </a:ext>
            </a:extLst>
          </p:cNvPr>
          <p:cNvSpPr>
            <a:spLocks noGrp="1"/>
          </p:cNvSpPr>
          <p:nvPr>
            <p:ph type="ftr" sz="quarter" idx="11"/>
          </p:nvPr>
        </p:nvSpPr>
        <p:spPr>
          <a:xfrm>
            <a:off x="1097279" y="6446838"/>
            <a:ext cx="6818262" cy="365125"/>
          </a:xfrm>
        </p:spPr>
        <p:txBody>
          <a:bodyPr>
            <a:normAutofit/>
          </a:bodyPr>
          <a:lstStyle/>
          <a:p>
            <a:pPr>
              <a:spcAft>
                <a:spcPts val="600"/>
              </a:spcAft>
            </a:pPr>
            <a:r>
              <a:rPr lang="en-US"/>
              <a:t>Ethical Issues related to data</a:t>
            </a:r>
          </a:p>
        </p:txBody>
      </p:sp>
      <p:sp>
        <p:nvSpPr>
          <p:cNvPr id="4" name="Slide Number Placeholder 3">
            <a:extLst>
              <a:ext uri="{FF2B5EF4-FFF2-40B4-BE49-F238E27FC236}">
                <a16:creationId xmlns:a16="http://schemas.microsoft.com/office/drawing/2014/main" id="{9723AF9B-B3AC-4B76-A642-C4053871A853}"/>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39</a:t>
            </a:fld>
            <a:endParaRPr lang="en-US"/>
          </a:p>
        </p:txBody>
      </p:sp>
      <p:sp>
        <p:nvSpPr>
          <p:cNvPr id="8" name="TextBox 7">
            <a:extLst>
              <a:ext uri="{FF2B5EF4-FFF2-40B4-BE49-F238E27FC236}">
                <a16:creationId xmlns:a16="http://schemas.microsoft.com/office/drawing/2014/main" id="{06C304BC-8D42-43E1-B1D9-D92D33547BA9}"/>
              </a:ext>
            </a:extLst>
          </p:cNvPr>
          <p:cNvSpPr txBox="1"/>
          <p:nvPr/>
        </p:nvSpPr>
        <p:spPr>
          <a:xfrm>
            <a:off x="8906346" y="5508758"/>
            <a:ext cx="2249334"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4" tooltip="https://www.thebluediamondgallery.com/tablet/b/business-research.html">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
        <p:nvSpPr>
          <p:cNvPr id="6" name="Date Placeholder 5">
            <a:extLst>
              <a:ext uri="{FF2B5EF4-FFF2-40B4-BE49-F238E27FC236}">
                <a16:creationId xmlns:a16="http://schemas.microsoft.com/office/drawing/2014/main" id="{2623BBAB-0909-B879-EF52-0DE87502217F}"/>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685319422"/>
      </p:ext>
    </p:extLst>
  </p:cSld>
  <p:clrMapOvr>
    <a:masterClrMapping/>
  </p:clrMapOvr>
  <mc:AlternateContent xmlns:mc="http://schemas.openxmlformats.org/markup-compatibility/2006" xmlns:p14="http://schemas.microsoft.com/office/powerpoint/2010/main">
    <mc:Choice Requires="p14">
      <p:transition spd="slow" p14:dur="2000" advTm="180575"/>
    </mc:Choice>
    <mc:Fallback xmlns="">
      <p:transition spd="slow" advTm="18057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D163-F481-0DB6-507E-E52157ACEEF1}"/>
              </a:ext>
            </a:extLst>
          </p:cNvPr>
          <p:cNvSpPr>
            <a:spLocks noGrp="1"/>
          </p:cNvSpPr>
          <p:nvPr>
            <p:ph type="title"/>
          </p:nvPr>
        </p:nvSpPr>
        <p:spPr>
          <a:xfrm>
            <a:off x="1097280" y="286603"/>
            <a:ext cx="10058400" cy="1450757"/>
          </a:xfrm>
        </p:spPr>
        <p:txBody>
          <a:bodyPr>
            <a:normAutofit/>
          </a:bodyPr>
          <a:lstStyle/>
          <a:p>
            <a:r>
              <a:rPr lang="en-US" dirty="0"/>
              <a:t>2.1.1	Module aims and objectives</a:t>
            </a:r>
            <a:endParaRPr lang="en-IE" dirty="0"/>
          </a:p>
        </p:txBody>
      </p:sp>
      <p:sp>
        <p:nvSpPr>
          <p:cNvPr id="3" name="Content Placeholder 2">
            <a:extLst>
              <a:ext uri="{FF2B5EF4-FFF2-40B4-BE49-F238E27FC236}">
                <a16:creationId xmlns:a16="http://schemas.microsoft.com/office/drawing/2014/main" id="{CA94C9F3-E522-93AA-644B-0FD7565EEC29}"/>
              </a:ext>
            </a:extLst>
          </p:cNvPr>
          <p:cNvSpPr>
            <a:spLocks noGrp="1"/>
          </p:cNvSpPr>
          <p:nvPr>
            <p:ph idx="1"/>
          </p:nvPr>
        </p:nvSpPr>
        <p:spPr>
          <a:xfrm>
            <a:off x="1097280" y="2108201"/>
            <a:ext cx="5575367" cy="3760891"/>
          </a:xfrm>
        </p:spPr>
        <p:txBody>
          <a:bodyPr>
            <a:normAutofit lnSpcReduction="10000"/>
          </a:bodyPr>
          <a:lstStyle/>
          <a:p>
            <a:pPr>
              <a:lnSpc>
                <a:spcPct val="100000"/>
              </a:lnSpc>
            </a:pPr>
            <a:r>
              <a:rPr lang="en-US" sz="2000" dirty="0"/>
              <a:t>This module aims to provide learners with the knowledge and skills around the complex issues of data management and governance in an organisational context, including ethical and compliance issues that these present. </a:t>
            </a:r>
            <a:r>
              <a:rPr lang="en-US" sz="2000" dirty="0">
                <a:highlight>
                  <a:srgbClr val="FFFF00"/>
                </a:highlight>
              </a:rPr>
              <a:t>Learners will explore the ethical, legal, and social implications of using data-driven technologies such as big data, analytics, internet of things, and machine learning</a:t>
            </a:r>
            <a:r>
              <a:rPr lang="en-US" sz="2000" dirty="0"/>
              <a:t>. The students will learn how to establish processes and systems that consider best practices for data governance and adhere to ethical and regulatory requirements for data handling.</a:t>
            </a:r>
            <a:endParaRPr lang="en-IE" sz="2000" dirty="0"/>
          </a:p>
        </p:txBody>
      </p:sp>
      <p:pic>
        <p:nvPicPr>
          <p:cNvPr id="6" name="Picture 5" descr="A picture containing text, sky, outdoor, sign&#10;&#10;Description automatically generated">
            <a:extLst>
              <a:ext uri="{FF2B5EF4-FFF2-40B4-BE49-F238E27FC236}">
                <a16:creationId xmlns:a16="http://schemas.microsoft.com/office/drawing/2014/main" id="{D6129901-F82D-87F3-97CC-3541D7DE523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10" r="16312" b="-1"/>
          <a:stretch/>
        </p:blipFill>
        <p:spPr>
          <a:xfrm>
            <a:off x="7534656" y="2108200"/>
            <a:ext cx="3621024" cy="3600613"/>
          </a:xfrm>
          <a:prstGeom prst="rect">
            <a:avLst/>
          </a:prstGeom>
        </p:spPr>
      </p:pic>
      <p:sp>
        <p:nvSpPr>
          <p:cNvPr id="5" name="Footer Placeholder 4">
            <a:extLst>
              <a:ext uri="{FF2B5EF4-FFF2-40B4-BE49-F238E27FC236}">
                <a16:creationId xmlns:a16="http://schemas.microsoft.com/office/drawing/2014/main" id="{85FBE52B-2B7A-D41A-B179-DA5DB42D6003}"/>
              </a:ext>
            </a:extLst>
          </p:cNvPr>
          <p:cNvSpPr>
            <a:spLocks noGrp="1"/>
          </p:cNvSpPr>
          <p:nvPr>
            <p:ph type="ftr" sz="quarter" idx="11"/>
          </p:nvPr>
        </p:nvSpPr>
        <p:spPr>
          <a:xfrm>
            <a:off x="1097279" y="6446838"/>
            <a:ext cx="6818262" cy="365125"/>
          </a:xfrm>
        </p:spPr>
        <p:txBody>
          <a:bodyPr>
            <a:normAutofit/>
          </a:bodyPr>
          <a:lstStyle/>
          <a:p>
            <a:pPr>
              <a:spcAft>
                <a:spcPts val="600"/>
              </a:spcAft>
            </a:pPr>
            <a:r>
              <a:rPr lang="en-US"/>
              <a:t>Ethical Issues related to data</a:t>
            </a:r>
          </a:p>
        </p:txBody>
      </p:sp>
      <p:sp>
        <p:nvSpPr>
          <p:cNvPr id="4" name="Slide Number Placeholder 3">
            <a:extLst>
              <a:ext uri="{FF2B5EF4-FFF2-40B4-BE49-F238E27FC236}">
                <a16:creationId xmlns:a16="http://schemas.microsoft.com/office/drawing/2014/main" id="{24D84CDE-97B3-EBB8-07B0-C9C7BBF13957}"/>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4</a:t>
            </a:fld>
            <a:endParaRPr lang="en-US"/>
          </a:p>
        </p:txBody>
      </p:sp>
      <p:sp>
        <p:nvSpPr>
          <p:cNvPr id="7" name="TextBox 6">
            <a:extLst>
              <a:ext uri="{FF2B5EF4-FFF2-40B4-BE49-F238E27FC236}">
                <a16:creationId xmlns:a16="http://schemas.microsoft.com/office/drawing/2014/main" id="{2A93E2DD-4E5F-5236-0051-C3BBDCE96128}"/>
              </a:ext>
            </a:extLst>
          </p:cNvPr>
          <p:cNvSpPr txBox="1"/>
          <p:nvPr/>
        </p:nvSpPr>
        <p:spPr>
          <a:xfrm>
            <a:off x="8906346" y="5508758"/>
            <a:ext cx="2249334"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3" tooltip="http://www.picpedia.org/highway-signs/d/data.html">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
        <p:nvSpPr>
          <p:cNvPr id="8" name="Date Placeholder 7">
            <a:extLst>
              <a:ext uri="{FF2B5EF4-FFF2-40B4-BE49-F238E27FC236}">
                <a16:creationId xmlns:a16="http://schemas.microsoft.com/office/drawing/2014/main" id="{4C67C778-02DD-CFB1-DFA6-9B4827B83C40}"/>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180777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FF0000"/>
                </a:solidFill>
              </a:rPr>
              <a:t>Ethics Consideration</a:t>
            </a:r>
          </a:p>
        </p:txBody>
      </p:sp>
      <p:sp>
        <p:nvSpPr>
          <p:cNvPr id="6" name="Content Placeholder 2"/>
          <p:cNvSpPr>
            <a:spLocks noGrp="1"/>
          </p:cNvSpPr>
          <p:nvPr>
            <p:ph idx="1"/>
          </p:nvPr>
        </p:nvSpPr>
        <p:spPr>
          <a:xfrm>
            <a:off x="364671" y="1865403"/>
            <a:ext cx="10989129" cy="774926"/>
          </a:xfrm>
        </p:spPr>
        <p:txBody>
          <a:bodyPr>
            <a:normAutofit/>
          </a:bodyPr>
          <a:lstStyle/>
          <a:p>
            <a:r>
              <a:rPr lang="en-IE" sz="2400" dirty="0"/>
              <a:t>To be considered when your project falls into one scenario or both of them</a:t>
            </a:r>
            <a:endParaRPr lang="ro-RO" dirty="0"/>
          </a:p>
          <a:p>
            <a:endParaRPr lang="en-IE" dirty="0"/>
          </a:p>
        </p:txBody>
      </p:sp>
      <p:grpSp>
        <p:nvGrpSpPr>
          <p:cNvPr id="12" name="Group 11"/>
          <p:cNvGrpSpPr/>
          <p:nvPr/>
        </p:nvGrpSpPr>
        <p:grpSpPr>
          <a:xfrm>
            <a:off x="1028701" y="2478957"/>
            <a:ext cx="4205220" cy="3083604"/>
            <a:chOff x="1028701" y="2723889"/>
            <a:chExt cx="4205220" cy="3083604"/>
          </a:xfrm>
        </p:grpSpPr>
        <p:sp>
          <p:nvSpPr>
            <p:cNvPr id="5" name="TextBox 4"/>
            <p:cNvSpPr txBox="1"/>
            <p:nvPr/>
          </p:nvSpPr>
          <p:spPr>
            <a:xfrm>
              <a:off x="1028701" y="2723889"/>
              <a:ext cx="4205220" cy="461665"/>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IE" sz="2400" b="1" i="1" dirty="0">
                  <a:solidFill>
                    <a:srgbClr val="C00000"/>
                  </a:solidFill>
                </a:rPr>
                <a:t>Scenario 1</a:t>
              </a:r>
              <a:endParaRPr lang="en-IE" b="1" i="1" dirty="0">
                <a:solidFill>
                  <a:srgbClr val="C00000"/>
                </a:solidFill>
              </a:endParaRPr>
            </a:p>
          </p:txBody>
        </p:sp>
        <p:sp>
          <p:nvSpPr>
            <p:cNvPr id="7" name="TextBox 6"/>
            <p:cNvSpPr txBox="1"/>
            <p:nvPr/>
          </p:nvSpPr>
          <p:spPr>
            <a:xfrm>
              <a:off x="1028701" y="3222170"/>
              <a:ext cx="4205220" cy="2585323"/>
            </a:xfrm>
            <a:prstGeom prst="rect">
              <a:avLst/>
            </a:prstGeom>
            <a:solidFill>
              <a:schemeClr val="accent2">
                <a:lumMod val="20000"/>
                <a:lumOff val="80000"/>
              </a:schemeClr>
            </a:solidFill>
            <a:ln w="28575" cmpd="dbl">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200" b="1" dirty="0"/>
                <a:t>Human participants are involved in your study</a:t>
              </a:r>
            </a:p>
            <a:p>
              <a:pPr marL="285750" indent="-285750">
                <a:buFont typeface="Arial" panose="020B0604020202020204" pitchFamily="34" charset="0"/>
                <a:buChar char="•"/>
              </a:pPr>
              <a:r>
                <a:rPr lang="en-IE" sz="2000" dirty="0"/>
                <a:t>Requirement specification stage</a:t>
              </a:r>
            </a:p>
            <a:p>
              <a:pPr marL="285750" indent="-285750">
                <a:buFont typeface="Arial" panose="020B0604020202020204" pitchFamily="34" charset="0"/>
                <a:buChar char="•"/>
              </a:pPr>
              <a:r>
                <a:rPr lang="en-IE" sz="2000" dirty="0"/>
                <a:t>App Interface design feedback</a:t>
              </a:r>
            </a:p>
            <a:p>
              <a:pPr marL="285750" indent="-285750">
                <a:buFont typeface="Arial" panose="020B0604020202020204" pitchFamily="34" charset="0"/>
                <a:buChar char="•"/>
              </a:pPr>
              <a:r>
                <a:rPr lang="en-IE" sz="2000" dirty="0"/>
                <a:t>Evaluation and Testing stage</a:t>
              </a:r>
            </a:p>
            <a:p>
              <a:pPr marL="285750" indent="-285750">
                <a:buFont typeface="Arial" panose="020B0604020202020204" pitchFamily="34" charset="0"/>
                <a:buChar char="•"/>
              </a:pPr>
              <a:r>
                <a:rPr lang="en-IE" sz="2000" dirty="0"/>
                <a:t>Surveys and Interviews</a:t>
              </a:r>
            </a:p>
            <a:p>
              <a:pPr marL="285750" indent="-285750">
                <a:buFont typeface="Arial" panose="020B0604020202020204" pitchFamily="34" charset="0"/>
                <a:buChar char="•"/>
              </a:pPr>
              <a:r>
                <a:rPr lang="en-IE" sz="2000" dirty="0"/>
                <a:t>Etc.</a:t>
              </a:r>
            </a:p>
            <a:p>
              <a:endParaRPr lang="en-IE" dirty="0"/>
            </a:p>
          </p:txBody>
        </p:sp>
      </p:grpSp>
      <p:grpSp>
        <p:nvGrpSpPr>
          <p:cNvPr id="13" name="Group 12"/>
          <p:cNvGrpSpPr/>
          <p:nvPr/>
        </p:nvGrpSpPr>
        <p:grpSpPr>
          <a:xfrm>
            <a:off x="6596381" y="2497364"/>
            <a:ext cx="4205220" cy="3016210"/>
            <a:chOff x="6596381" y="2546351"/>
            <a:chExt cx="4205220" cy="3016210"/>
          </a:xfrm>
        </p:grpSpPr>
        <p:sp>
          <p:nvSpPr>
            <p:cNvPr id="8" name="TextBox 7"/>
            <p:cNvSpPr txBox="1"/>
            <p:nvPr/>
          </p:nvSpPr>
          <p:spPr>
            <a:xfrm>
              <a:off x="6596381" y="2546351"/>
              <a:ext cx="4205220" cy="461665"/>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IE" sz="2400" b="1" i="1" dirty="0">
                  <a:solidFill>
                    <a:schemeClr val="accent4">
                      <a:lumMod val="40000"/>
                      <a:lumOff val="60000"/>
                    </a:schemeClr>
                  </a:solidFill>
                </a:rPr>
                <a:t>Scenario 2</a:t>
              </a:r>
            </a:p>
          </p:txBody>
        </p:sp>
        <p:sp>
          <p:nvSpPr>
            <p:cNvPr id="10" name="TextBox 9"/>
            <p:cNvSpPr txBox="1"/>
            <p:nvPr/>
          </p:nvSpPr>
          <p:spPr>
            <a:xfrm>
              <a:off x="6596381" y="3008016"/>
              <a:ext cx="4205220" cy="2554545"/>
            </a:xfrm>
            <a:prstGeom prst="rect">
              <a:avLst/>
            </a:prstGeom>
            <a:solidFill>
              <a:schemeClr val="accent6">
                <a:lumMod val="20000"/>
                <a:lumOff val="80000"/>
              </a:schemeClr>
            </a:solidFill>
            <a:ln w="28575" cmpd="dbl">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200" b="1" dirty="0"/>
                <a:t>Secondary Dataset(s) is used in your study</a:t>
              </a:r>
            </a:p>
            <a:p>
              <a:pPr marL="285750" indent="-285750">
                <a:buFont typeface="Arial" panose="020B0604020202020204" pitchFamily="34" charset="0"/>
                <a:buChar char="•"/>
              </a:pPr>
              <a:r>
                <a:rPr lang="en-GB" dirty="0"/>
                <a:t>Data is/was collected by someone </a:t>
              </a:r>
            </a:p>
            <a:p>
              <a:pPr marL="285750" indent="-285750">
                <a:buFont typeface="Arial" panose="020B0604020202020204" pitchFamily="34" charset="0"/>
                <a:buChar char="•"/>
              </a:pPr>
              <a:r>
                <a:rPr lang="en-IE" sz="2000" dirty="0"/>
                <a:t>Data is taken from a web site(s)</a:t>
              </a:r>
            </a:p>
            <a:p>
              <a:pPr marL="285750" indent="-285750">
                <a:buFont typeface="Arial" panose="020B0604020202020204" pitchFamily="34" charset="0"/>
                <a:buChar char="•"/>
              </a:pPr>
              <a:r>
                <a:rPr lang="en-IE" sz="2000" dirty="0"/>
                <a:t>Data is provided by a company</a:t>
              </a:r>
            </a:p>
            <a:p>
              <a:pPr marL="285750" indent="-285750">
                <a:buFont typeface="Arial" panose="020B0604020202020204" pitchFamily="34" charset="0"/>
                <a:buChar char="•"/>
              </a:pPr>
              <a:r>
                <a:rPr lang="en-IE" sz="2000" dirty="0"/>
                <a:t>Etc.</a:t>
              </a:r>
            </a:p>
            <a:p>
              <a:pPr marL="285750" indent="-285750">
                <a:buFont typeface="Arial" panose="020B0604020202020204" pitchFamily="34" charset="0"/>
                <a:buChar char="•"/>
              </a:pPr>
              <a:endParaRPr lang="en-IE" sz="2000" dirty="0"/>
            </a:p>
            <a:p>
              <a:endParaRPr lang="en-IE" dirty="0"/>
            </a:p>
          </p:txBody>
        </p:sp>
      </p:grpSp>
      <p:sp>
        <p:nvSpPr>
          <p:cNvPr id="11" name="Rectangle 10"/>
          <p:cNvSpPr/>
          <p:nvPr/>
        </p:nvSpPr>
        <p:spPr>
          <a:xfrm>
            <a:off x="838200" y="5667463"/>
            <a:ext cx="9819718" cy="646331"/>
          </a:xfrm>
          <a:prstGeom prst="rect">
            <a:avLst/>
          </a:prstGeom>
        </p:spPr>
        <p:txBody>
          <a:bodyPr wrap="square">
            <a:spAutoFit/>
          </a:bodyPr>
          <a:lstStyle/>
          <a:p>
            <a:pPr marL="285750" indent="-285750">
              <a:buFont typeface="Arial" panose="020B0604020202020204" pitchFamily="34" charset="0"/>
              <a:buChar char="•"/>
            </a:pPr>
            <a:r>
              <a:rPr lang="en-GB" b="1" dirty="0">
                <a:solidFill>
                  <a:srgbClr val="C00000"/>
                </a:solidFill>
                <a:latin typeface="Verdana" panose="020B0604030504040204" pitchFamily="34" charset="0"/>
                <a:ea typeface="Calibri" panose="020F0502020204030204" pitchFamily="34" charset="0"/>
                <a:cs typeface="Arial" panose="020B0604020202020204" pitchFamily="34" charset="0"/>
              </a:rPr>
              <a:t>Primary data</a:t>
            </a:r>
            <a:r>
              <a:rPr lang="en-GB" dirty="0">
                <a:latin typeface="Verdana" panose="020B0604030504040204" pitchFamily="34" charset="0"/>
                <a:ea typeface="Calibri" panose="020F0502020204030204" pitchFamily="34" charset="0"/>
                <a:cs typeface="Arial" panose="020B0604020202020204" pitchFamily="34" charset="0"/>
              </a:rPr>
              <a:t> – data collected by the investigator conducting the research/work (e.g. measurements, interviews, tests)</a:t>
            </a:r>
            <a:endParaRPr lang="en-IE" dirty="0"/>
          </a:p>
        </p:txBody>
      </p:sp>
      <p:sp>
        <p:nvSpPr>
          <p:cNvPr id="3" name="Slide Number Placeholder 2">
            <a:extLst>
              <a:ext uri="{FF2B5EF4-FFF2-40B4-BE49-F238E27FC236}">
                <a16:creationId xmlns:a16="http://schemas.microsoft.com/office/drawing/2014/main" id="{665A83C5-801E-4D63-B005-79A7ACED353F}"/>
              </a:ext>
            </a:extLst>
          </p:cNvPr>
          <p:cNvSpPr>
            <a:spLocks noGrp="1"/>
          </p:cNvSpPr>
          <p:nvPr>
            <p:ph type="sldNum" sz="quarter" idx="12"/>
          </p:nvPr>
        </p:nvSpPr>
        <p:spPr/>
        <p:txBody>
          <a:bodyPr/>
          <a:lstStyle/>
          <a:p>
            <a:fld id="{3A98EE3D-8CD1-4C3F-BD1C-C98C9596463C}" type="slidenum">
              <a:rPr lang="en-US" smtClean="0"/>
              <a:t>40</a:t>
            </a:fld>
            <a:endParaRPr lang="en-US" dirty="0"/>
          </a:p>
        </p:txBody>
      </p:sp>
      <p:sp>
        <p:nvSpPr>
          <p:cNvPr id="4" name="Footer Placeholder 3">
            <a:extLst>
              <a:ext uri="{FF2B5EF4-FFF2-40B4-BE49-F238E27FC236}">
                <a16:creationId xmlns:a16="http://schemas.microsoft.com/office/drawing/2014/main" id="{AD2E0F5A-30B7-6B1C-B949-4DB65DABB25F}"/>
              </a:ext>
            </a:extLst>
          </p:cNvPr>
          <p:cNvSpPr>
            <a:spLocks noGrp="1"/>
          </p:cNvSpPr>
          <p:nvPr>
            <p:ph type="ftr" sz="quarter" idx="11"/>
          </p:nvPr>
        </p:nvSpPr>
        <p:spPr/>
        <p:txBody>
          <a:bodyPr/>
          <a:lstStyle/>
          <a:p>
            <a:r>
              <a:rPr lang="en-US"/>
              <a:t>Ethical Issues related to data</a:t>
            </a:r>
            <a:endParaRPr lang="en-US" dirty="0"/>
          </a:p>
        </p:txBody>
      </p:sp>
      <p:sp>
        <p:nvSpPr>
          <p:cNvPr id="9" name="Date Placeholder 8">
            <a:extLst>
              <a:ext uri="{FF2B5EF4-FFF2-40B4-BE49-F238E27FC236}">
                <a16:creationId xmlns:a16="http://schemas.microsoft.com/office/drawing/2014/main" id="{A45AAAD3-E0B9-2D89-D801-B1C5CAF16EC1}"/>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29019271"/>
      </p:ext>
    </p:extLst>
  </p:cSld>
  <p:clrMapOvr>
    <a:masterClrMapping/>
  </p:clrMapOvr>
  <mc:AlternateContent xmlns:mc="http://schemas.openxmlformats.org/markup-compatibility/2006" xmlns:p14="http://schemas.microsoft.com/office/powerpoint/2010/main">
    <mc:Choice Requires="p14">
      <p:transition spd="slow" p14:dur="2000" advTm="131623"/>
    </mc:Choice>
    <mc:Fallback xmlns="">
      <p:transition spd="slow" advTm="13162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human participant?</a:t>
            </a:r>
            <a:endParaRPr lang="en-IE" dirty="0"/>
          </a:p>
        </p:txBody>
      </p:sp>
      <p:sp>
        <p:nvSpPr>
          <p:cNvPr id="3" name="Content Placeholder 2"/>
          <p:cNvSpPr>
            <a:spLocks noGrp="1"/>
          </p:cNvSpPr>
          <p:nvPr>
            <p:ph idx="1"/>
          </p:nvPr>
        </p:nvSpPr>
        <p:spPr>
          <a:xfrm>
            <a:off x="677334" y="2244435"/>
            <a:ext cx="6980766" cy="3796927"/>
          </a:xfrm>
        </p:spPr>
        <p:txBody>
          <a:bodyPr>
            <a:normAutofit/>
          </a:bodyPr>
          <a:lstStyle/>
          <a:p>
            <a:r>
              <a:rPr lang="en-US" sz="2400" dirty="0"/>
              <a:t>“A living individual about whom an investigator (professional or student) conducting research obtains;</a:t>
            </a:r>
          </a:p>
          <a:p>
            <a:pPr lvl="1"/>
            <a:r>
              <a:rPr lang="en-IE" sz="2000" dirty="0"/>
              <a:t>1.Data or</a:t>
            </a:r>
          </a:p>
          <a:p>
            <a:pPr lvl="1"/>
            <a:r>
              <a:rPr lang="en-IE" sz="2000" dirty="0"/>
              <a:t>2.Identifiable private information</a:t>
            </a:r>
          </a:p>
          <a:p>
            <a:r>
              <a:rPr lang="en-US" sz="2400" dirty="0"/>
              <a:t>Through intervention or interaction with the individual.”</a:t>
            </a:r>
            <a:endParaRPr lang="en-IE" sz="2400" dirty="0"/>
          </a:p>
        </p:txBody>
      </p:sp>
      <p:sp>
        <p:nvSpPr>
          <p:cNvPr id="4" name="Slide Number Placeholder 3"/>
          <p:cNvSpPr>
            <a:spLocks noGrp="1"/>
          </p:cNvSpPr>
          <p:nvPr>
            <p:ph type="sldNum" sz="quarter" idx="12"/>
          </p:nvPr>
        </p:nvSpPr>
        <p:spPr/>
        <p:txBody>
          <a:bodyPr/>
          <a:lstStyle/>
          <a:p>
            <a:fld id="{643DA7A0-CE2E-4C1F-BFF8-E6494234F4F6}" type="slidenum">
              <a:rPr lang="en-IE" smtClean="0"/>
              <a:t>41</a:t>
            </a:fld>
            <a:endParaRPr lang="en-IE"/>
          </a:p>
        </p:txBody>
      </p:sp>
      <p:pic>
        <p:nvPicPr>
          <p:cNvPr id="7170" name="Picture 2" descr="GDPR: New Regulations for Human Participant Research Involv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767" y="2452169"/>
            <a:ext cx="3638825" cy="266847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7C59A293-9480-4F92-5043-FB288874D078}"/>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41B2AA5A-E1BD-8B51-2975-D449B87534FE}"/>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454220630"/>
      </p:ext>
    </p:extLst>
  </p:cSld>
  <p:clrMapOvr>
    <a:masterClrMapping/>
  </p:clrMapOvr>
  <mc:AlternateContent xmlns:mc="http://schemas.openxmlformats.org/markup-compatibility/2006" xmlns:p14="http://schemas.microsoft.com/office/powerpoint/2010/main">
    <mc:Choice Requires="p14">
      <p:transition spd="slow" p14:dur="2000" advTm="36390"/>
    </mc:Choice>
    <mc:Fallback xmlns="">
      <p:transition spd="slow" advTm="3639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516835"/>
            <a:ext cx="3084844" cy="5772840"/>
          </a:xfrm>
        </p:spPr>
        <p:txBody>
          <a:bodyPr anchor="ctr">
            <a:normAutofit/>
          </a:bodyPr>
          <a:lstStyle/>
          <a:p>
            <a:r>
              <a:rPr lang="en-US" sz="3600" dirty="0">
                <a:solidFill>
                  <a:schemeClr val="tx1"/>
                </a:solidFill>
              </a:rPr>
              <a:t>Universal Guiding Ethical Principles for researchers</a:t>
            </a:r>
            <a:endParaRPr lang="en-IE" sz="3600" dirty="0">
              <a:solidFill>
                <a:schemeClr val="tx1"/>
              </a:solidFill>
            </a:endParaRPr>
          </a:p>
        </p:txBody>
      </p:sp>
      <p:sp>
        <p:nvSpPr>
          <p:cNvPr id="5" name="Footer Placeholder 4">
            <a:extLst>
              <a:ext uri="{FF2B5EF4-FFF2-40B4-BE49-F238E27FC236}">
                <a16:creationId xmlns:a16="http://schemas.microsoft.com/office/drawing/2014/main" id="{BA9E5D07-EEA1-216F-41CA-31CA7F97DC95}"/>
              </a:ext>
            </a:extLst>
          </p:cNvPr>
          <p:cNvSpPr>
            <a:spLocks noGrp="1"/>
          </p:cNvSpPr>
          <p:nvPr>
            <p:ph type="ftr" sz="quarter" idx="11"/>
          </p:nvPr>
        </p:nvSpPr>
        <p:spPr>
          <a:xfrm>
            <a:off x="4742017" y="6459785"/>
            <a:ext cx="5105169" cy="365125"/>
          </a:xfrm>
        </p:spPr>
        <p:txBody>
          <a:bodyPr>
            <a:normAutofit/>
          </a:bodyPr>
          <a:lstStyle/>
          <a:p>
            <a:pPr algn="r">
              <a:spcAft>
                <a:spcPts val="600"/>
              </a:spcAft>
            </a:pPr>
            <a:r>
              <a:rPr lang="en-US" dirty="0">
                <a:solidFill>
                  <a:schemeClr val="tx2"/>
                </a:solidFill>
              </a:rPr>
              <a:t>Ethical Issues related to data</a:t>
            </a:r>
          </a:p>
        </p:txBody>
      </p:sp>
      <p:sp>
        <p:nvSpPr>
          <p:cNvPr id="4" name="Slide Number Placeholder 3">
            <a:extLst>
              <a:ext uri="{FF2B5EF4-FFF2-40B4-BE49-F238E27FC236}">
                <a16:creationId xmlns:a16="http://schemas.microsoft.com/office/drawing/2014/main" id="{40804443-7B5D-4DA4-AECB-4B2CE5917EE3}"/>
              </a:ext>
            </a:extLst>
          </p:cNvPr>
          <p:cNvSpPr>
            <a:spLocks noGrp="1"/>
          </p:cNvSpPr>
          <p:nvPr>
            <p:ph type="sldNum" sz="quarter" idx="12"/>
          </p:nvPr>
        </p:nvSpPr>
        <p:spPr>
          <a:xfrm>
            <a:off x="10123055" y="6459785"/>
            <a:ext cx="1089428" cy="365125"/>
          </a:xfrm>
        </p:spPr>
        <p:txBody>
          <a:bodyPr>
            <a:normAutofit/>
          </a:bodyPr>
          <a:lstStyle/>
          <a:p>
            <a:pPr>
              <a:spcAft>
                <a:spcPts val="600"/>
              </a:spcAft>
            </a:pPr>
            <a:fld id="{3A98EE3D-8CD1-4C3F-BD1C-C98C9596463C}" type="slidenum">
              <a:rPr lang="en-US">
                <a:solidFill>
                  <a:schemeClr val="tx2"/>
                </a:solidFill>
              </a:rPr>
              <a:pPr>
                <a:spcAft>
                  <a:spcPts val="600"/>
                </a:spcAft>
              </a:pPr>
              <a:t>42</a:t>
            </a:fld>
            <a:endParaRPr lang="en-US">
              <a:solidFill>
                <a:schemeClr val="tx2"/>
              </a:solidFill>
            </a:endParaRPr>
          </a:p>
        </p:txBody>
      </p:sp>
      <p:sp>
        <p:nvSpPr>
          <p:cNvPr id="6" name="Content Placeholder 2">
            <a:extLst>
              <a:ext uri="{FF2B5EF4-FFF2-40B4-BE49-F238E27FC236}">
                <a16:creationId xmlns:a16="http://schemas.microsoft.com/office/drawing/2014/main" id="{9A95E97C-F1C1-4F33-9E78-7C636C137B31}"/>
              </a:ext>
            </a:extLst>
          </p:cNvPr>
          <p:cNvSpPr txBox="1">
            <a:spLocks/>
          </p:cNvSpPr>
          <p:nvPr/>
        </p:nvSpPr>
        <p:spPr>
          <a:xfrm>
            <a:off x="6036129" y="1721761"/>
            <a:ext cx="5740628" cy="452663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IE" sz="2400" dirty="0"/>
          </a:p>
        </p:txBody>
      </p:sp>
      <p:graphicFrame>
        <p:nvGraphicFramePr>
          <p:cNvPr id="7" name="Diagram 6">
            <a:extLst>
              <a:ext uri="{FF2B5EF4-FFF2-40B4-BE49-F238E27FC236}">
                <a16:creationId xmlns:a16="http://schemas.microsoft.com/office/drawing/2014/main" id="{51481886-BDA9-5113-EE47-442C6372B623}"/>
              </a:ext>
            </a:extLst>
          </p:cNvPr>
          <p:cNvGraphicFramePr/>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4A11370F-7040-22B1-1F16-F141B4847365}"/>
              </a:ext>
            </a:extLst>
          </p:cNvPr>
          <p:cNvSpPr>
            <a:spLocks noGrp="1"/>
          </p:cNvSpPr>
          <p:nvPr>
            <p:ph type="dt" sz="half" idx="10"/>
          </p:nvPr>
        </p:nvSpPr>
        <p:spPr/>
        <p:txBody>
          <a:bodyPr/>
          <a:lstStyle/>
          <a:p>
            <a:r>
              <a:rPr lang="en-US"/>
              <a:t>14/09/2022</a:t>
            </a:r>
          </a:p>
        </p:txBody>
      </p:sp>
      <p:sp>
        <p:nvSpPr>
          <p:cNvPr id="9" name="TextBox 8">
            <a:extLst>
              <a:ext uri="{FF2B5EF4-FFF2-40B4-BE49-F238E27FC236}">
                <a16:creationId xmlns:a16="http://schemas.microsoft.com/office/drawing/2014/main" id="{AA69BB52-8DCD-C530-86F5-F6830D0EA571}"/>
              </a:ext>
            </a:extLst>
          </p:cNvPr>
          <p:cNvSpPr txBox="1"/>
          <p:nvPr/>
        </p:nvSpPr>
        <p:spPr>
          <a:xfrm>
            <a:off x="317634" y="5299542"/>
            <a:ext cx="3955983" cy="923330"/>
          </a:xfrm>
          <a:prstGeom prst="rect">
            <a:avLst/>
          </a:prstGeom>
          <a:noFill/>
        </p:spPr>
        <p:txBody>
          <a:bodyPr wrap="square">
            <a:spAutoFit/>
          </a:bodyPr>
          <a:lstStyle/>
          <a:p>
            <a:r>
              <a:rPr lang="en-IE" dirty="0"/>
              <a:t>https://www.nih.gov/health-information/nih-clinical-research-trials-you/guiding-principles-ethical-research</a:t>
            </a:r>
          </a:p>
        </p:txBody>
      </p:sp>
    </p:spTree>
    <p:extLst>
      <p:ext uri="{BB962C8B-B14F-4D97-AF65-F5344CB8AC3E}">
        <p14:creationId xmlns:p14="http://schemas.microsoft.com/office/powerpoint/2010/main" val="275280533"/>
      </p:ext>
    </p:extLst>
  </p:cSld>
  <p:clrMapOvr>
    <a:masterClrMapping/>
  </p:clrMapOvr>
  <mc:AlternateContent xmlns:mc="http://schemas.openxmlformats.org/markup-compatibility/2006" xmlns:p14="http://schemas.microsoft.com/office/powerpoint/2010/main">
    <mc:Choice Requires="p14">
      <p:transition spd="slow" p14:dur="2000" advTm="144136"/>
    </mc:Choice>
    <mc:Fallback xmlns="">
      <p:transition spd="slow" advTm="14413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5427-B4FF-4F98-9C4E-DE12D1998BEB}"/>
              </a:ext>
            </a:extLst>
          </p:cNvPr>
          <p:cNvSpPr>
            <a:spLocks noGrp="1"/>
          </p:cNvSpPr>
          <p:nvPr>
            <p:ph type="title"/>
          </p:nvPr>
        </p:nvSpPr>
        <p:spPr/>
        <p:txBody>
          <a:bodyPr/>
          <a:lstStyle/>
          <a:p>
            <a:r>
              <a:rPr lang="en-US" dirty="0"/>
              <a:t>Practical implementation of Ethics in Research</a:t>
            </a:r>
            <a:endParaRPr lang="en-IE" dirty="0"/>
          </a:p>
        </p:txBody>
      </p:sp>
      <p:sp>
        <p:nvSpPr>
          <p:cNvPr id="4" name="Slide Number Placeholder 3">
            <a:extLst>
              <a:ext uri="{FF2B5EF4-FFF2-40B4-BE49-F238E27FC236}">
                <a16:creationId xmlns:a16="http://schemas.microsoft.com/office/drawing/2014/main" id="{60968180-B709-4417-8B03-BC31DA548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DA7A0-CE2E-4C1F-BFF8-E6494234F4F6}" type="slidenum">
              <a:rPr kumimoji="0" lang="en-IE"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E"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8789F22A-D018-468D-92CF-856FC54612A4}"/>
              </a:ext>
            </a:extLst>
          </p:cNvPr>
          <p:cNvPicPr>
            <a:picLocks noChangeAspect="1"/>
          </p:cNvPicPr>
          <p:nvPr/>
        </p:nvPicPr>
        <p:blipFill>
          <a:blip r:embed="rId2"/>
          <a:stretch>
            <a:fillRect/>
          </a:stretch>
        </p:blipFill>
        <p:spPr>
          <a:xfrm>
            <a:off x="39527" y="1994408"/>
            <a:ext cx="12152473" cy="2590882"/>
          </a:xfrm>
          <a:prstGeom prst="rect">
            <a:avLst/>
          </a:prstGeom>
        </p:spPr>
      </p:pic>
      <p:sp>
        <p:nvSpPr>
          <p:cNvPr id="8" name="TextBox 7">
            <a:extLst>
              <a:ext uri="{FF2B5EF4-FFF2-40B4-BE49-F238E27FC236}">
                <a16:creationId xmlns:a16="http://schemas.microsoft.com/office/drawing/2014/main" id="{B868B783-0D02-4A21-89A1-DC4F458FD2D8}"/>
              </a:ext>
            </a:extLst>
          </p:cNvPr>
          <p:cNvSpPr txBox="1"/>
          <p:nvPr/>
        </p:nvSpPr>
        <p:spPr>
          <a:xfrm>
            <a:off x="452437" y="5838051"/>
            <a:ext cx="610209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https://libguides.ucd.ie/data/intro</a:t>
            </a:r>
          </a:p>
        </p:txBody>
      </p:sp>
      <p:sp>
        <p:nvSpPr>
          <p:cNvPr id="3" name="Footer Placeholder 2">
            <a:extLst>
              <a:ext uri="{FF2B5EF4-FFF2-40B4-BE49-F238E27FC236}">
                <a16:creationId xmlns:a16="http://schemas.microsoft.com/office/drawing/2014/main" id="{7FEBF776-D8CE-9EE2-E618-71F75835E1B3}"/>
              </a:ext>
            </a:extLst>
          </p:cNvPr>
          <p:cNvSpPr>
            <a:spLocks noGrp="1"/>
          </p:cNvSpPr>
          <p:nvPr>
            <p:ph type="ftr" sz="quarter" idx="11"/>
          </p:nvPr>
        </p:nvSpPr>
        <p:spPr/>
        <p:txBody>
          <a:bodyPr/>
          <a:lstStyle/>
          <a:p>
            <a:r>
              <a:rPr lang="en-US"/>
              <a:t>Ethical Issues related to data</a:t>
            </a:r>
            <a:endParaRPr lang="en-US" dirty="0"/>
          </a:p>
        </p:txBody>
      </p:sp>
      <p:sp>
        <p:nvSpPr>
          <p:cNvPr id="5" name="Date Placeholder 4">
            <a:extLst>
              <a:ext uri="{FF2B5EF4-FFF2-40B4-BE49-F238E27FC236}">
                <a16:creationId xmlns:a16="http://schemas.microsoft.com/office/drawing/2014/main" id="{D0C763BD-E0A1-ABFF-5F2C-90B6F089926F}"/>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06433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Ethical Principles: </a:t>
            </a:r>
            <a:r>
              <a:rPr lang="en-US" b="1" u="sng" dirty="0"/>
              <a:t>Before</a:t>
            </a:r>
            <a:r>
              <a:rPr lang="en-US" dirty="0"/>
              <a:t> The Research</a:t>
            </a:r>
            <a:br>
              <a:rPr lang="en-US" dirty="0"/>
            </a:br>
            <a:r>
              <a:rPr lang="en-US" dirty="0"/>
              <a:t>Process</a:t>
            </a:r>
            <a:endParaRPr lang="en-IE" dirty="0"/>
          </a:p>
        </p:txBody>
      </p:sp>
      <p:sp>
        <p:nvSpPr>
          <p:cNvPr id="3" name="Content Placeholder 2"/>
          <p:cNvSpPr>
            <a:spLocks noGrp="1"/>
          </p:cNvSpPr>
          <p:nvPr>
            <p:ph idx="1"/>
          </p:nvPr>
        </p:nvSpPr>
        <p:spPr>
          <a:xfrm>
            <a:off x="677334" y="1930400"/>
            <a:ext cx="8596668" cy="4578399"/>
          </a:xfrm>
        </p:spPr>
        <p:txBody>
          <a:bodyPr>
            <a:noAutofit/>
          </a:bodyPr>
          <a:lstStyle/>
          <a:p>
            <a:r>
              <a:rPr lang="en-US" sz="2000" dirty="0"/>
              <a:t>What are the </a:t>
            </a:r>
            <a:r>
              <a:rPr lang="en-US" sz="2000" b="1" dirty="0"/>
              <a:t>ethical strengths and limits of the methods</a:t>
            </a:r>
            <a:r>
              <a:rPr lang="en-US" sz="2000" dirty="0"/>
              <a:t>?</a:t>
            </a:r>
          </a:p>
          <a:p>
            <a:r>
              <a:rPr lang="en-US" sz="2000" dirty="0"/>
              <a:t>Have the </a:t>
            </a:r>
            <a:r>
              <a:rPr lang="en-US" sz="2000" b="1" dirty="0"/>
              <a:t>data been used ethically </a:t>
            </a:r>
            <a:r>
              <a:rPr lang="en-US" sz="2000" dirty="0"/>
              <a:t>in a similar context before?</a:t>
            </a:r>
          </a:p>
          <a:p>
            <a:r>
              <a:rPr lang="en-US" sz="2000" b="1" dirty="0"/>
              <a:t>Are the methods respectful of your respondents</a:t>
            </a:r>
            <a:r>
              <a:rPr lang="en-US" sz="2000" dirty="0"/>
              <a:t>’ capacity and willingness to participate? Some methods will work better with some groups than with others. </a:t>
            </a:r>
          </a:p>
          <a:p>
            <a:r>
              <a:rPr lang="en-US" sz="2000" dirty="0"/>
              <a:t>Are there any </a:t>
            </a:r>
            <a:r>
              <a:rPr lang="en-US" sz="2000" b="1" dirty="0"/>
              <a:t>potential unintended consequences of your research</a:t>
            </a:r>
            <a:r>
              <a:rPr lang="en-US" sz="2000" dirty="0"/>
              <a:t>, e.g. disclosures of sensitive information, that may arise through those methods, potentially causing stress or embarrassment?</a:t>
            </a:r>
          </a:p>
          <a:p>
            <a:r>
              <a:rPr lang="en-US" sz="2000" dirty="0"/>
              <a:t>Do the methods proposed fit with the ethics principles mentioned earlier?  If not, can the exception be justified?  Is what you are proposing to do justifiable in terms of the benefits, risks and harms of your research?</a:t>
            </a:r>
            <a:endParaRPr lang="en-IE" sz="2000" dirty="0"/>
          </a:p>
        </p:txBody>
      </p:sp>
      <p:sp>
        <p:nvSpPr>
          <p:cNvPr id="4" name="Slide Number Placeholder 3"/>
          <p:cNvSpPr>
            <a:spLocks noGrp="1"/>
          </p:cNvSpPr>
          <p:nvPr>
            <p:ph type="sldNum" sz="quarter" idx="12"/>
          </p:nvPr>
        </p:nvSpPr>
        <p:spPr/>
        <p:txBody>
          <a:bodyPr/>
          <a:lstStyle/>
          <a:p>
            <a:fld id="{643DA7A0-CE2E-4C1F-BFF8-E6494234F4F6}" type="slidenum">
              <a:rPr lang="en-IE" smtClean="0"/>
              <a:t>44</a:t>
            </a:fld>
            <a:endParaRPr lang="en-IE" dirty="0"/>
          </a:p>
        </p:txBody>
      </p:sp>
      <p:sp>
        <p:nvSpPr>
          <p:cNvPr id="5" name="Footer Placeholder 4">
            <a:extLst>
              <a:ext uri="{FF2B5EF4-FFF2-40B4-BE49-F238E27FC236}">
                <a16:creationId xmlns:a16="http://schemas.microsoft.com/office/drawing/2014/main" id="{40A4C3DD-BE06-DB63-84F7-0F0F33438E1A}"/>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1DDC649E-AC6A-7257-B40C-0CA0090F3099}"/>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861488128"/>
      </p:ext>
    </p:extLst>
  </p:cSld>
  <p:clrMapOvr>
    <a:masterClrMapping/>
  </p:clrMapOvr>
  <mc:AlternateContent xmlns:mc="http://schemas.openxmlformats.org/markup-compatibility/2006" xmlns:p14="http://schemas.microsoft.com/office/powerpoint/2010/main">
    <mc:Choice Requires="p14">
      <p:transition spd="slow" p14:dur="2000" advTm="99186"/>
    </mc:Choice>
    <mc:Fallback xmlns="">
      <p:transition spd="slow" advTm="9918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Sampling</a:t>
            </a:r>
          </a:p>
        </p:txBody>
      </p:sp>
      <p:sp>
        <p:nvSpPr>
          <p:cNvPr id="3" name="Content Placeholder 2"/>
          <p:cNvSpPr>
            <a:spLocks noGrp="1"/>
          </p:cNvSpPr>
          <p:nvPr>
            <p:ph idx="1"/>
          </p:nvPr>
        </p:nvSpPr>
        <p:spPr>
          <a:xfrm>
            <a:off x="593073" y="1927171"/>
            <a:ext cx="10214264" cy="4329856"/>
          </a:xfrm>
        </p:spPr>
        <p:txBody>
          <a:bodyPr>
            <a:noAutofit/>
          </a:bodyPr>
          <a:lstStyle/>
          <a:p>
            <a:r>
              <a:rPr lang="en-US" sz="1800" dirty="0"/>
              <a:t>Selecting samples or </a:t>
            </a:r>
            <a:r>
              <a:rPr lang="en-US" sz="1800" b="1" dirty="0"/>
              <a:t>groups of people to study </a:t>
            </a:r>
            <a:r>
              <a:rPr lang="en-US" sz="1800" dirty="0"/>
              <a:t>is one of the first tasks in designing your study, and the first ethics question you face in sampling is </a:t>
            </a:r>
            <a:r>
              <a:rPr lang="en-US" sz="1800" b="1" dirty="0"/>
              <a:t>who you include, or exclude</a:t>
            </a:r>
            <a:r>
              <a:rPr lang="en-US" sz="1800" dirty="0"/>
              <a:t>.</a:t>
            </a:r>
          </a:p>
          <a:p>
            <a:pPr lvl="1">
              <a:buFont typeface="Arial" panose="020B0604020202020204" pitchFamily="34" charset="0"/>
              <a:buChar char="•"/>
            </a:pPr>
            <a:r>
              <a:rPr lang="en-US" sz="1800" dirty="0"/>
              <a:t>You should be clear about why the people you want to study need to be involved. </a:t>
            </a:r>
          </a:p>
          <a:p>
            <a:pPr lvl="1">
              <a:buFont typeface="Arial" panose="020B0604020202020204" pitchFamily="34" charset="0"/>
              <a:buChar char="•"/>
            </a:pPr>
            <a:r>
              <a:rPr lang="en-US" sz="1800" dirty="0"/>
              <a:t>You should also reflect on  who is left out of your study, and why.</a:t>
            </a:r>
          </a:p>
          <a:p>
            <a:r>
              <a:rPr lang="en-US" sz="1800" b="1" dirty="0"/>
              <a:t>Your sample will often determine which ethics committee you need to go to</a:t>
            </a:r>
            <a:r>
              <a:rPr lang="en-US" sz="1800" dirty="0"/>
              <a:t>, and who you need to seek permission from, so it is critically important to think through the ethical implications of the sampling strategy you develop. </a:t>
            </a:r>
          </a:p>
          <a:p>
            <a:r>
              <a:rPr lang="en-US" sz="1800" dirty="0"/>
              <a:t>If your sample includes particular groups in the population, such as children and young people, or vulnerable adults (a person aged 18 years or over who may require assistance to care for themselves, or protect themselves from harm or from being exploited) </a:t>
            </a:r>
          </a:p>
          <a:p>
            <a:r>
              <a:rPr lang="en-US" sz="1800" dirty="0"/>
              <a:t>You will have additional requirements and considerations to address; for example getting </a:t>
            </a:r>
            <a:r>
              <a:rPr lang="en-US" sz="1800" b="1" dirty="0"/>
              <a:t>consent</a:t>
            </a:r>
            <a:r>
              <a:rPr lang="en-US" sz="1800" dirty="0"/>
              <a:t> from guardians, as well as the participants.</a:t>
            </a:r>
          </a:p>
        </p:txBody>
      </p:sp>
      <p:sp>
        <p:nvSpPr>
          <p:cNvPr id="4" name="Slide Number Placeholder 3"/>
          <p:cNvSpPr>
            <a:spLocks noGrp="1"/>
          </p:cNvSpPr>
          <p:nvPr>
            <p:ph type="sldNum" sz="quarter" idx="12"/>
          </p:nvPr>
        </p:nvSpPr>
        <p:spPr/>
        <p:txBody>
          <a:bodyPr/>
          <a:lstStyle/>
          <a:p>
            <a:fld id="{643DA7A0-CE2E-4C1F-BFF8-E6494234F4F6}" type="slidenum">
              <a:rPr lang="en-IE" smtClean="0"/>
              <a:t>45</a:t>
            </a:fld>
            <a:endParaRPr lang="en-IE"/>
          </a:p>
        </p:txBody>
      </p:sp>
      <p:sp>
        <p:nvSpPr>
          <p:cNvPr id="5" name="Footer Placeholder 4">
            <a:extLst>
              <a:ext uri="{FF2B5EF4-FFF2-40B4-BE49-F238E27FC236}">
                <a16:creationId xmlns:a16="http://schemas.microsoft.com/office/drawing/2014/main" id="{33E534C6-13C7-FCE1-E863-76B5C1C1896C}"/>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CBFBC2C9-A407-B239-0A15-445C7B691847}"/>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906823518"/>
      </p:ext>
    </p:extLst>
  </p:cSld>
  <p:clrMapOvr>
    <a:masterClrMapping/>
  </p:clrMapOvr>
  <mc:AlternateContent xmlns:mc="http://schemas.openxmlformats.org/markup-compatibility/2006" xmlns:p14="http://schemas.microsoft.com/office/powerpoint/2010/main">
    <mc:Choice Requires="p14">
      <p:transition spd="slow" p14:dur="2000" advTm="174335"/>
    </mc:Choice>
    <mc:Fallback xmlns="">
      <p:transition spd="slow" advTm="17433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Information &amp; Consent</a:t>
            </a:r>
          </a:p>
        </p:txBody>
      </p:sp>
      <p:sp>
        <p:nvSpPr>
          <p:cNvPr id="3" name="Content Placeholder 2"/>
          <p:cNvSpPr>
            <a:spLocks noGrp="1"/>
          </p:cNvSpPr>
          <p:nvPr>
            <p:ph idx="1"/>
          </p:nvPr>
        </p:nvSpPr>
        <p:spPr>
          <a:xfrm>
            <a:off x="225578" y="2540000"/>
            <a:ext cx="11298766" cy="3599937"/>
          </a:xfrm>
        </p:spPr>
        <p:txBody>
          <a:bodyPr>
            <a:normAutofit fontScale="92500" lnSpcReduction="20000"/>
          </a:bodyPr>
          <a:lstStyle/>
          <a:p>
            <a:pPr marL="0" indent="0">
              <a:buNone/>
            </a:pPr>
            <a:r>
              <a:rPr lang="en-US" sz="2000" dirty="0"/>
              <a:t>To recruit potential participants, you need to provide them with information about your project, in order for them to be able to give you their fully </a:t>
            </a:r>
            <a:r>
              <a:rPr lang="en-US" sz="2000" b="1" dirty="0"/>
              <a:t>informed consent</a:t>
            </a:r>
            <a:r>
              <a:rPr lang="en-US" sz="2000" dirty="0"/>
              <a:t>.</a:t>
            </a:r>
          </a:p>
          <a:p>
            <a:pPr marL="0" indent="0">
              <a:buNone/>
            </a:pPr>
            <a:r>
              <a:rPr lang="en-US" sz="2000" dirty="0"/>
              <a:t>Informed consent comprises three major elements:</a:t>
            </a:r>
          </a:p>
          <a:p>
            <a:pPr lvl="1">
              <a:buFont typeface="Arial" panose="020B0604020202020204" pitchFamily="34" charset="0"/>
              <a:buChar char="•"/>
            </a:pPr>
            <a:r>
              <a:rPr lang="en-US" b="1" i="0" u="none" strike="noStrike" kern="1200" baseline="0" dirty="0">
                <a:solidFill>
                  <a:schemeClr val="tx1"/>
                </a:solidFill>
                <a:latin typeface="+mn-lt"/>
                <a:ea typeface="+mn-ea"/>
                <a:cs typeface="+mn-cs"/>
              </a:rPr>
              <a:t>Information</a:t>
            </a:r>
            <a:r>
              <a:rPr lang="en-US" b="0" i="0" u="none" strike="noStrike" kern="1200" baseline="0" dirty="0">
                <a:solidFill>
                  <a:schemeClr val="tx1"/>
                </a:solidFill>
                <a:latin typeface="+mn-lt"/>
                <a:ea typeface="+mn-ea"/>
                <a:cs typeface="+mn-cs"/>
              </a:rPr>
              <a:t>-When providing information researchers must ensure that participants are given sufficient detail about the nature of the research and the procedures involved; the information should highlight the objectives of the study, and any potential risks and benefits.</a:t>
            </a:r>
          </a:p>
          <a:p>
            <a:pPr lvl="1">
              <a:buFont typeface="Arial" panose="020B0604020202020204" pitchFamily="34" charset="0"/>
              <a:buChar char="•"/>
            </a:pPr>
            <a:r>
              <a:rPr lang="en-US" b="1" i="0" u="none" strike="noStrike" kern="1200" baseline="0" dirty="0">
                <a:solidFill>
                  <a:schemeClr val="tx1"/>
                </a:solidFill>
                <a:latin typeface="+mn-lt"/>
                <a:ea typeface="+mn-ea"/>
                <a:cs typeface="+mn-cs"/>
              </a:rPr>
              <a:t>Voluntariness</a:t>
            </a:r>
            <a:r>
              <a:rPr lang="en-US" b="0" i="0" u="none" strike="noStrike" kern="1200" baseline="0" dirty="0">
                <a:solidFill>
                  <a:schemeClr val="tx1"/>
                </a:solidFill>
                <a:latin typeface="+mn-lt"/>
                <a:ea typeface="+mn-ea"/>
                <a:cs typeface="+mn-cs"/>
              </a:rPr>
              <a:t>-Consent must be freely given and may be withdrawn at any time. Undue influence may take the form of inducement or authority over prospective participants. </a:t>
            </a:r>
          </a:p>
          <a:p>
            <a:pPr lvl="1">
              <a:buFont typeface="Arial" panose="020B0604020202020204" pitchFamily="34" charset="0"/>
              <a:buChar char="•"/>
            </a:pPr>
            <a:r>
              <a:rPr lang="en-US" b="1" i="0" u="none" strike="noStrike" kern="1200" baseline="0" dirty="0">
                <a:solidFill>
                  <a:schemeClr val="tx1"/>
                </a:solidFill>
                <a:latin typeface="+mn-lt"/>
                <a:ea typeface="+mn-ea"/>
                <a:cs typeface="+mn-cs"/>
              </a:rPr>
              <a:t>Comprehension </a:t>
            </a:r>
            <a:r>
              <a:rPr lang="en-US" b="0" i="0" u="none" strike="noStrike" kern="1200" baseline="0" dirty="0">
                <a:solidFill>
                  <a:schemeClr val="tx1"/>
                </a:solidFill>
                <a:latin typeface="+mn-lt"/>
                <a:ea typeface="+mn-ea"/>
                <a:cs typeface="+mn-cs"/>
              </a:rPr>
              <a:t>-Voluntary participation implies that participants make an informed choice while informed consent assumes that the information given is accurate. Both principles are underpinned by the principle that participant understands what it is they are being asked to participate in.</a:t>
            </a:r>
          </a:p>
          <a:p>
            <a:endParaRPr lang="en-IE" sz="2000" dirty="0"/>
          </a:p>
        </p:txBody>
      </p:sp>
      <p:pic>
        <p:nvPicPr>
          <p:cNvPr id="8194" name="Picture 2" descr="Informed Consent for Clinical Trials | 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3046" y="0"/>
            <a:ext cx="3378954" cy="22394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C1F1DF0-9AA7-4E85-9EB4-3A9F27D4F7EA}"/>
              </a:ext>
            </a:extLst>
          </p:cNvPr>
          <p:cNvSpPr>
            <a:spLocks noGrp="1"/>
          </p:cNvSpPr>
          <p:nvPr>
            <p:ph type="sldNum" sz="quarter" idx="12"/>
          </p:nvPr>
        </p:nvSpPr>
        <p:spPr/>
        <p:txBody>
          <a:bodyPr/>
          <a:lstStyle/>
          <a:p>
            <a:fld id="{3A98EE3D-8CD1-4C3F-BD1C-C98C9596463C}" type="slidenum">
              <a:rPr lang="en-US" smtClean="0"/>
              <a:t>46</a:t>
            </a:fld>
            <a:endParaRPr lang="en-US" dirty="0"/>
          </a:p>
        </p:txBody>
      </p:sp>
      <p:sp>
        <p:nvSpPr>
          <p:cNvPr id="5" name="Footer Placeholder 4">
            <a:extLst>
              <a:ext uri="{FF2B5EF4-FFF2-40B4-BE49-F238E27FC236}">
                <a16:creationId xmlns:a16="http://schemas.microsoft.com/office/drawing/2014/main" id="{0C29832F-A4CE-1759-334A-8E7B2B26FD46}"/>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20344C5E-97A5-E4F6-AF6F-ADBB7F68E4AC}"/>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528805017"/>
      </p:ext>
    </p:extLst>
  </p:cSld>
  <p:clrMapOvr>
    <a:masterClrMapping/>
  </p:clrMapOvr>
  <mc:AlternateContent xmlns:mc="http://schemas.openxmlformats.org/markup-compatibility/2006" xmlns:p14="http://schemas.microsoft.com/office/powerpoint/2010/main">
    <mc:Choice Requires="p14">
      <p:transition spd="slow" p14:dur="2000" advTm="132672"/>
    </mc:Choice>
    <mc:Fallback xmlns="">
      <p:transition spd="slow" advTm="13267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06" y="582386"/>
            <a:ext cx="10529508" cy="1320800"/>
          </a:xfrm>
        </p:spPr>
        <p:txBody>
          <a:bodyPr>
            <a:normAutofit/>
          </a:bodyPr>
          <a:lstStyle/>
          <a:p>
            <a:r>
              <a:rPr lang="en-US" dirty="0"/>
              <a:t>Ethical Principles: </a:t>
            </a:r>
            <a:r>
              <a:rPr lang="en-US" b="1" u="sng" dirty="0"/>
              <a:t>During</a:t>
            </a:r>
            <a:r>
              <a:rPr lang="en-US" dirty="0"/>
              <a:t> The Research</a:t>
            </a:r>
            <a:br>
              <a:rPr lang="en-US" dirty="0"/>
            </a:br>
            <a:r>
              <a:rPr lang="en-US" dirty="0"/>
              <a:t>Process</a:t>
            </a:r>
            <a:endParaRPr lang="en-IE" dirty="0"/>
          </a:p>
        </p:txBody>
      </p:sp>
      <p:sp>
        <p:nvSpPr>
          <p:cNvPr id="3" name="Content Placeholder 2"/>
          <p:cNvSpPr>
            <a:spLocks noGrp="1"/>
          </p:cNvSpPr>
          <p:nvPr>
            <p:ph idx="1"/>
          </p:nvPr>
        </p:nvSpPr>
        <p:spPr/>
        <p:txBody>
          <a:bodyPr>
            <a:normAutofit/>
          </a:bodyPr>
          <a:lstStyle/>
          <a:p>
            <a:r>
              <a:rPr lang="en-US" sz="2400" b="1" dirty="0"/>
              <a:t>Ethical issues of using group-based methods:</a:t>
            </a:r>
            <a:r>
              <a:rPr lang="en-IE" sz="2400" b="1" dirty="0"/>
              <a:t>	</a:t>
            </a:r>
          </a:p>
          <a:p>
            <a:pPr lvl="1"/>
            <a:r>
              <a:rPr lang="en-US" sz="2100" dirty="0"/>
              <a:t>Participants should be </a:t>
            </a:r>
            <a:r>
              <a:rPr lang="en-US" sz="2100" b="1" dirty="0"/>
              <a:t>recruited ethically </a:t>
            </a:r>
            <a:r>
              <a:rPr lang="en-US" sz="2100" dirty="0"/>
              <a:t>by providing them with the appropriate information about your research so that they can make an informed decision. </a:t>
            </a:r>
          </a:p>
          <a:p>
            <a:pPr lvl="1"/>
            <a:r>
              <a:rPr lang="en-US" sz="2100" dirty="0"/>
              <a:t>Researchers need to be aware of the risks associated with research </a:t>
            </a:r>
            <a:r>
              <a:rPr lang="en-US" sz="2000" dirty="0"/>
              <a:t>methods that allow for unpredictable interaction between participants or when potentially sensitive topics are being investigated. </a:t>
            </a:r>
          </a:p>
          <a:p>
            <a:pPr lvl="1"/>
            <a:r>
              <a:rPr lang="en-US" sz="2000" dirty="0"/>
              <a:t>There is a </a:t>
            </a:r>
            <a:r>
              <a:rPr lang="en-US" sz="2000" b="1" dirty="0"/>
              <a:t>risk o</a:t>
            </a:r>
            <a:r>
              <a:rPr lang="en-US" sz="2000" dirty="0"/>
              <a:t>f </a:t>
            </a:r>
            <a:r>
              <a:rPr lang="en-US" sz="2000" b="1" dirty="0"/>
              <a:t>limited confidentiality </a:t>
            </a:r>
            <a:r>
              <a:rPr lang="en-US" sz="2000" dirty="0"/>
              <a:t>when participants participate in the research process as they might accidently repeat sensitive information they learn about other participants to those not involved in the project.</a:t>
            </a:r>
          </a:p>
          <a:p>
            <a:pPr lvl="1"/>
            <a:r>
              <a:rPr lang="en-US" sz="2000" dirty="0"/>
              <a:t>There is also a risk that </a:t>
            </a:r>
            <a:r>
              <a:rPr lang="en-US" sz="2000" b="1" dirty="0"/>
              <a:t>participants may overshare or contribute sensitive information during the data collection process </a:t>
            </a:r>
            <a:r>
              <a:rPr lang="en-US" sz="2000" dirty="0"/>
              <a:t>that may put them in danger of being ridiculed by their peers later on.</a:t>
            </a:r>
          </a:p>
          <a:p>
            <a:pPr lvl="1"/>
            <a:endParaRPr lang="en-IE" sz="2000" dirty="0"/>
          </a:p>
        </p:txBody>
      </p:sp>
      <p:sp>
        <p:nvSpPr>
          <p:cNvPr id="4" name="Slide Number Placeholder 3"/>
          <p:cNvSpPr>
            <a:spLocks noGrp="1"/>
          </p:cNvSpPr>
          <p:nvPr>
            <p:ph type="sldNum" sz="quarter" idx="12"/>
          </p:nvPr>
        </p:nvSpPr>
        <p:spPr/>
        <p:txBody>
          <a:bodyPr/>
          <a:lstStyle/>
          <a:p>
            <a:fld id="{643DA7A0-CE2E-4C1F-BFF8-E6494234F4F6}" type="slidenum">
              <a:rPr lang="en-IE" smtClean="0"/>
              <a:t>47</a:t>
            </a:fld>
            <a:endParaRPr lang="en-IE"/>
          </a:p>
        </p:txBody>
      </p:sp>
      <p:sp>
        <p:nvSpPr>
          <p:cNvPr id="5" name="Footer Placeholder 4">
            <a:extLst>
              <a:ext uri="{FF2B5EF4-FFF2-40B4-BE49-F238E27FC236}">
                <a16:creationId xmlns:a16="http://schemas.microsoft.com/office/drawing/2014/main" id="{B50A346A-1213-C47D-8CAB-226B21A1DFCD}"/>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9BC0952F-AD33-2117-DA1F-1A6B6C63DE2B}"/>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784831790"/>
      </p:ext>
    </p:extLst>
  </p:cSld>
  <p:clrMapOvr>
    <a:masterClrMapping/>
  </p:clrMapOvr>
  <mc:AlternateContent xmlns:mc="http://schemas.openxmlformats.org/markup-compatibility/2006" xmlns:p14="http://schemas.microsoft.com/office/powerpoint/2010/main">
    <mc:Choice Requires="p14">
      <p:transition spd="slow" p14:dur="2000" advTm="171716"/>
    </mc:Choice>
    <mc:Fallback xmlns="">
      <p:transition spd="slow" advTm="17171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Managing Your Data</a:t>
            </a:r>
          </a:p>
        </p:txBody>
      </p:sp>
      <p:sp>
        <p:nvSpPr>
          <p:cNvPr id="3" name="Content Placeholder 2"/>
          <p:cNvSpPr>
            <a:spLocks noGrp="1"/>
          </p:cNvSpPr>
          <p:nvPr>
            <p:ph idx="1"/>
          </p:nvPr>
        </p:nvSpPr>
        <p:spPr>
          <a:xfrm>
            <a:off x="677334" y="2057400"/>
            <a:ext cx="7843211" cy="3983963"/>
          </a:xfrm>
        </p:spPr>
        <p:txBody>
          <a:bodyPr>
            <a:normAutofit/>
          </a:bodyPr>
          <a:lstStyle/>
          <a:p>
            <a:r>
              <a:rPr lang="en-US" sz="2000" dirty="0"/>
              <a:t>Dealing with data is a key element of research ethics, regardless of whether you are collecting new data, or if you are using existing data for secondary analysis or review</a:t>
            </a:r>
          </a:p>
          <a:p>
            <a:r>
              <a:rPr lang="en-US" sz="2000" dirty="0"/>
              <a:t>Data management is also increasingly highlighted by funders and research ethics committees as an explicit priority for researchers</a:t>
            </a:r>
          </a:p>
          <a:p>
            <a:r>
              <a:rPr lang="en-US" sz="2000" dirty="0"/>
              <a:t>In part this reflects the legal requirements of the GDPR, but this concern is fundamentally rooted in key ethics principles, about the anonymity and confidentiality that participants are promised when they give their informed consent</a:t>
            </a:r>
            <a:endParaRPr lang="en-IE" sz="2000" dirty="0"/>
          </a:p>
        </p:txBody>
      </p:sp>
      <p:sp>
        <p:nvSpPr>
          <p:cNvPr id="4" name="Slide Number Placeholder 3"/>
          <p:cNvSpPr>
            <a:spLocks noGrp="1"/>
          </p:cNvSpPr>
          <p:nvPr>
            <p:ph type="sldNum" sz="quarter" idx="12"/>
          </p:nvPr>
        </p:nvSpPr>
        <p:spPr/>
        <p:txBody>
          <a:bodyPr/>
          <a:lstStyle/>
          <a:p>
            <a:fld id="{643DA7A0-CE2E-4C1F-BFF8-E6494234F4F6}" type="slidenum">
              <a:rPr lang="en-IE" smtClean="0"/>
              <a:t>48</a:t>
            </a:fld>
            <a:endParaRPr lang="en-IE"/>
          </a:p>
        </p:txBody>
      </p:sp>
      <p:pic>
        <p:nvPicPr>
          <p:cNvPr id="9218" name="Picture 2" descr="Data - understanding numbers will enhance your efficiency - CC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4262" y="2498906"/>
            <a:ext cx="3189600" cy="258274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68AF960-4A33-18A3-74A9-029077D06892}"/>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2B4DE01A-C076-F672-97F5-475B470524D1}"/>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714017369"/>
      </p:ext>
    </p:extLst>
  </p:cSld>
  <p:clrMapOvr>
    <a:masterClrMapping/>
  </p:clrMapOvr>
  <mc:AlternateContent xmlns:mc="http://schemas.openxmlformats.org/markup-compatibility/2006" xmlns:p14="http://schemas.microsoft.com/office/powerpoint/2010/main">
    <mc:Choice Requires="p14">
      <p:transition spd="slow" p14:dur="2000" advTm="85162"/>
    </mc:Choice>
    <mc:Fallback xmlns="">
      <p:transition spd="slow" advTm="8516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Anonymizing Your Data</a:t>
            </a:r>
            <a:endParaRPr lang="en-IE" dirty="0"/>
          </a:p>
        </p:txBody>
      </p:sp>
      <p:sp>
        <p:nvSpPr>
          <p:cNvPr id="3" name="Content Placeholder 2"/>
          <p:cNvSpPr>
            <a:spLocks noGrp="1"/>
          </p:cNvSpPr>
          <p:nvPr>
            <p:ph idx="1"/>
          </p:nvPr>
        </p:nvSpPr>
        <p:spPr/>
        <p:txBody>
          <a:bodyPr>
            <a:normAutofit fontScale="77500" lnSpcReduction="20000"/>
          </a:bodyPr>
          <a:lstStyle/>
          <a:p>
            <a:r>
              <a:rPr lang="en-US" dirty="0"/>
              <a:t>Remove direct identifiers, e g personal information such as names and addresses</a:t>
            </a:r>
          </a:p>
          <a:p>
            <a:r>
              <a:rPr lang="en-US" dirty="0"/>
              <a:t>Aggregate or reduce the precision of variables that might be identifiable, e g recode postcode or </a:t>
            </a:r>
            <a:r>
              <a:rPr lang="en-US" dirty="0" err="1"/>
              <a:t>neighbourhood</a:t>
            </a:r>
            <a:r>
              <a:rPr lang="en-US" dirty="0"/>
              <a:t> data to Dublin North, Dublin South Galway urban, Galway rural</a:t>
            </a:r>
          </a:p>
          <a:p>
            <a:r>
              <a:rPr lang="en-US" dirty="0" err="1"/>
              <a:t>Generalise</a:t>
            </a:r>
            <a:r>
              <a:rPr lang="en-US" dirty="0"/>
              <a:t> text variables to reduce </a:t>
            </a:r>
            <a:r>
              <a:rPr lang="en-US" dirty="0" err="1"/>
              <a:t>identifiability</a:t>
            </a:r>
            <a:r>
              <a:rPr lang="en-US" dirty="0"/>
              <a:t> </a:t>
            </a:r>
          </a:p>
          <a:p>
            <a:r>
              <a:rPr lang="en-US" dirty="0"/>
              <a:t>Restrict continuous variables to reduce outliers</a:t>
            </a:r>
          </a:p>
          <a:p>
            <a:r>
              <a:rPr lang="en-US" dirty="0"/>
              <a:t>Pay particular attention to </a:t>
            </a:r>
            <a:r>
              <a:rPr lang="en-US" dirty="0" err="1"/>
              <a:t>anonymising</a:t>
            </a:r>
            <a:r>
              <a:rPr lang="en-US" dirty="0"/>
              <a:t> relational data, for example, some </a:t>
            </a:r>
            <a:r>
              <a:rPr lang="en-US" dirty="0" err="1"/>
              <a:t>anonymised</a:t>
            </a:r>
            <a:r>
              <a:rPr lang="en-US" dirty="0"/>
              <a:t> variables may become identifiable when considered in combination, combining location with special educational needs</a:t>
            </a:r>
          </a:p>
          <a:p>
            <a:r>
              <a:rPr lang="en-US" dirty="0"/>
              <a:t>Be aware of case studies where research results have been “de-anonymized” (see case study on Moodle </a:t>
            </a:r>
            <a:r>
              <a:rPr lang="en-IE" dirty="0"/>
              <a:t>Sweeney, Latanya (2000) </a:t>
            </a:r>
            <a:r>
              <a:rPr lang="en-US" i="1" dirty="0"/>
              <a:t>“Simple Demographics Often Identify People Uniquely”</a:t>
            </a:r>
            <a:endParaRPr lang="en-IE" i="1" dirty="0"/>
          </a:p>
        </p:txBody>
      </p:sp>
      <p:sp>
        <p:nvSpPr>
          <p:cNvPr id="4" name="Slide Number Placeholder 3"/>
          <p:cNvSpPr>
            <a:spLocks noGrp="1"/>
          </p:cNvSpPr>
          <p:nvPr>
            <p:ph type="sldNum" sz="quarter" idx="12"/>
          </p:nvPr>
        </p:nvSpPr>
        <p:spPr/>
        <p:txBody>
          <a:bodyPr/>
          <a:lstStyle/>
          <a:p>
            <a:fld id="{643DA7A0-CE2E-4C1F-BFF8-E6494234F4F6}" type="slidenum">
              <a:rPr lang="en-IE" smtClean="0"/>
              <a:t>49</a:t>
            </a:fld>
            <a:endParaRPr lang="en-IE"/>
          </a:p>
        </p:txBody>
      </p:sp>
      <p:sp>
        <p:nvSpPr>
          <p:cNvPr id="5" name="Footer Placeholder 4">
            <a:extLst>
              <a:ext uri="{FF2B5EF4-FFF2-40B4-BE49-F238E27FC236}">
                <a16:creationId xmlns:a16="http://schemas.microsoft.com/office/drawing/2014/main" id="{C5F38B98-300D-5A0E-4B4F-5A19B5FAB744}"/>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9EF2E409-3D2B-AA66-B8EC-42AF847113F4}"/>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307999889"/>
      </p:ext>
    </p:extLst>
  </p:cSld>
  <p:clrMapOvr>
    <a:masterClrMapping/>
  </p:clrMapOvr>
  <mc:AlternateContent xmlns:mc="http://schemas.openxmlformats.org/markup-compatibility/2006" xmlns:p14="http://schemas.microsoft.com/office/powerpoint/2010/main">
    <mc:Choice Requires="p14">
      <p:transition spd="slow" p14:dur="2000" advTm="139328"/>
    </mc:Choice>
    <mc:Fallback xmlns="">
      <p:transition spd="slow" advTm="13932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EDB34-D562-4294-9785-57683D133A5D}"/>
              </a:ext>
            </a:extLst>
          </p:cNvPr>
          <p:cNvSpPr>
            <a:spLocks noGrp="1"/>
          </p:cNvSpPr>
          <p:nvPr>
            <p:ph idx="1"/>
          </p:nvPr>
        </p:nvSpPr>
        <p:spPr>
          <a:xfrm>
            <a:off x="676296" y="2442296"/>
            <a:ext cx="11259127" cy="3914054"/>
          </a:xfrm>
        </p:spPr>
        <p:txBody>
          <a:bodyPr>
            <a:normAutofit/>
          </a:bodyPr>
          <a:lstStyle/>
          <a:p>
            <a:pPr algn="just">
              <a:spcAft>
                <a:spcPts val="6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LO1 Demonstrate critical understanding of the governance and regulatory frameworks associated with the key data lifecycle stages for an effective management of data assets.</a:t>
            </a:r>
          </a:p>
          <a:p>
            <a:pPr algn="just">
              <a:spcAft>
                <a:spcPts val="6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LO2 Demonstrate critical awareness and interpretation of the data privacy and data protection regulatory landscape in socio-technical environments.</a:t>
            </a:r>
          </a:p>
          <a:p>
            <a:pPr algn="just">
              <a:spcAft>
                <a:spcPts val="6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LO3 Critically analyse and evaluate the main ethical, legal, and social implications of using data-driven technologies.</a:t>
            </a:r>
          </a:p>
          <a:p>
            <a:pPr algn="just">
              <a:spcAft>
                <a:spcPts val="6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LO4 Investigate and appraise the interplay of fairness, accountability, and transparency in algorithmic decision-making systems and demonstrate awareness of technical solutions to enhance these concerns.</a:t>
            </a:r>
          </a:p>
          <a:p>
            <a:endParaRPr lang="en-IE" dirty="0"/>
          </a:p>
        </p:txBody>
      </p:sp>
      <p:pic>
        <p:nvPicPr>
          <p:cNvPr id="9" name="Picture 8">
            <a:extLst>
              <a:ext uri="{FF2B5EF4-FFF2-40B4-BE49-F238E27FC236}">
                <a16:creationId xmlns:a16="http://schemas.microsoft.com/office/drawing/2014/main" id="{83640090-A795-44DD-A35C-73FE0198AA02}"/>
              </a:ext>
            </a:extLst>
          </p:cNvPr>
          <p:cNvPicPr>
            <a:picLocks noChangeAspect="1"/>
          </p:cNvPicPr>
          <p:nvPr/>
        </p:nvPicPr>
        <p:blipFill>
          <a:blip r:embed="rId3"/>
          <a:stretch>
            <a:fillRect/>
          </a:stretch>
        </p:blipFill>
        <p:spPr>
          <a:xfrm>
            <a:off x="1011491" y="4031322"/>
            <a:ext cx="1558090" cy="512108"/>
          </a:xfrm>
          <a:prstGeom prst="rect">
            <a:avLst/>
          </a:prstGeom>
        </p:spPr>
      </p:pic>
      <p:pic>
        <p:nvPicPr>
          <p:cNvPr id="8" name="Picture 7">
            <a:extLst>
              <a:ext uri="{FF2B5EF4-FFF2-40B4-BE49-F238E27FC236}">
                <a16:creationId xmlns:a16="http://schemas.microsoft.com/office/drawing/2014/main" id="{00084F1B-4DF2-43EE-B195-B34377802C90}"/>
              </a:ext>
            </a:extLst>
          </p:cNvPr>
          <p:cNvPicPr>
            <a:picLocks noChangeAspect="1"/>
          </p:cNvPicPr>
          <p:nvPr/>
        </p:nvPicPr>
        <p:blipFill>
          <a:blip r:embed="rId4"/>
          <a:stretch>
            <a:fillRect/>
          </a:stretch>
        </p:blipFill>
        <p:spPr>
          <a:xfrm>
            <a:off x="950530" y="3689916"/>
            <a:ext cx="10290940" cy="597460"/>
          </a:xfrm>
          <a:prstGeom prst="rect">
            <a:avLst/>
          </a:prstGeom>
        </p:spPr>
      </p:pic>
      <p:sp>
        <p:nvSpPr>
          <p:cNvPr id="2" name="Title 1">
            <a:extLst>
              <a:ext uri="{FF2B5EF4-FFF2-40B4-BE49-F238E27FC236}">
                <a16:creationId xmlns:a16="http://schemas.microsoft.com/office/drawing/2014/main" id="{6E2755AB-671F-4BC1-9B38-A94DECC38F20}"/>
              </a:ext>
            </a:extLst>
          </p:cNvPr>
          <p:cNvSpPr>
            <a:spLocks noGrp="1"/>
          </p:cNvSpPr>
          <p:nvPr>
            <p:ph type="title"/>
          </p:nvPr>
        </p:nvSpPr>
        <p:spPr/>
        <p:txBody>
          <a:bodyPr>
            <a:normAutofit fontScale="90000"/>
          </a:bodyPr>
          <a:lstStyle/>
          <a:p>
            <a:br>
              <a:rPr lang="en-US" dirty="0"/>
            </a:br>
            <a:r>
              <a:rPr lang="en-US" dirty="0"/>
              <a:t>2.1.2	Minimum intended module learning outcomes</a:t>
            </a:r>
          </a:p>
        </p:txBody>
      </p:sp>
      <p:sp>
        <p:nvSpPr>
          <p:cNvPr id="7" name="Slide Number Placeholder 6">
            <a:extLst>
              <a:ext uri="{FF2B5EF4-FFF2-40B4-BE49-F238E27FC236}">
                <a16:creationId xmlns:a16="http://schemas.microsoft.com/office/drawing/2014/main" id="{6E576955-40C4-48B0-81B1-7E29A92AC3AB}"/>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4" name="Footer Placeholder 3">
            <a:extLst>
              <a:ext uri="{FF2B5EF4-FFF2-40B4-BE49-F238E27FC236}">
                <a16:creationId xmlns:a16="http://schemas.microsoft.com/office/drawing/2014/main" id="{0AB2A5EE-2D7F-F44F-D397-AE14E2914518}"/>
              </a:ext>
            </a:extLst>
          </p:cNvPr>
          <p:cNvSpPr>
            <a:spLocks noGrp="1"/>
          </p:cNvSpPr>
          <p:nvPr>
            <p:ph type="ftr" sz="quarter" idx="11"/>
          </p:nvPr>
        </p:nvSpPr>
        <p:spPr/>
        <p:txBody>
          <a:bodyPr/>
          <a:lstStyle/>
          <a:p>
            <a:r>
              <a:rPr lang="en-US"/>
              <a:t>Ethical Issues related to data</a:t>
            </a:r>
            <a:endParaRPr lang="en-US" dirty="0"/>
          </a:p>
        </p:txBody>
      </p:sp>
      <p:sp>
        <p:nvSpPr>
          <p:cNvPr id="5" name="Date Placeholder 4">
            <a:extLst>
              <a:ext uri="{FF2B5EF4-FFF2-40B4-BE49-F238E27FC236}">
                <a16:creationId xmlns:a16="http://schemas.microsoft.com/office/drawing/2014/main" id="{96C94AF7-7544-903A-FAE4-F31CF93C2941}"/>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2931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Storage And Security</a:t>
            </a:r>
            <a:endParaRPr lang="en-IE" dirty="0"/>
          </a:p>
        </p:txBody>
      </p:sp>
      <p:sp>
        <p:nvSpPr>
          <p:cNvPr id="3" name="Content Placeholder 2"/>
          <p:cNvSpPr>
            <a:spLocks noGrp="1"/>
          </p:cNvSpPr>
          <p:nvPr>
            <p:ph idx="1"/>
          </p:nvPr>
        </p:nvSpPr>
        <p:spPr>
          <a:xfrm>
            <a:off x="677334" y="2275609"/>
            <a:ext cx="6346921" cy="3765754"/>
          </a:xfrm>
        </p:spPr>
        <p:txBody>
          <a:bodyPr>
            <a:normAutofit/>
          </a:bodyPr>
          <a:lstStyle/>
          <a:p>
            <a:r>
              <a:rPr lang="en-US" sz="2000" dirty="0"/>
              <a:t>Whether you are collecting new data or accessing existing data, you need to consider:</a:t>
            </a:r>
          </a:p>
          <a:p>
            <a:r>
              <a:rPr lang="en-US" sz="2000" dirty="0"/>
              <a:t>Your planning should take account of what you need to do with hard copies, such as, paper notes of interviews;  computer files with </a:t>
            </a:r>
            <a:r>
              <a:rPr lang="en-US" sz="2000" dirty="0" err="1"/>
              <a:t>anonymised</a:t>
            </a:r>
            <a:r>
              <a:rPr lang="en-US" sz="2000" dirty="0"/>
              <a:t> data that are not identifiable; and computer files with personal or identifiable data.</a:t>
            </a:r>
          </a:p>
        </p:txBody>
      </p:sp>
      <p:sp>
        <p:nvSpPr>
          <p:cNvPr id="4" name="Slide Number Placeholder 3"/>
          <p:cNvSpPr>
            <a:spLocks noGrp="1"/>
          </p:cNvSpPr>
          <p:nvPr>
            <p:ph type="sldNum" sz="quarter" idx="12"/>
          </p:nvPr>
        </p:nvSpPr>
        <p:spPr/>
        <p:txBody>
          <a:bodyPr/>
          <a:lstStyle/>
          <a:p>
            <a:fld id="{643DA7A0-CE2E-4C1F-BFF8-E6494234F4F6}" type="slidenum">
              <a:rPr lang="en-IE" smtClean="0"/>
              <a:t>50</a:t>
            </a:fld>
            <a:endParaRPr lang="en-IE"/>
          </a:p>
        </p:txBody>
      </p:sp>
      <p:pic>
        <p:nvPicPr>
          <p:cNvPr id="10242" name="Picture 2" descr="Used Data Storage Devices Have Security F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800" y="2050263"/>
            <a:ext cx="4610825" cy="307037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E730157-FFF5-1349-F0EF-EC67D26F864F}"/>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25EA31C0-22CF-3D91-455A-396660944137}"/>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944070136"/>
      </p:ext>
    </p:extLst>
  </p:cSld>
  <p:clrMapOvr>
    <a:masterClrMapping/>
  </p:clrMapOvr>
  <mc:AlternateContent xmlns:mc="http://schemas.openxmlformats.org/markup-compatibility/2006" xmlns:p14="http://schemas.microsoft.com/office/powerpoint/2010/main">
    <mc:Choice Requires="p14">
      <p:transition spd="slow" p14:dur="2000" advTm="90157"/>
    </mc:Choice>
    <mc:Fallback xmlns="">
      <p:transition spd="slow" advTm="9015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Data Storage and Security</a:t>
            </a:r>
          </a:p>
        </p:txBody>
      </p:sp>
      <p:sp>
        <p:nvSpPr>
          <p:cNvPr id="3" name="Content Placeholder 2"/>
          <p:cNvSpPr>
            <a:spLocks noGrp="1"/>
          </p:cNvSpPr>
          <p:nvPr>
            <p:ph idx="1"/>
          </p:nvPr>
        </p:nvSpPr>
        <p:spPr>
          <a:xfrm>
            <a:off x="677334" y="1922317"/>
            <a:ext cx="11002048" cy="4119045"/>
          </a:xfrm>
        </p:spPr>
        <p:txBody>
          <a:bodyPr>
            <a:normAutofit lnSpcReduction="10000"/>
          </a:bodyPr>
          <a:lstStyle/>
          <a:p>
            <a:r>
              <a:rPr lang="en-US" sz="2000" dirty="0"/>
              <a:t>Files -including computer files -that contain personal or identifiable data (such as names) come under the terms of the Data Protection Act. </a:t>
            </a:r>
          </a:p>
          <a:p>
            <a:pPr marL="0" indent="0">
              <a:buNone/>
            </a:pPr>
            <a:r>
              <a:rPr lang="en-US" sz="2000" dirty="0"/>
              <a:t>If your research involves data that comes under the remit of the GDPR -and most research does -then it is a good idea to check with the Data Protection Officer in your organisation, to see if there are any standard protocols you should be following.</a:t>
            </a:r>
          </a:p>
          <a:p>
            <a:pPr marL="0" indent="0">
              <a:buNone/>
            </a:pPr>
            <a:r>
              <a:rPr lang="en-US" sz="2000" dirty="0"/>
              <a:t>Computer files including those that have been </a:t>
            </a:r>
            <a:r>
              <a:rPr lang="en-US" sz="2000" dirty="0" err="1"/>
              <a:t>anonymised</a:t>
            </a:r>
            <a:r>
              <a:rPr lang="en-US" sz="2000" dirty="0"/>
              <a:t> still need to be held securely and can only be shared according to the terms of your consent from participants.  Thus -for example -you need to get prior consent from participants if you plan to archive data for use by other researchers. </a:t>
            </a:r>
          </a:p>
          <a:p>
            <a:pPr marL="0" indent="0">
              <a:buNone/>
            </a:pPr>
            <a:r>
              <a:rPr lang="en-US" sz="2000" dirty="0"/>
              <a:t>These files need to be encrypted or password protected, and only accessed by agreed members of the team.  </a:t>
            </a:r>
          </a:p>
          <a:p>
            <a:r>
              <a:rPr lang="en-US" sz="2000" dirty="0"/>
              <a:t>Particular care needs to be taken if you are sharing files within the research team -e.g., on shared computer drives, or by email -or if you are transferring personal data beyond the research team (e.g. if a gatekeeper is giving you a list of contacts).</a:t>
            </a:r>
          </a:p>
        </p:txBody>
      </p:sp>
      <p:sp>
        <p:nvSpPr>
          <p:cNvPr id="4" name="Slide Number Placeholder 3"/>
          <p:cNvSpPr>
            <a:spLocks noGrp="1"/>
          </p:cNvSpPr>
          <p:nvPr>
            <p:ph type="sldNum" sz="quarter" idx="12"/>
          </p:nvPr>
        </p:nvSpPr>
        <p:spPr/>
        <p:txBody>
          <a:bodyPr/>
          <a:lstStyle/>
          <a:p>
            <a:fld id="{643DA7A0-CE2E-4C1F-BFF8-E6494234F4F6}" type="slidenum">
              <a:rPr lang="en-IE" smtClean="0"/>
              <a:t>51</a:t>
            </a:fld>
            <a:endParaRPr lang="en-IE"/>
          </a:p>
        </p:txBody>
      </p:sp>
      <p:pic>
        <p:nvPicPr>
          <p:cNvPr id="11268" name="Picture 4" descr="How Secure Is Your Stolen Encrypted Data? - Make Tech Eas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487" y="46037"/>
            <a:ext cx="2901513" cy="145075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EF73134-8B6B-299E-25C6-60B1D9C0A981}"/>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A974EB1F-041D-A882-038D-FF5735095A46}"/>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153358784"/>
      </p:ext>
    </p:extLst>
  </p:cSld>
  <p:clrMapOvr>
    <a:masterClrMapping/>
  </p:clrMapOvr>
  <mc:AlternateContent xmlns:mc="http://schemas.openxmlformats.org/markup-compatibility/2006" xmlns:p14="http://schemas.microsoft.com/office/powerpoint/2010/main">
    <mc:Choice Requires="p14">
      <p:transition spd="slow" p14:dur="2000" advTm="134757"/>
    </mc:Choice>
    <mc:Fallback xmlns="">
      <p:transition spd="slow" advTm="13475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Ethics Principles: </a:t>
            </a:r>
            <a:r>
              <a:rPr lang="en-US" b="1" u="sng" dirty="0"/>
              <a:t>After</a:t>
            </a:r>
            <a:r>
              <a:rPr lang="en-US" dirty="0"/>
              <a:t> Research</a:t>
            </a:r>
            <a:endParaRPr lang="en-IE" dirty="0"/>
          </a:p>
        </p:txBody>
      </p:sp>
      <p:sp>
        <p:nvSpPr>
          <p:cNvPr id="3" name="Content Placeholder 2"/>
          <p:cNvSpPr>
            <a:spLocks noGrp="1"/>
          </p:cNvSpPr>
          <p:nvPr>
            <p:ph idx="1"/>
          </p:nvPr>
        </p:nvSpPr>
        <p:spPr>
          <a:xfrm>
            <a:off x="517358" y="2316487"/>
            <a:ext cx="7592384" cy="3880054"/>
          </a:xfrm>
        </p:spPr>
        <p:txBody>
          <a:bodyPr>
            <a:normAutofit fontScale="92500" lnSpcReduction="20000"/>
          </a:bodyPr>
          <a:lstStyle/>
          <a:p>
            <a:r>
              <a:rPr lang="en-US" dirty="0"/>
              <a:t>Data should be made “as open as possible, as closed as necessary”. </a:t>
            </a:r>
          </a:p>
          <a:p>
            <a:r>
              <a:rPr lang="en-US" dirty="0"/>
              <a:t>Think about sharing data before you begin your project, do not share what was not </a:t>
            </a:r>
            <a:r>
              <a:rPr lang="en-US" dirty="0" err="1"/>
              <a:t>authorised</a:t>
            </a:r>
            <a:r>
              <a:rPr lang="en-US" dirty="0"/>
              <a:t>. </a:t>
            </a:r>
          </a:p>
          <a:p>
            <a:r>
              <a:rPr lang="en-US" dirty="0"/>
              <a:t>The length of time you store data depends on the nature of the research project and the resultant data (most researchers will store data for at least 5 years after final publication)</a:t>
            </a:r>
          </a:p>
          <a:p>
            <a:r>
              <a:rPr lang="en-US" dirty="0"/>
              <a:t>​A Data Repository allows researchers to upload and publish their data, thereby making the data available for other researchers to re-use</a:t>
            </a:r>
          </a:p>
          <a:p>
            <a:endParaRPr lang="en-US" dirty="0"/>
          </a:p>
          <a:p>
            <a:pPr marL="0" indent="0">
              <a:buNone/>
            </a:pPr>
            <a:endParaRPr lang="en-IE" dirty="0"/>
          </a:p>
        </p:txBody>
      </p:sp>
      <p:sp>
        <p:nvSpPr>
          <p:cNvPr id="4" name="Slide Number Placeholder 3"/>
          <p:cNvSpPr>
            <a:spLocks noGrp="1"/>
          </p:cNvSpPr>
          <p:nvPr>
            <p:ph type="sldNum" sz="quarter" idx="12"/>
          </p:nvPr>
        </p:nvSpPr>
        <p:spPr/>
        <p:txBody>
          <a:bodyPr/>
          <a:lstStyle/>
          <a:p>
            <a:fld id="{643DA7A0-CE2E-4C1F-BFF8-E6494234F4F6}" type="slidenum">
              <a:rPr lang="en-IE" smtClean="0"/>
              <a:t>52</a:t>
            </a:fld>
            <a:endParaRPr lang="en-IE"/>
          </a:p>
        </p:txBody>
      </p:sp>
      <p:pic>
        <p:nvPicPr>
          <p:cNvPr id="12290" name="Picture 2" descr="5 ways to share data between Angular components - Level Up Co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13" y="2746312"/>
            <a:ext cx="3886187" cy="2487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CFB4EB-7A6B-4E12-B2D9-23348FC87DA6}"/>
              </a:ext>
            </a:extLst>
          </p:cNvPr>
          <p:cNvSpPr txBox="1"/>
          <p:nvPr/>
        </p:nvSpPr>
        <p:spPr>
          <a:xfrm>
            <a:off x="517358" y="1738191"/>
            <a:ext cx="6100010" cy="400110"/>
          </a:xfrm>
          <a:prstGeom prst="rect">
            <a:avLst/>
          </a:prstGeom>
          <a:noFill/>
        </p:spPr>
        <p:txBody>
          <a:bodyPr wrap="square">
            <a:spAutoFit/>
          </a:bodyPr>
          <a:lstStyle/>
          <a:p>
            <a:pPr algn="l"/>
            <a:r>
              <a:rPr lang="en-US" sz="2000" dirty="0">
                <a:solidFill>
                  <a:schemeClr val="accent1"/>
                </a:solidFill>
                <a:latin typeface="+mj-lt"/>
                <a:ea typeface="+mj-ea"/>
                <a:cs typeface="+mj-cs"/>
              </a:rPr>
              <a:t>Data sharing and long-term preservation</a:t>
            </a:r>
          </a:p>
        </p:txBody>
      </p:sp>
      <p:sp>
        <p:nvSpPr>
          <p:cNvPr id="5" name="Footer Placeholder 4">
            <a:extLst>
              <a:ext uri="{FF2B5EF4-FFF2-40B4-BE49-F238E27FC236}">
                <a16:creationId xmlns:a16="http://schemas.microsoft.com/office/drawing/2014/main" id="{30A34C4D-8F8B-28FA-65BB-4EA7AD18CEB7}"/>
              </a:ext>
            </a:extLst>
          </p:cNvPr>
          <p:cNvSpPr>
            <a:spLocks noGrp="1"/>
          </p:cNvSpPr>
          <p:nvPr>
            <p:ph type="ftr" sz="quarter" idx="11"/>
          </p:nvPr>
        </p:nvSpPr>
        <p:spPr/>
        <p:txBody>
          <a:bodyPr/>
          <a:lstStyle/>
          <a:p>
            <a:r>
              <a:rPr lang="en-US"/>
              <a:t>Ethical Issues related to data</a:t>
            </a:r>
            <a:endParaRPr lang="en-US" dirty="0"/>
          </a:p>
        </p:txBody>
      </p:sp>
      <p:sp>
        <p:nvSpPr>
          <p:cNvPr id="6" name="Date Placeholder 5">
            <a:extLst>
              <a:ext uri="{FF2B5EF4-FFF2-40B4-BE49-F238E27FC236}">
                <a16:creationId xmlns:a16="http://schemas.microsoft.com/office/drawing/2014/main" id="{6CB1081D-2B67-DF47-7683-541690295438}"/>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925192419"/>
      </p:ext>
    </p:extLst>
  </p:cSld>
  <p:clrMapOvr>
    <a:masterClrMapping/>
  </p:clrMapOvr>
  <mc:AlternateContent xmlns:mc="http://schemas.openxmlformats.org/markup-compatibility/2006" xmlns:p14="http://schemas.microsoft.com/office/powerpoint/2010/main">
    <mc:Choice Requires="p14">
      <p:transition spd="slow" p14:dur="2000" advTm="80780"/>
    </mc:Choice>
    <mc:Fallback xmlns="">
      <p:transition spd="slow" advTm="8078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Getting your class involved with DGM</a:t>
            </a:r>
          </a:p>
        </p:txBody>
      </p:sp>
      <p:sp>
        <p:nvSpPr>
          <p:cNvPr id="2" name="Date Placeholder 1">
            <a:extLst>
              <a:ext uri="{FF2B5EF4-FFF2-40B4-BE49-F238E27FC236}">
                <a16:creationId xmlns:a16="http://schemas.microsoft.com/office/drawing/2014/main" id="{0A49C3F8-912E-50BE-D68A-70329CA402B3}"/>
              </a:ext>
            </a:extLst>
          </p:cNvPr>
          <p:cNvSpPr>
            <a:spLocks noGrp="1"/>
          </p:cNvSpPr>
          <p:nvPr>
            <p:ph type="dt" sz="half" idx="10"/>
          </p:nvPr>
        </p:nvSpPr>
        <p:spPr/>
        <p:txBody>
          <a:bodyPr/>
          <a:lstStyle/>
          <a:p>
            <a:r>
              <a:rPr lang="en-US"/>
              <a:t>14/09/2022</a:t>
            </a:r>
          </a:p>
        </p:txBody>
      </p:sp>
      <p:sp>
        <p:nvSpPr>
          <p:cNvPr id="3" name="Footer Placeholder 2">
            <a:extLst>
              <a:ext uri="{FF2B5EF4-FFF2-40B4-BE49-F238E27FC236}">
                <a16:creationId xmlns:a16="http://schemas.microsoft.com/office/drawing/2014/main" id="{8871CE7E-726D-B83E-AF4D-0151055DF3F6}"/>
              </a:ext>
            </a:extLst>
          </p:cNvPr>
          <p:cNvSpPr>
            <a:spLocks noGrp="1"/>
          </p:cNvSpPr>
          <p:nvPr>
            <p:ph type="ftr" sz="quarter" idx="11"/>
          </p:nvPr>
        </p:nvSpPr>
        <p:spPr/>
        <p:txBody>
          <a:bodyPr/>
          <a:lstStyle/>
          <a:p>
            <a:r>
              <a:rPr lang="en-US"/>
              <a:t>Ethical Issues related to data</a:t>
            </a:r>
          </a:p>
        </p:txBody>
      </p:sp>
      <p:sp>
        <p:nvSpPr>
          <p:cNvPr id="6" name="Slide Number Placeholder 5">
            <a:extLst>
              <a:ext uri="{FF2B5EF4-FFF2-40B4-BE49-F238E27FC236}">
                <a16:creationId xmlns:a16="http://schemas.microsoft.com/office/drawing/2014/main" id="{1EAC2944-D2EB-0B37-99C3-F1B3211D03D8}"/>
              </a:ext>
            </a:extLst>
          </p:cNvPr>
          <p:cNvSpPr>
            <a:spLocks noGrp="1"/>
          </p:cNvSpPr>
          <p:nvPr>
            <p:ph type="sldNum" sz="quarter" idx="12"/>
          </p:nvPr>
        </p:nvSpPr>
        <p:spPr/>
        <p:txBody>
          <a:bodyPr/>
          <a:lstStyle/>
          <a:p>
            <a:fld id="{A02EAEBA-57A2-42DD-BF0A-88E664E0E084}" type="slidenum">
              <a:rPr lang="en-US" smtClean="0"/>
              <a:t>53</a:t>
            </a:fld>
            <a:endParaRPr lang="en-US"/>
          </a:p>
        </p:txBody>
      </p:sp>
      <p:sp>
        <p:nvSpPr>
          <p:cNvPr id="8" name="Text Placeholder 7">
            <a:extLst>
              <a:ext uri="{FF2B5EF4-FFF2-40B4-BE49-F238E27FC236}">
                <a16:creationId xmlns:a16="http://schemas.microsoft.com/office/drawing/2014/main" id="{75BC859C-C092-F4D2-8D42-6C474C0667B7}"/>
              </a:ext>
            </a:extLst>
          </p:cNvPr>
          <p:cNvSpPr>
            <a:spLocks noGrp="1"/>
          </p:cNvSpPr>
          <p:nvPr>
            <p:ph type="body" idx="1"/>
          </p:nvPr>
        </p:nvSpPr>
        <p:spPr/>
        <p:txBody>
          <a:bodyPr/>
          <a:lstStyle/>
          <a:p>
            <a:r>
              <a:rPr lang="en-GB" dirty="0"/>
              <a:t>Part VII</a:t>
            </a:r>
          </a:p>
          <a:p>
            <a:endParaRPr lang="en-IE" dirty="0"/>
          </a:p>
        </p:txBody>
      </p:sp>
    </p:spTree>
    <p:extLst>
      <p:ext uri="{BB962C8B-B14F-4D97-AF65-F5344CB8AC3E}">
        <p14:creationId xmlns:p14="http://schemas.microsoft.com/office/powerpoint/2010/main" val="3510429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78E2862-92AB-600F-21DC-3E74DC4BFBE2}"/>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5600" kern="1200" dirty="0">
                <a:latin typeface="+mj-lt"/>
                <a:ea typeface="+mj-ea"/>
                <a:cs typeface="+mj-cs"/>
              </a:rPr>
              <a:t>Some</a:t>
            </a:r>
            <a:br>
              <a:rPr lang="en-US" sz="5600" kern="1200" dirty="0">
                <a:latin typeface="+mj-lt"/>
                <a:ea typeface="+mj-ea"/>
                <a:cs typeface="+mj-cs"/>
              </a:rPr>
            </a:br>
            <a:r>
              <a:rPr lang="en-US" sz="5600" kern="1200" dirty="0">
                <a:latin typeface="+mj-lt"/>
                <a:ea typeface="+mj-ea"/>
                <a:cs typeface="+mj-cs"/>
              </a:rPr>
              <a:t>suggestions for how to get students involved</a:t>
            </a:r>
          </a:p>
        </p:txBody>
      </p:sp>
      <p:sp>
        <p:nvSpPr>
          <p:cNvPr id="4" name="Date Placeholder 3">
            <a:extLst>
              <a:ext uri="{FF2B5EF4-FFF2-40B4-BE49-F238E27FC236}">
                <a16:creationId xmlns:a16="http://schemas.microsoft.com/office/drawing/2014/main" id="{94C579C6-A606-516D-6B05-83440EE10791}"/>
              </a:ext>
            </a:extLst>
          </p:cNvPr>
          <p:cNvSpPr>
            <a:spLocks noGrp="1"/>
          </p:cNvSpPr>
          <p:nvPr>
            <p:ph type="dt" sz="half" idx="10"/>
          </p:nvPr>
        </p:nvSpPr>
        <p:spPr>
          <a:xfrm>
            <a:off x="593763"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14/09/2022</a:t>
            </a:r>
          </a:p>
        </p:txBody>
      </p:sp>
      <p:sp>
        <p:nvSpPr>
          <p:cNvPr id="5" name="Footer Placeholder 4">
            <a:extLst>
              <a:ext uri="{FF2B5EF4-FFF2-40B4-BE49-F238E27FC236}">
                <a16:creationId xmlns:a16="http://schemas.microsoft.com/office/drawing/2014/main" id="{B1972C4A-436E-B95F-BACC-562BE2CEBDA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2C7870B5-671B-2035-3934-6CF8A23A8A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Content Placeholder 1">
            <a:extLst>
              <a:ext uri="{FF2B5EF4-FFF2-40B4-BE49-F238E27FC236}">
                <a16:creationId xmlns:a16="http://schemas.microsoft.com/office/drawing/2014/main" id="{2CA96C30-DB4B-C9B4-5B44-317E68F84266}"/>
              </a:ext>
            </a:extLst>
          </p:cNvPr>
          <p:cNvGraphicFramePr>
            <a:graphicFrameLocks noGrp="1"/>
          </p:cNvGraphicFramePr>
          <p:nvPr>
            <p:ph idx="4294967295"/>
            <p:extLst>
              <p:ext uri="{D42A27DB-BD31-4B8C-83A1-F6EECF244321}">
                <p14:modId xmlns:p14="http://schemas.microsoft.com/office/powerpoint/2010/main" val="158679565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536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380241-66F2-E1CC-E721-8D630D896B42}"/>
              </a:ext>
            </a:extLst>
          </p:cNvPr>
          <p:cNvSpPr>
            <a:spLocks noGrp="1"/>
          </p:cNvSpPr>
          <p:nvPr>
            <p:ph idx="1"/>
          </p:nvPr>
        </p:nvSpPr>
        <p:spPr>
          <a:xfrm>
            <a:off x="397164" y="1727199"/>
            <a:ext cx="5557202" cy="4599463"/>
          </a:xfrm>
        </p:spPr>
        <p:txBody>
          <a:bodyPr>
            <a:normAutofit lnSpcReduction="10000"/>
          </a:bodyPr>
          <a:lstStyle/>
          <a:p>
            <a:r>
              <a:rPr lang="en-US" dirty="0"/>
              <a:t>Provides opportunity to engage students in real world technology issues</a:t>
            </a:r>
          </a:p>
          <a:p>
            <a:r>
              <a:rPr lang="en-US" dirty="0"/>
              <a:t>What are positives with use of this technology?</a:t>
            </a:r>
          </a:p>
          <a:p>
            <a:r>
              <a:rPr lang="en-US" dirty="0"/>
              <a:t>Potential Negatives?</a:t>
            </a:r>
          </a:p>
          <a:p>
            <a:pPr lvl="1"/>
            <a:r>
              <a:rPr lang="en-US" dirty="0"/>
              <a:t>Augmentation </a:t>
            </a:r>
            <a:r>
              <a:rPr lang="en-US"/>
              <a:t>or Replacement?</a:t>
            </a:r>
          </a:p>
          <a:p>
            <a:pPr lvl="1"/>
            <a:r>
              <a:rPr lang="en-US" dirty="0"/>
              <a:t>Intellectual property loss</a:t>
            </a:r>
          </a:p>
          <a:p>
            <a:pPr lvl="1"/>
            <a:r>
              <a:rPr lang="en-US" dirty="0"/>
              <a:t>Abuse of deep fake images</a:t>
            </a:r>
          </a:p>
          <a:p>
            <a:pPr lvl="1"/>
            <a:r>
              <a:rPr lang="en-US" dirty="0"/>
              <a:t>Biased representation</a:t>
            </a:r>
          </a:p>
          <a:p>
            <a:pPr lvl="1"/>
            <a:r>
              <a:rPr lang="en-US" dirty="0"/>
              <a:t>Carbon footprint</a:t>
            </a:r>
          </a:p>
          <a:p>
            <a:pPr lvl="1"/>
            <a:r>
              <a:rPr lang="en-US" dirty="0" err="1"/>
              <a:t>etc</a:t>
            </a:r>
            <a:endParaRPr lang="en-US" dirty="0"/>
          </a:p>
          <a:p>
            <a:pPr lvl="1"/>
            <a:endParaRPr lang="en-US" dirty="0"/>
          </a:p>
          <a:p>
            <a:pPr marL="0" indent="0">
              <a:buNone/>
            </a:pPr>
            <a:endParaRPr lang="en-IE" dirty="0"/>
          </a:p>
          <a:p>
            <a:endParaRPr lang="en-IE" dirty="0"/>
          </a:p>
        </p:txBody>
      </p:sp>
      <p:sp>
        <p:nvSpPr>
          <p:cNvPr id="3" name="Date Placeholder 2">
            <a:extLst>
              <a:ext uri="{FF2B5EF4-FFF2-40B4-BE49-F238E27FC236}">
                <a16:creationId xmlns:a16="http://schemas.microsoft.com/office/drawing/2014/main" id="{061BF89A-6DA4-9ED6-75DC-0913A093BFAD}"/>
              </a:ext>
            </a:extLst>
          </p:cNvPr>
          <p:cNvSpPr>
            <a:spLocks noGrp="1"/>
          </p:cNvSpPr>
          <p:nvPr>
            <p:ph type="dt" sz="half" idx="10"/>
          </p:nvPr>
        </p:nvSpPr>
        <p:spPr/>
        <p:txBody>
          <a:bodyPr/>
          <a:lstStyle/>
          <a:p>
            <a:r>
              <a:rPr lang="en-US"/>
              <a:t>14/09/2022</a:t>
            </a:r>
          </a:p>
        </p:txBody>
      </p:sp>
      <p:sp>
        <p:nvSpPr>
          <p:cNvPr id="4" name="Footer Placeholder 3">
            <a:extLst>
              <a:ext uri="{FF2B5EF4-FFF2-40B4-BE49-F238E27FC236}">
                <a16:creationId xmlns:a16="http://schemas.microsoft.com/office/drawing/2014/main" id="{DCFE7FF8-B7B0-8889-7404-68C6EC243E2D}"/>
              </a:ext>
            </a:extLst>
          </p:cNvPr>
          <p:cNvSpPr>
            <a:spLocks noGrp="1"/>
          </p:cNvSpPr>
          <p:nvPr>
            <p:ph type="ftr" sz="quarter" idx="11"/>
          </p:nvPr>
        </p:nvSpPr>
        <p:spPr/>
        <p:txBody>
          <a:bodyPr/>
          <a:lstStyle/>
          <a:p>
            <a:r>
              <a:rPr lang="en-US"/>
              <a:t>Ethical Issues related to data</a:t>
            </a:r>
          </a:p>
        </p:txBody>
      </p:sp>
      <p:sp>
        <p:nvSpPr>
          <p:cNvPr id="5" name="Slide Number Placeholder 4">
            <a:extLst>
              <a:ext uri="{FF2B5EF4-FFF2-40B4-BE49-F238E27FC236}">
                <a16:creationId xmlns:a16="http://schemas.microsoft.com/office/drawing/2014/main" id="{A4981361-3375-7114-E62D-576F429ABF4E}"/>
              </a:ext>
            </a:extLst>
          </p:cNvPr>
          <p:cNvSpPr>
            <a:spLocks noGrp="1"/>
          </p:cNvSpPr>
          <p:nvPr>
            <p:ph type="sldNum" sz="quarter" idx="12"/>
          </p:nvPr>
        </p:nvSpPr>
        <p:spPr/>
        <p:txBody>
          <a:bodyPr/>
          <a:lstStyle/>
          <a:p>
            <a:fld id="{A02EAEBA-57A2-42DD-BF0A-88E664E0E084}" type="slidenum">
              <a:rPr lang="en-US" smtClean="0"/>
              <a:t>55</a:t>
            </a:fld>
            <a:endParaRPr lang="en-US"/>
          </a:p>
        </p:txBody>
      </p:sp>
      <p:sp>
        <p:nvSpPr>
          <p:cNvPr id="6" name="Title 5">
            <a:extLst>
              <a:ext uri="{FF2B5EF4-FFF2-40B4-BE49-F238E27FC236}">
                <a16:creationId xmlns:a16="http://schemas.microsoft.com/office/drawing/2014/main" id="{5591598C-9C85-5F7B-40B4-8A31D92AE74E}"/>
              </a:ext>
            </a:extLst>
          </p:cNvPr>
          <p:cNvSpPr>
            <a:spLocks noGrp="1"/>
          </p:cNvSpPr>
          <p:nvPr>
            <p:ph type="title"/>
          </p:nvPr>
        </p:nvSpPr>
        <p:spPr/>
        <p:txBody>
          <a:bodyPr/>
          <a:lstStyle/>
          <a:p>
            <a:r>
              <a:rPr lang="en-IE" dirty="0"/>
              <a:t>Contemporary ethical issues arising from technology </a:t>
            </a:r>
          </a:p>
        </p:txBody>
      </p:sp>
      <p:pic>
        <p:nvPicPr>
          <p:cNvPr id="8" name="Picture 7">
            <a:extLst>
              <a:ext uri="{FF2B5EF4-FFF2-40B4-BE49-F238E27FC236}">
                <a16:creationId xmlns:a16="http://schemas.microsoft.com/office/drawing/2014/main" id="{3722C6A2-66E6-4E64-5A56-B99D8D63BFE0}"/>
              </a:ext>
            </a:extLst>
          </p:cNvPr>
          <p:cNvPicPr>
            <a:picLocks noChangeAspect="1"/>
          </p:cNvPicPr>
          <p:nvPr/>
        </p:nvPicPr>
        <p:blipFill>
          <a:blip r:embed="rId3"/>
          <a:stretch>
            <a:fillRect/>
          </a:stretch>
        </p:blipFill>
        <p:spPr>
          <a:xfrm>
            <a:off x="6557116" y="1224671"/>
            <a:ext cx="3926078" cy="4599463"/>
          </a:xfrm>
          <a:prstGeom prst="rect">
            <a:avLst/>
          </a:prstGeom>
        </p:spPr>
      </p:pic>
      <p:sp>
        <p:nvSpPr>
          <p:cNvPr id="10" name="TextBox 9">
            <a:extLst>
              <a:ext uri="{FF2B5EF4-FFF2-40B4-BE49-F238E27FC236}">
                <a16:creationId xmlns:a16="http://schemas.microsoft.com/office/drawing/2014/main" id="{9CDEB15F-D5D2-8819-CDBE-64BF9765AF45}"/>
              </a:ext>
            </a:extLst>
          </p:cNvPr>
          <p:cNvSpPr txBox="1"/>
          <p:nvPr/>
        </p:nvSpPr>
        <p:spPr>
          <a:xfrm>
            <a:off x="6096000" y="5824134"/>
            <a:ext cx="6124074" cy="584775"/>
          </a:xfrm>
          <a:prstGeom prst="rect">
            <a:avLst/>
          </a:prstGeom>
          <a:noFill/>
        </p:spPr>
        <p:txBody>
          <a:bodyPr wrap="square">
            <a:spAutoFit/>
          </a:bodyPr>
          <a:lstStyle/>
          <a:p>
            <a:r>
              <a:rPr lang="en-US" sz="1600" dirty="0">
                <a:hlinkClick r:id="rId4"/>
              </a:rPr>
              <a:t>AI-generated art illustrates another problem with technology | John Naughton | The Guardian</a:t>
            </a:r>
            <a:endParaRPr lang="en-IE" sz="1600" dirty="0"/>
          </a:p>
        </p:txBody>
      </p:sp>
    </p:spTree>
    <p:extLst>
      <p:ext uri="{BB962C8B-B14F-4D97-AF65-F5344CB8AC3E}">
        <p14:creationId xmlns:p14="http://schemas.microsoft.com/office/powerpoint/2010/main" val="3441419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7FC1-E256-A61E-6E74-8855BB9188DD}"/>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dirty="0">
                <a:solidFill>
                  <a:srgbClr val="FFFFFF"/>
                </a:solidFill>
              </a:rPr>
              <a:t>Conclusion</a:t>
            </a:r>
          </a:p>
        </p:txBody>
      </p:sp>
      <p:sp>
        <p:nvSpPr>
          <p:cNvPr id="4" name="Footer Placeholder 3">
            <a:extLst>
              <a:ext uri="{FF2B5EF4-FFF2-40B4-BE49-F238E27FC236}">
                <a16:creationId xmlns:a16="http://schemas.microsoft.com/office/drawing/2014/main" id="{842F4E47-7188-B20D-97A3-64F9BD188B6B}"/>
              </a:ext>
            </a:extLst>
          </p:cNvPr>
          <p:cNvSpPr>
            <a:spLocks noGrp="1"/>
          </p:cNvSpPr>
          <p:nvPr>
            <p:ph type="ftr" sz="quarter" idx="11"/>
          </p:nvPr>
        </p:nvSpPr>
        <p:spPr>
          <a:xfrm>
            <a:off x="484814" y="6446838"/>
            <a:ext cx="374904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endParaRPr kumimoji="0" lang="en-US" sz="900" b="0" i="0" u="none" strike="noStrike" kern="1200" cap="all" spc="0" normalizeH="0" baseline="0" noProof="0" dirty="0">
              <a:ln>
                <a:noFill/>
              </a:ln>
              <a:solidFill>
                <a:srgbClr val="FFFFFF"/>
              </a:solidFill>
              <a:effectLst/>
              <a:uLnTx/>
              <a:uFillTx/>
              <a:latin typeface="Tw Cen MT" panose="020F0502020204030204"/>
              <a:ea typeface="+mn-ea"/>
              <a:cs typeface="+mn-cs"/>
            </a:endParaRPr>
          </a:p>
        </p:txBody>
      </p:sp>
      <p:pic>
        <p:nvPicPr>
          <p:cNvPr id="7" name="Picture 6" descr="A person playing chess&#10;&#10;Description automatically generated with medium confidence">
            <a:extLst>
              <a:ext uri="{FF2B5EF4-FFF2-40B4-BE49-F238E27FC236}">
                <a16:creationId xmlns:a16="http://schemas.microsoft.com/office/drawing/2014/main" id="{374DBED8-2BD5-C86C-C9AB-0C59FAC331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512" r="14935" b="-1"/>
          <a:stretch/>
        </p:blipFill>
        <p:spPr>
          <a:xfrm>
            <a:off x="4635095" y="10"/>
            <a:ext cx="7556889" cy="6857990"/>
          </a:xfrm>
          <a:prstGeom prst="rect">
            <a:avLst/>
          </a:prstGeom>
        </p:spPr>
      </p:pic>
      <p:sp>
        <p:nvSpPr>
          <p:cNvPr id="5" name="Slide Number Placeholder 4">
            <a:extLst>
              <a:ext uri="{FF2B5EF4-FFF2-40B4-BE49-F238E27FC236}">
                <a16:creationId xmlns:a16="http://schemas.microsoft.com/office/drawing/2014/main" id="{F510496B-47B1-1D83-754E-6C1A45FA11F4}"/>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05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56</a:t>
            </a:fld>
            <a:endParaRPr kumimoji="0" lang="en-US" sz="105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8" name="TextBox 7">
            <a:extLst>
              <a:ext uri="{FF2B5EF4-FFF2-40B4-BE49-F238E27FC236}">
                <a16:creationId xmlns:a16="http://schemas.microsoft.com/office/drawing/2014/main" id="{4ED2B130-7118-D0E4-9C50-3F3035F55362}"/>
              </a:ext>
            </a:extLst>
          </p:cNvPr>
          <p:cNvSpPr txBox="1"/>
          <p:nvPr/>
        </p:nvSpPr>
        <p:spPr>
          <a:xfrm>
            <a:off x="9942650" y="6657945"/>
            <a:ext cx="2249334"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E" sz="700" b="0" i="0" u="none" strike="noStrike" kern="1200" cap="none" spc="0" normalizeH="0" baseline="0" noProof="0">
                <a:ln>
                  <a:noFill/>
                </a:ln>
                <a:solidFill>
                  <a:srgbClr val="FFFFFF"/>
                </a:solidFill>
                <a:effectLst/>
                <a:uLnTx/>
                <a:uFillTx/>
                <a:latin typeface="Tw Cen MT" panose="020F0502020204030204"/>
                <a:ea typeface="+mn-ea"/>
                <a:cs typeface="+mn-cs"/>
                <a:hlinkClick r:id="rId3" tooltip="https://theodi.org/article/building-a-digital-picture-of-the-uks-data-landscape-data-ecosystem-project-launched/">
                  <a:extLst>
                    <a:ext uri="{A12FA001-AC4F-418D-AE19-62706E023703}">
                      <ahyp:hlinkClr xmlns:ahyp="http://schemas.microsoft.com/office/drawing/2018/hyperlinkcolor" val="tx"/>
                    </a:ext>
                  </a:extLst>
                </a:hlinkClick>
              </a:rPr>
              <a:t>This Photo</a:t>
            </a:r>
            <a:r>
              <a:rPr kumimoji="0" lang="en-IE" sz="700" b="0" i="0" u="none" strike="noStrike" kern="1200" cap="none" spc="0" normalizeH="0" baseline="0" noProof="0">
                <a:ln>
                  <a:noFill/>
                </a:ln>
                <a:solidFill>
                  <a:srgbClr val="FFFFFF"/>
                </a:solidFill>
                <a:effectLst/>
                <a:uLnTx/>
                <a:uFillTx/>
                <a:latin typeface="Tw Cen MT" panose="020F0502020204030204"/>
                <a:ea typeface="+mn-ea"/>
                <a:cs typeface="+mn-cs"/>
              </a:rPr>
              <a:t> by Unknown Author is licensed under </a:t>
            </a:r>
            <a:r>
              <a:rPr kumimoji="0" lang="en-IE" sz="700" b="0" i="0" u="none" strike="noStrike" kern="1200" cap="none" spc="0" normalizeH="0" baseline="0" noProof="0">
                <a:ln>
                  <a:noFill/>
                </a:ln>
                <a:solidFill>
                  <a:srgbClr val="FFFFFF"/>
                </a:solidFill>
                <a:effectLst/>
                <a:uLnTx/>
                <a:uFillTx/>
                <a:latin typeface="Tw Cen MT"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IE" sz="7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14" name="TextBox 13">
            <a:extLst>
              <a:ext uri="{FF2B5EF4-FFF2-40B4-BE49-F238E27FC236}">
                <a16:creationId xmlns:a16="http://schemas.microsoft.com/office/drawing/2014/main" id="{4B724BA5-026E-8471-61BE-5D8166B30302}"/>
              </a:ext>
            </a:extLst>
          </p:cNvPr>
          <p:cNvSpPr txBox="1"/>
          <p:nvPr/>
        </p:nvSpPr>
        <p:spPr>
          <a:xfrm>
            <a:off x="445180" y="5517253"/>
            <a:ext cx="394439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FFFFFF"/>
                </a:solidFill>
                <a:effectLst/>
                <a:uLnTx/>
                <a:uFillTx/>
                <a:latin typeface="Tw Cen MT" panose="020F0502020204030204"/>
                <a:ea typeface="+mn-ea"/>
                <a:cs typeface="+mn-cs"/>
              </a:rPr>
              <a:t>Source:  https://theodi.org/wp-content/uploads/2021/06/AdobeStock_410183096-scaled.jpeg</a:t>
            </a:r>
          </a:p>
        </p:txBody>
      </p:sp>
      <p:sp>
        <p:nvSpPr>
          <p:cNvPr id="3" name="Date Placeholder 2">
            <a:extLst>
              <a:ext uri="{FF2B5EF4-FFF2-40B4-BE49-F238E27FC236}">
                <a16:creationId xmlns:a16="http://schemas.microsoft.com/office/drawing/2014/main" id="{E0E139E7-96F5-E429-D325-CC39ABFC73B3}"/>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975925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EFD5D-6F50-4F01-8BA0-D6AF0CA2C207}"/>
              </a:ext>
            </a:extLst>
          </p:cNvPr>
          <p:cNvSpPr>
            <a:spLocks noGrp="1"/>
          </p:cNvSpPr>
          <p:nvPr>
            <p:ph type="title"/>
          </p:nvPr>
        </p:nvSpPr>
        <p:spPr>
          <a:xfrm>
            <a:off x="5172074" y="286603"/>
            <a:ext cx="5983605" cy="1450757"/>
          </a:xfrm>
        </p:spPr>
        <p:txBody>
          <a:bodyPr>
            <a:normAutofit/>
          </a:bodyPr>
          <a:lstStyle/>
          <a:p>
            <a:r>
              <a:rPr lang="en-US" dirty="0"/>
              <a:t>Aims of presentation</a:t>
            </a:r>
            <a:endParaRPr lang="en-IE" dirty="0"/>
          </a:p>
        </p:txBody>
      </p:sp>
      <p:pic>
        <p:nvPicPr>
          <p:cNvPr id="1026" name="Picture 2" descr="See the source image">
            <a:extLst>
              <a:ext uri="{FF2B5EF4-FFF2-40B4-BE49-F238E27FC236}">
                <a16:creationId xmlns:a16="http://schemas.microsoft.com/office/drawing/2014/main" id="{CD0C4AA5-BB0E-D231-6A33-D75AA7D1C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3" r="31546" b="-1"/>
          <a:stretch/>
        </p:blipFill>
        <p:spPr bwMode="auto">
          <a:xfrm>
            <a:off x="20" y="10"/>
            <a:ext cx="4580077" cy="64007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0A30531-B5C2-4A59-844A-59CA0DA2ECB4}"/>
              </a:ext>
            </a:extLst>
          </p:cNvPr>
          <p:cNvSpPr>
            <a:spLocks noGrp="1"/>
          </p:cNvSpPr>
          <p:nvPr>
            <p:ph idx="1"/>
          </p:nvPr>
        </p:nvSpPr>
        <p:spPr>
          <a:xfrm>
            <a:off x="5172074" y="2108201"/>
            <a:ext cx="5983606" cy="3760891"/>
          </a:xfrm>
        </p:spPr>
        <p:txBody>
          <a:bodyPr>
            <a:normAutofit fontScale="92500" lnSpcReduction="10000"/>
          </a:bodyPr>
          <a:lstStyle/>
          <a:p>
            <a:r>
              <a:rPr lang="en-IE" dirty="0"/>
              <a:t>Provide overview of module section (“Ethical Issues pertaining to data”)</a:t>
            </a:r>
          </a:p>
          <a:p>
            <a:pPr lvl="1"/>
            <a:r>
              <a:rPr lang="en-IE" dirty="0"/>
              <a:t>Nature of ethics</a:t>
            </a:r>
          </a:p>
          <a:p>
            <a:pPr lvl="1"/>
            <a:r>
              <a:rPr lang="en-IE" dirty="0"/>
              <a:t>Branches of normative ethics</a:t>
            </a:r>
          </a:p>
          <a:p>
            <a:pPr lvl="1"/>
            <a:r>
              <a:rPr lang="en-IE" dirty="0"/>
              <a:t>Ethics in the “real world”</a:t>
            </a:r>
          </a:p>
          <a:p>
            <a:pPr lvl="1"/>
            <a:r>
              <a:rPr lang="en-IE" dirty="0"/>
              <a:t>IT and data ethics/socio technical systems</a:t>
            </a:r>
          </a:p>
          <a:p>
            <a:r>
              <a:rPr lang="en-IE" dirty="0"/>
              <a:t>Research ethics, data management and practical implementation</a:t>
            </a:r>
          </a:p>
          <a:p>
            <a:r>
              <a:rPr lang="en-IE" dirty="0"/>
              <a:t>Getting your class involved</a:t>
            </a:r>
          </a:p>
          <a:p>
            <a:pPr marL="0" indent="0">
              <a:buNone/>
            </a:pPr>
            <a:endParaRPr lang="en-IE" dirty="0"/>
          </a:p>
        </p:txBody>
      </p:sp>
      <p:sp>
        <p:nvSpPr>
          <p:cNvPr id="4" name="Footer Placeholder 3">
            <a:extLst>
              <a:ext uri="{FF2B5EF4-FFF2-40B4-BE49-F238E27FC236}">
                <a16:creationId xmlns:a16="http://schemas.microsoft.com/office/drawing/2014/main" id="{70EB4130-A0DE-20EA-06E8-7DA2FE28C247}"/>
              </a:ext>
            </a:extLst>
          </p:cNvPr>
          <p:cNvSpPr>
            <a:spLocks noGrp="1"/>
          </p:cNvSpPr>
          <p:nvPr>
            <p:ph type="ftr" sz="quarter" idx="11"/>
          </p:nvPr>
        </p:nvSpPr>
        <p:spPr>
          <a:xfrm>
            <a:off x="1097279" y="6446838"/>
            <a:ext cx="681826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Tw Cen MT" panose="020F0502020204030204"/>
                <a:ea typeface="+mn-ea"/>
                <a:cs typeface="+mn-cs"/>
              </a:rPr>
              <a:t>Ethical Issues related to data</a:t>
            </a:r>
          </a:p>
        </p:txBody>
      </p:sp>
      <p:sp>
        <p:nvSpPr>
          <p:cNvPr id="7" name="Slide Number Placeholder 6">
            <a:extLst>
              <a:ext uri="{FF2B5EF4-FFF2-40B4-BE49-F238E27FC236}">
                <a16:creationId xmlns:a16="http://schemas.microsoft.com/office/drawing/2014/main" id="{B7D86716-D28A-44E0-A302-418F99DC3A87}"/>
              </a:ext>
            </a:extLst>
          </p:cNvPr>
          <p:cNvSpPr>
            <a:spLocks noGrp="1"/>
          </p:cNvSpPr>
          <p:nvPr>
            <p:ph type="sldNum" sz="quarter" idx="12"/>
          </p:nvPr>
        </p:nvSpPr>
        <p:spPr>
          <a:xfrm>
            <a:off x="10993582" y="6446838"/>
            <a:ext cx="78001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57</a:t>
            </a:fld>
            <a:endParaRPr kumimoji="0" lang="en-US"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10" name="Rectangle 9">
            <a:extLst>
              <a:ext uri="{FF2B5EF4-FFF2-40B4-BE49-F238E27FC236}">
                <a16:creationId xmlns:a16="http://schemas.microsoft.com/office/drawing/2014/main" id="{B5A0CB67-EB82-5698-9CE6-D74000FE9256}"/>
              </a:ext>
            </a:extLst>
          </p:cNvPr>
          <p:cNvSpPr/>
          <p:nvPr/>
        </p:nvSpPr>
        <p:spPr>
          <a:xfrm rot="20151784">
            <a:off x="3352975" y="2578267"/>
            <a:ext cx="1599493" cy="14610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Review</a:t>
            </a:r>
            <a:endParaRPr lang="en-IE" sz="3200" dirty="0"/>
          </a:p>
        </p:txBody>
      </p:sp>
      <p:sp>
        <p:nvSpPr>
          <p:cNvPr id="5" name="Date Placeholder 4">
            <a:extLst>
              <a:ext uri="{FF2B5EF4-FFF2-40B4-BE49-F238E27FC236}">
                <a16:creationId xmlns:a16="http://schemas.microsoft.com/office/drawing/2014/main" id="{AA50CF27-221E-61DF-2AF0-4A7410FE3767}"/>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792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7A8FF7-9666-4356-A84B-183FDAE82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D3296A-893C-FB04-3EBF-9F2FEA1326C3}"/>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pPr algn="r"/>
            <a:r>
              <a:rPr lang="en-US" sz="5400">
                <a:latin typeface="+mj-lt"/>
                <a:cs typeface="+mj-cs"/>
              </a:rPr>
              <a:t>Any Comments or Questions?</a:t>
            </a:r>
          </a:p>
        </p:txBody>
      </p:sp>
      <p:pic>
        <p:nvPicPr>
          <p:cNvPr id="7" name="Content Placeholder 6" descr="Wood human figure">
            <a:extLst>
              <a:ext uri="{FF2B5EF4-FFF2-40B4-BE49-F238E27FC236}">
                <a16:creationId xmlns:a16="http://schemas.microsoft.com/office/drawing/2014/main" id="{96406A96-B800-7C7C-ED04-799BDDF02529}"/>
              </a:ext>
            </a:extLst>
          </p:cNvPr>
          <p:cNvPicPr>
            <a:picLocks noChangeAspect="1"/>
          </p:cNvPicPr>
          <p:nvPr/>
        </p:nvPicPr>
        <p:blipFill rotWithShape="1">
          <a:blip r:embed="rId2">
            <a:extLst>
              <a:ext uri="{28A0092B-C50C-407E-A947-70E740481C1C}">
                <a14:useLocalDpi xmlns:a14="http://schemas.microsoft.com/office/drawing/2010/main" val="0"/>
              </a:ext>
            </a:extLst>
          </a:blip>
          <a:srcRect r="26633" b="-1"/>
          <a:stretch/>
        </p:blipFill>
        <p:spPr>
          <a:xfrm>
            <a:off x="4654296" y="10"/>
            <a:ext cx="7537703" cy="6857990"/>
          </a:xfrm>
          <a:prstGeom prst="rect">
            <a:avLst/>
          </a:prstGeom>
        </p:spPr>
      </p:pic>
      <p:sp>
        <p:nvSpPr>
          <p:cNvPr id="4" name="Footer Placeholder 3">
            <a:extLst>
              <a:ext uri="{FF2B5EF4-FFF2-40B4-BE49-F238E27FC236}">
                <a16:creationId xmlns:a16="http://schemas.microsoft.com/office/drawing/2014/main" id="{63AC5A1B-4A50-C7A1-0FB6-E741A734BC22}"/>
              </a:ext>
            </a:extLst>
          </p:cNvPr>
          <p:cNvSpPr>
            <a:spLocks noGrp="1"/>
          </p:cNvSpPr>
          <p:nvPr>
            <p:ph type="ftr" sz="quarter" idx="11"/>
          </p:nvPr>
        </p:nvSpPr>
        <p:spPr>
          <a:xfrm>
            <a:off x="5043984" y="6356350"/>
            <a:ext cx="5738693" cy="365125"/>
          </a:xfrm>
          <a:noFill/>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Ethical Issues related to data</a:t>
            </a:r>
          </a:p>
        </p:txBody>
      </p:sp>
      <p:sp>
        <p:nvSpPr>
          <p:cNvPr id="5" name="Slide Number Placeholder 4">
            <a:extLst>
              <a:ext uri="{FF2B5EF4-FFF2-40B4-BE49-F238E27FC236}">
                <a16:creationId xmlns:a16="http://schemas.microsoft.com/office/drawing/2014/main" id="{6887E653-E075-FE86-5DBD-9E0BE89A88F7}"/>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spcAft>
                <a:spcPts val="600"/>
              </a:spcAft>
              <a:defRPr/>
            </a:pPr>
            <a:fld id="{3A98EE3D-8CD1-4C3F-BD1C-C98C9596463C}" type="slidenum">
              <a:rPr lang="en-US">
                <a:solidFill>
                  <a:srgbClr val="FFFFFF"/>
                </a:solidFill>
                <a:latin typeface="Calibri" panose="020F0502020204030204"/>
              </a:rPr>
              <a:pPr>
                <a:spcAft>
                  <a:spcPts val="600"/>
                </a:spcAft>
                <a:defRPr/>
              </a:pPr>
              <a:t>58</a:t>
            </a:fld>
            <a:endParaRPr lang="en-US">
              <a:solidFill>
                <a:srgbClr val="FFFFFF"/>
              </a:solidFill>
              <a:latin typeface="Calibri" panose="020F0502020204030204"/>
            </a:endParaRPr>
          </a:p>
        </p:txBody>
      </p:sp>
      <p:sp>
        <p:nvSpPr>
          <p:cNvPr id="3" name="Date Placeholder 2">
            <a:extLst>
              <a:ext uri="{FF2B5EF4-FFF2-40B4-BE49-F238E27FC236}">
                <a16:creationId xmlns:a16="http://schemas.microsoft.com/office/drawing/2014/main" id="{9C33B401-234F-E492-2CED-DD5928517489}"/>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2036852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3622781"/>
            <a:ext cx="7399421" cy="868363"/>
          </a:xfrm>
        </p:spPr>
        <p:txBody>
          <a:bodyPr>
            <a:normAutofit/>
          </a:bodyPr>
          <a:lstStyle/>
          <a:p>
            <a:pPr algn="l"/>
            <a:r>
              <a:rPr lang="en-US" sz="4800" b="1" dirty="0">
                <a:solidFill>
                  <a:schemeClr val="bg1"/>
                </a:solidFill>
                <a:latin typeface="Arial" panose="020B0604020202020204" pitchFamily="34" charset="0"/>
                <a:cs typeface="Arial" panose="020B0604020202020204" pitchFamily="34" charset="0"/>
              </a:rPr>
              <a:t>THANK YOU!</a:t>
            </a:r>
          </a:p>
        </p:txBody>
      </p:sp>
      <p:cxnSp>
        <p:nvCxnSpPr>
          <p:cNvPr id="5" name="Straight Connector 4">
            <a:extLst>
              <a:ext uri="{FF2B5EF4-FFF2-40B4-BE49-F238E27FC236}">
                <a16:creationId xmlns:a16="http://schemas.microsoft.com/office/drawing/2014/main" id="{73B95838-9304-4712-A049-9665DC4F6177}"/>
              </a:ext>
            </a:extLst>
          </p:cNvPr>
          <p:cNvCxnSpPr/>
          <p:nvPr/>
        </p:nvCxnSpPr>
        <p:spPr>
          <a:xfrm>
            <a:off x="3873500" y="-13843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646363" y="4605690"/>
            <a:ext cx="36843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pic>
        <p:nvPicPr>
          <p:cNvPr id="4" name="Picture 3" descr="A picture containing ax, vector graphics, tool&#10;&#10;Description automatically generated">
            <a:hlinkClick r:id="rId3"/>
            <a:extLst>
              <a:ext uri="{FF2B5EF4-FFF2-40B4-BE49-F238E27FC236}">
                <a16:creationId xmlns:a16="http://schemas.microsoft.com/office/drawing/2014/main" id="{B1EEBA63-BF23-42C5-A61A-78464CA00378}"/>
              </a:ext>
            </a:extLst>
          </p:cNvPr>
          <p:cNvPicPr>
            <a:picLocks noChangeAspect="1"/>
          </p:cNvPicPr>
          <p:nvPr/>
        </p:nvPicPr>
        <p:blipFill>
          <a:blip r:embed="rId4">
            <a:biLevel thresh="2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6363" y="5396422"/>
            <a:ext cx="434292" cy="352591"/>
          </a:xfrm>
          <a:prstGeom prst="rect">
            <a:avLst/>
          </a:prstGeom>
        </p:spPr>
      </p:pic>
      <p:pic>
        <p:nvPicPr>
          <p:cNvPr id="21" name="Picture 20" descr="Icon&#10;&#10;Description automatically generated">
            <a:hlinkClick r:id="rId6"/>
            <a:extLst>
              <a:ext uri="{FF2B5EF4-FFF2-40B4-BE49-F238E27FC236}">
                <a16:creationId xmlns:a16="http://schemas.microsoft.com/office/drawing/2014/main" id="{CA93997B-31DC-43D7-A95D-A0B0AE1986B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7983" y="5283908"/>
            <a:ext cx="577618" cy="577618"/>
          </a:xfrm>
          <a:prstGeom prst="rect">
            <a:avLst/>
          </a:prstGeom>
        </p:spPr>
      </p:pic>
      <p:pic>
        <p:nvPicPr>
          <p:cNvPr id="28" name="Picture 27" descr="Icon&#10;&#10;Description automatically generated">
            <a:hlinkClick r:id="rId10" action="ppaction://hlinkfile"/>
            <a:extLst>
              <a:ext uri="{FF2B5EF4-FFF2-40B4-BE49-F238E27FC236}">
                <a16:creationId xmlns:a16="http://schemas.microsoft.com/office/drawing/2014/main" id="{4F6EBF4A-2B7F-4C87-AC9A-8C1F08DE93D4}"/>
              </a:ext>
            </a:extLst>
          </p:cNvPr>
          <p:cNvPicPr>
            <a:picLocks noChangeAspect="1"/>
          </p:cNvPicPr>
          <p:nvPr/>
        </p:nvPicPr>
        <p:blipFill>
          <a:blip r:embed="rId11">
            <a:clrChange>
              <a:clrFrom>
                <a:srgbClr val="4A85FF"/>
              </a:clrFrom>
              <a:clrTo>
                <a:srgbClr val="4A85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332929" y="5183655"/>
            <a:ext cx="778124" cy="778124"/>
          </a:xfrm>
          <a:prstGeom prst="rect">
            <a:avLst/>
          </a:prstGeom>
        </p:spPr>
      </p:pic>
      <p:sp>
        <p:nvSpPr>
          <p:cNvPr id="36" name="TextBox 35">
            <a:extLst>
              <a:ext uri="{FF2B5EF4-FFF2-40B4-BE49-F238E27FC236}">
                <a16:creationId xmlns:a16="http://schemas.microsoft.com/office/drawing/2014/main" id="{D041DE01-8997-4AB9-9441-FB1CC04EFEF2}"/>
              </a:ext>
            </a:extLst>
          </p:cNvPr>
          <p:cNvSpPr txBox="1"/>
          <p:nvPr/>
        </p:nvSpPr>
        <p:spPr>
          <a:xfrm>
            <a:off x="509831" y="5863581"/>
            <a:ext cx="233333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Follow us</a:t>
            </a:r>
          </a:p>
        </p:txBody>
      </p:sp>
    </p:spTree>
    <p:extLst>
      <p:ext uri="{BB962C8B-B14F-4D97-AF65-F5344CB8AC3E}">
        <p14:creationId xmlns:p14="http://schemas.microsoft.com/office/powerpoint/2010/main" val="38013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55F9-297B-4667-A845-152235B09278}"/>
              </a:ext>
            </a:extLst>
          </p:cNvPr>
          <p:cNvSpPr>
            <a:spLocks noGrp="1"/>
          </p:cNvSpPr>
          <p:nvPr>
            <p:ph type="title"/>
          </p:nvPr>
        </p:nvSpPr>
        <p:spPr/>
        <p:txBody>
          <a:bodyPr/>
          <a:lstStyle/>
          <a:p>
            <a:r>
              <a:rPr lang="en-US" dirty="0"/>
              <a:t>Sources and resources</a:t>
            </a:r>
            <a:endParaRPr lang="en-IE" dirty="0"/>
          </a:p>
        </p:txBody>
      </p:sp>
      <p:sp>
        <p:nvSpPr>
          <p:cNvPr id="3" name="Content Placeholder 2">
            <a:extLst>
              <a:ext uri="{FF2B5EF4-FFF2-40B4-BE49-F238E27FC236}">
                <a16:creationId xmlns:a16="http://schemas.microsoft.com/office/drawing/2014/main" id="{A07AF1F6-85ED-49B0-BA06-89E512AEB4BD}"/>
              </a:ext>
            </a:extLst>
          </p:cNvPr>
          <p:cNvSpPr>
            <a:spLocks noGrp="1"/>
          </p:cNvSpPr>
          <p:nvPr>
            <p:ph idx="1"/>
          </p:nvPr>
        </p:nvSpPr>
        <p:spPr/>
        <p:txBody>
          <a:bodyPr>
            <a:normAutofit/>
          </a:bodyPr>
          <a:lstStyle/>
          <a:p>
            <a:pPr marL="342900" lvl="0" indent="-342900">
              <a:spcAft>
                <a:spcPts val="600"/>
              </a:spcAft>
              <a:buFont typeface="Calibri" panose="020F0502020204030204" pitchFamily="34" charset="0"/>
              <a:buChar char="•"/>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O'Keefe, K. &amp; O Brien, D. (2018). </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Ethical Data and Information Management </a:t>
            </a:r>
            <a:r>
              <a:rPr lang="en-IE" sz="1800" i="1" dirty="0">
                <a:effectLst/>
                <a:latin typeface="Calibri" panose="020F0502020204030204" pitchFamily="34" charset="0"/>
                <a:ea typeface="Calibri" panose="020F0502020204030204" pitchFamily="34" charset="0"/>
                <a:cs typeface="Calibri" panose="020F0502020204030204" pitchFamily="34" charset="0"/>
              </a:rPr>
              <a:t> : concepts, tools and methods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Kogan Page. [ISBN: 978-0749482046].</a:t>
            </a:r>
          </a:p>
          <a:p>
            <a:pPr marL="342900" lvl="0" indent="-342900">
              <a:spcAft>
                <a:spcPts val="600"/>
              </a:spcAft>
              <a:buFont typeface="Calibri" panose="020F0502020204030204" pitchFamily="34" charset="0"/>
              <a:buChar char="•"/>
            </a:pPr>
            <a:r>
              <a:rPr lang="en-IE" sz="1800" dirty="0">
                <a:latin typeface="Calibri" panose="020F0502020204030204" pitchFamily="34" charset="0"/>
                <a:ea typeface="Times New Roman" panose="02020603050405020304" pitchFamily="18" charset="0"/>
                <a:cs typeface="Times New Roman" panose="02020603050405020304" pitchFamily="18" charset="0"/>
              </a:rPr>
              <a:t>Reynolds, George W (2019).  </a:t>
            </a:r>
            <a:r>
              <a:rPr lang="en-IE" sz="1800" i="1" dirty="0">
                <a:latin typeface="Calibri" panose="020F0502020204030204" pitchFamily="34" charset="0"/>
                <a:ea typeface="Times New Roman" panose="02020603050405020304" pitchFamily="18" charset="0"/>
                <a:cs typeface="Times New Roman" panose="02020603050405020304" pitchFamily="18" charset="0"/>
              </a:rPr>
              <a:t>Ethics in Information Management (sixth edition).  </a:t>
            </a:r>
            <a:r>
              <a:rPr lang="en-IE" sz="1800" dirty="0">
                <a:latin typeface="Calibri" panose="020F0502020204030204" pitchFamily="34" charset="0"/>
                <a:ea typeface="Times New Roman" panose="02020603050405020304" pitchFamily="18" charset="0"/>
                <a:cs typeface="Times New Roman" panose="02020603050405020304" pitchFamily="18" charset="0"/>
              </a:rPr>
              <a:t>Cengage Learning (Inc.), Boston.  [ISBN: 978-337-40587-4]</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5" name="Footer Placeholder 4">
            <a:extLst>
              <a:ext uri="{FF2B5EF4-FFF2-40B4-BE49-F238E27FC236}">
                <a16:creationId xmlns:a16="http://schemas.microsoft.com/office/drawing/2014/main" id="{B0FA3EF6-7CEE-4672-BD2A-475F124567F4}"/>
              </a:ext>
            </a:extLst>
          </p:cNvPr>
          <p:cNvSpPr>
            <a:spLocks noGrp="1"/>
          </p:cNvSpPr>
          <p:nvPr>
            <p:ph type="ftr" sz="quarter" idx="11"/>
          </p:nvPr>
        </p:nvSpPr>
        <p:spPr/>
        <p:txBody>
          <a:bodyPr/>
          <a:lstStyle/>
          <a:p>
            <a:r>
              <a:rPr lang="en-US"/>
              <a:t>Ethical Issues related to data</a:t>
            </a:r>
            <a:endParaRPr lang="en-US" dirty="0"/>
          </a:p>
        </p:txBody>
      </p:sp>
      <p:sp>
        <p:nvSpPr>
          <p:cNvPr id="6" name="Slide Number Placeholder 5">
            <a:extLst>
              <a:ext uri="{FF2B5EF4-FFF2-40B4-BE49-F238E27FC236}">
                <a16:creationId xmlns:a16="http://schemas.microsoft.com/office/drawing/2014/main" id="{0F92C56F-DD5E-46A4-B0CC-8CA91E939B0F}"/>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4" name="Date Placeholder 3">
            <a:extLst>
              <a:ext uri="{FF2B5EF4-FFF2-40B4-BE49-F238E27FC236}">
                <a16:creationId xmlns:a16="http://schemas.microsoft.com/office/drawing/2014/main" id="{E128B4DE-CA0E-C63E-8131-A4F6664DD2EA}"/>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123827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en-US" dirty="0"/>
              <a:t>Ethical Issues Pertaining to Data</a:t>
            </a:r>
            <a:br>
              <a:rPr lang="en-US" dirty="0"/>
            </a:br>
            <a:r>
              <a:rPr lang="en-US" b="1" dirty="0"/>
              <a:t>Topics covered in section</a:t>
            </a:r>
            <a:endParaRPr lang="en-IE" b="1" dirty="0"/>
          </a:p>
        </p:txBody>
      </p:sp>
      <p:sp>
        <p:nvSpPr>
          <p:cNvPr id="3" name="Content Placeholder 2"/>
          <p:cNvSpPr>
            <a:spLocks noGrp="1"/>
          </p:cNvSpPr>
          <p:nvPr>
            <p:ph idx="1"/>
          </p:nvPr>
        </p:nvSpPr>
        <p:spPr>
          <a:xfrm>
            <a:off x="677334" y="2160590"/>
            <a:ext cx="5220430" cy="3701270"/>
          </a:xfrm>
        </p:spPr>
        <p:txBody>
          <a:bodyPr>
            <a:normAutofit fontScale="77500" lnSpcReduction="20000"/>
          </a:bodyPr>
          <a:lstStyle/>
          <a:p>
            <a:r>
              <a:rPr lang="en-US" dirty="0">
                <a:latin typeface="Calibri" panose="020F0502020204030204" pitchFamily="34" charset="0"/>
                <a:cs typeface="Times New Roman" panose="02020603050405020304" pitchFamily="18" charset="0"/>
              </a:rPr>
              <a:t>Ethics and Computing – examining moral problems when using the Internet - spam, censorship and free speech, anonymity offered by the Internet. </a:t>
            </a:r>
          </a:p>
          <a:p>
            <a:r>
              <a:rPr lang="en-US" dirty="0">
                <a:latin typeface="Calibri" panose="020F0502020204030204" pitchFamily="34" charset="0"/>
                <a:cs typeface="Times New Roman" panose="02020603050405020304" pitchFamily="18" charset="0"/>
              </a:rPr>
              <a:t>Ethical issues arising from the increasing use and pervasiveness of Information Technology and socio-technical systems.</a:t>
            </a:r>
          </a:p>
          <a:p>
            <a:r>
              <a:rPr lang="en-US" dirty="0">
                <a:latin typeface="Calibri" panose="020F0502020204030204" pitchFamily="34" charset="0"/>
                <a:cs typeface="Times New Roman" panose="02020603050405020304" pitchFamily="18" charset="0"/>
              </a:rPr>
              <a:t>Health technology.. Pervasive monitoring and tracking.. Image, video and sound capture.. Identity.. Perpetuity of data storage.. Transnationality..</a:t>
            </a:r>
          </a:p>
          <a:p>
            <a:endParaRPr lang="en-US" b="1" dirty="0"/>
          </a:p>
        </p:txBody>
      </p:sp>
      <p:pic>
        <p:nvPicPr>
          <p:cNvPr id="5" name="Picture 2" descr="Text, whiteboard&#10;&#10;Description automatically generated">
            <a:extLst>
              <a:ext uri="{FF2B5EF4-FFF2-40B4-BE49-F238E27FC236}">
                <a16:creationId xmlns:a16="http://schemas.microsoft.com/office/drawing/2014/main" id="{27EAFE66-FA67-44C1-9E06-B8DF52C945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9400" y="2160590"/>
            <a:ext cx="4428183" cy="319936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590663" y="6041362"/>
            <a:ext cx="683339" cy="365125"/>
          </a:xfrm>
        </p:spPr>
        <p:txBody>
          <a:bodyPr>
            <a:normAutofit/>
          </a:bodyPr>
          <a:lstStyle/>
          <a:p>
            <a:pPr>
              <a:spcAft>
                <a:spcPts val="600"/>
              </a:spcAft>
            </a:pPr>
            <a:fld id="{643DA7A0-CE2E-4C1F-BFF8-E6494234F4F6}" type="slidenum">
              <a:rPr lang="en-IE" smtClean="0"/>
              <a:pPr>
                <a:spcAft>
                  <a:spcPts val="600"/>
                </a:spcAft>
              </a:pPr>
              <a:t>7</a:t>
            </a:fld>
            <a:endParaRPr lang="en-IE"/>
          </a:p>
        </p:txBody>
      </p:sp>
      <p:sp>
        <p:nvSpPr>
          <p:cNvPr id="6" name="Footer Placeholder 5">
            <a:extLst>
              <a:ext uri="{FF2B5EF4-FFF2-40B4-BE49-F238E27FC236}">
                <a16:creationId xmlns:a16="http://schemas.microsoft.com/office/drawing/2014/main" id="{79300A2F-0B53-3E58-BD13-2240546D9738}"/>
              </a:ext>
            </a:extLst>
          </p:cNvPr>
          <p:cNvSpPr>
            <a:spLocks noGrp="1"/>
          </p:cNvSpPr>
          <p:nvPr>
            <p:ph type="ftr" sz="quarter" idx="11"/>
          </p:nvPr>
        </p:nvSpPr>
        <p:spPr/>
        <p:txBody>
          <a:bodyPr/>
          <a:lstStyle/>
          <a:p>
            <a:r>
              <a:rPr lang="en-US"/>
              <a:t>Ethical Issues related to data</a:t>
            </a:r>
            <a:endParaRPr lang="en-US" dirty="0"/>
          </a:p>
        </p:txBody>
      </p:sp>
      <p:sp>
        <p:nvSpPr>
          <p:cNvPr id="7" name="Date Placeholder 6">
            <a:extLst>
              <a:ext uri="{FF2B5EF4-FFF2-40B4-BE49-F238E27FC236}">
                <a16:creationId xmlns:a16="http://schemas.microsoft.com/office/drawing/2014/main" id="{D127B117-05FE-0A0C-CFB7-F3710034C1E3}"/>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063161522"/>
      </p:ext>
    </p:extLst>
  </p:cSld>
  <p:clrMapOvr>
    <a:masterClrMapping/>
  </p:clrMapOvr>
  <mc:AlternateContent xmlns:mc="http://schemas.openxmlformats.org/markup-compatibility/2006" xmlns:p14="http://schemas.microsoft.com/office/powerpoint/2010/main">
    <mc:Choice Requires="p14">
      <p:transition spd="slow" p14:dur="2000" advTm="122564"/>
    </mc:Choice>
    <mc:Fallback xmlns="">
      <p:transition spd="slow" advTm="12256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8EC0-C51E-8CC3-A4BE-A37F73D6735C}"/>
              </a:ext>
            </a:extLst>
          </p:cNvPr>
          <p:cNvSpPr>
            <a:spLocks noGrp="1"/>
          </p:cNvSpPr>
          <p:nvPr>
            <p:ph type="title"/>
          </p:nvPr>
        </p:nvSpPr>
        <p:spPr/>
        <p:txBody>
          <a:bodyPr/>
          <a:lstStyle/>
          <a:p>
            <a:r>
              <a:rPr lang="en-US" dirty="0"/>
              <a:t>Overview of Ethics section</a:t>
            </a:r>
            <a:endParaRPr lang="en-IE" dirty="0"/>
          </a:p>
        </p:txBody>
      </p:sp>
      <p:graphicFrame>
        <p:nvGraphicFramePr>
          <p:cNvPr id="6" name="Content Placeholder 5">
            <a:extLst>
              <a:ext uri="{FF2B5EF4-FFF2-40B4-BE49-F238E27FC236}">
                <a16:creationId xmlns:a16="http://schemas.microsoft.com/office/drawing/2014/main" id="{6D7986FC-9A4D-DEC8-3A8C-2D992C8B9564}"/>
              </a:ext>
            </a:extLst>
          </p:cNvPr>
          <p:cNvGraphicFramePr>
            <a:graphicFrameLocks noGrp="1"/>
          </p:cNvGraphicFramePr>
          <p:nvPr>
            <p:ph idx="1"/>
            <p:extLst>
              <p:ext uri="{D42A27DB-BD31-4B8C-83A1-F6EECF244321}">
                <p14:modId xmlns:p14="http://schemas.microsoft.com/office/powerpoint/2010/main" val="3254097584"/>
              </p:ext>
            </p:extLst>
          </p:nvPr>
        </p:nvGraphicFramePr>
        <p:xfrm>
          <a:off x="1018937" y="1586287"/>
          <a:ext cx="10581400" cy="4488844"/>
        </p:xfrm>
        <a:graphic>
          <a:graphicData uri="http://schemas.openxmlformats.org/drawingml/2006/table">
            <a:tbl>
              <a:tblPr firstRow="1" bandRow="1">
                <a:tableStyleId>{5C22544A-7EE6-4342-B048-85BDC9FD1C3A}</a:tableStyleId>
              </a:tblPr>
              <a:tblGrid>
                <a:gridCol w="979134">
                  <a:extLst>
                    <a:ext uri="{9D8B030D-6E8A-4147-A177-3AD203B41FA5}">
                      <a16:colId xmlns:a16="http://schemas.microsoft.com/office/drawing/2014/main" val="198052986"/>
                    </a:ext>
                  </a:extLst>
                </a:gridCol>
                <a:gridCol w="3316680">
                  <a:extLst>
                    <a:ext uri="{9D8B030D-6E8A-4147-A177-3AD203B41FA5}">
                      <a16:colId xmlns:a16="http://schemas.microsoft.com/office/drawing/2014/main" val="2853408253"/>
                    </a:ext>
                  </a:extLst>
                </a:gridCol>
                <a:gridCol w="6285586">
                  <a:extLst>
                    <a:ext uri="{9D8B030D-6E8A-4147-A177-3AD203B41FA5}">
                      <a16:colId xmlns:a16="http://schemas.microsoft.com/office/drawing/2014/main" val="3857567664"/>
                    </a:ext>
                  </a:extLst>
                </a:gridCol>
              </a:tblGrid>
              <a:tr h="348588">
                <a:tc>
                  <a:txBody>
                    <a:bodyPr/>
                    <a:lstStyle/>
                    <a:p>
                      <a:pPr algn="just">
                        <a:lnSpc>
                          <a:spcPct val="107000"/>
                        </a:lnSpc>
                        <a:spcAft>
                          <a:spcPts val="600"/>
                        </a:spcAft>
                      </a:pPr>
                      <a:r>
                        <a:rPr lang="en-IE" sz="2000">
                          <a:effectLst/>
                        </a:rPr>
                        <a:t>Topic </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gn="just">
                        <a:lnSpc>
                          <a:spcPct val="107000"/>
                        </a:lnSpc>
                        <a:spcAft>
                          <a:spcPts val="600"/>
                        </a:spcAft>
                      </a:pPr>
                      <a:r>
                        <a:rPr lang="en-IE" sz="2000">
                          <a:effectLst/>
                        </a:rPr>
                        <a:t>Lecture Topic</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gn="just">
                        <a:lnSpc>
                          <a:spcPct val="107000"/>
                        </a:lnSpc>
                        <a:spcAft>
                          <a:spcPts val="600"/>
                        </a:spcAft>
                      </a:pPr>
                      <a:r>
                        <a:rPr lang="en-IE" sz="2000">
                          <a:effectLst/>
                        </a:rPr>
                        <a:t>Lecture Detail</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extLst>
                  <a:ext uri="{0D108BD9-81ED-4DB2-BD59-A6C34878D82A}">
                    <a16:rowId xmlns:a16="http://schemas.microsoft.com/office/drawing/2014/main" val="3500059077"/>
                  </a:ext>
                </a:extLst>
              </a:tr>
              <a:tr h="1444715">
                <a:tc>
                  <a:txBody>
                    <a:bodyPr/>
                    <a:lstStyle/>
                    <a:p>
                      <a:pPr>
                        <a:lnSpc>
                          <a:spcPct val="107000"/>
                        </a:lnSpc>
                        <a:spcAft>
                          <a:spcPts val="600"/>
                        </a:spcAft>
                      </a:pPr>
                      <a:r>
                        <a:rPr lang="en-IE" sz="2000">
                          <a:effectLst/>
                        </a:rPr>
                        <a:t>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dirty="0">
                          <a:effectLst/>
                        </a:rPr>
                        <a:t>Ethical Issues Pertaining to Data I</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dirty="0">
                          <a:effectLst/>
                        </a:rPr>
                        <a:t>Personal, professional, societal, and legal morality; Branches of normative ethics (deontology, utilitarianism, virtue theory, social justice, etc.); IT Ethics including spam, censorship and free speech, anonymity, cyberbullying, copyright, etc.</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extLst>
                  <a:ext uri="{0D108BD9-81ED-4DB2-BD59-A6C34878D82A}">
                    <a16:rowId xmlns:a16="http://schemas.microsoft.com/office/drawing/2014/main" val="2241748225"/>
                  </a:ext>
                </a:extLst>
              </a:tr>
              <a:tr h="1444715">
                <a:tc>
                  <a:txBody>
                    <a:bodyPr/>
                    <a:lstStyle/>
                    <a:p>
                      <a:pPr>
                        <a:lnSpc>
                          <a:spcPct val="107000"/>
                        </a:lnSpc>
                        <a:spcAft>
                          <a:spcPts val="600"/>
                        </a:spcAft>
                      </a:pPr>
                      <a:r>
                        <a:rPr lang="en-IE" sz="2000">
                          <a:effectLst/>
                        </a:rPr>
                        <a:t>8</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a:effectLst/>
                        </a:rPr>
                        <a:t>Ethical Issues Pertaining to Data II</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a:effectLst/>
                        </a:rPr>
                        <a:t>Frameworks for ethical design and decision making (e.g., Ethical Impact Assessment, The data ethics canvas); Ethics in Research: considerations Before, During, and After; Codes of ethics and professional conduct (e.g., ACM)</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extLst>
                  <a:ext uri="{0D108BD9-81ED-4DB2-BD59-A6C34878D82A}">
                    <a16:rowId xmlns:a16="http://schemas.microsoft.com/office/drawing/2014/main" val="3674156402"/>
                  </a:ext>
                </a:extLst>
              </a:tr>
              <a:tr h="1079339">
                <a:tc>
                  <a:txBody>
                    <a:bodyPr/>
                    <a:lstStyle/>
                    <a:p>
                      <a:pPr>
                        <a:lnSpc>
                          <a:spcPct val="107000"/>
                        </a:lnSpc>
                        <a:spcAft>
                          <a:spcPts val="600"/>
                        </a:spcAft>
                      </a:pPr>
                      <a:r>
                        <a:rPr lang="en-IE" sz="2000">
                          <a:effectLst/>
                        </a:rPr>
                        <a:t>9</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a:effectLst/>
                        </a:rPr>
                        <a:t>Ethical Issues Pertaining to Data III</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tc>
                  <a:txBody>
                    <a:bodyPr/>
                    <a:lstStyle/>
                    <a:p>
                      <a:pPr>
                        <a:lnSpc>
                          <a:spcPct val="107000"/>
                        </a:lnSpc>
                        <a:spcAft>
                          <a:spcPts val="600"/>
                        </a:spcAft>
                      </a:pPr>
                      <a:r>
                        <a:rPr lang="en-IE" sz="2000" dirty="0">
                          <a:effectLst/>
                        </a:rPr>
                        <a:t>Ethic concerns in health technology, Pervasive monitoring and tracking; Image, video and sound capture; Perpetuity of data storage</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623" marR="33623" marT="0" marB="0"/>
                </a:tc>
                <a:extLst>
                  <a:ext uri="{0D108BD9-81ED-4DB2-BD59-A6C34878D82A}">
                    <a16:rowId xmlns:a16="http://schemas.microsoft.com/office/drawing/2014/main" val="2589013252"/>
                  </a:ext>
                </a:extLst>
              </a:tr>
            </a:tbl>
          </a:graphicData>
        </a:graphic>
      </p:graphicFrame>
      <p:sp>
        <p:nvSpPr>
          <p:cNvPr id="4" name="Footer Placeholder 3">
            <a:extLst>
              <a:ext uri="{FF2B5EF4-FFF2-40B4-BE49-F238E27FC236}">
                <a16:creationId xmlns:a16="http://schemas.microsoft.com/office/drawing/2014/main" id="{0C0109DC-DE88-EF07-305A-C77B4CB36A86}"/>
              </a:ext>
            </a:extLst>
          </p:cNvPr>
          <p:cNvSpPr>
            <a:spLocks noGrp="1"/>
          </p:cNvSpPr>
          <p:nvPr>
            <p:ph type="ftr" sz="quarter" idx="11"/>
          </p:nvPr>
        </p:nvSpPr>
        <p:spPr/>
        <p:txBody>
          <a:bodyPr/>
          <a:lstStyle/>
          <a:p>
            <a:r>
              <a:rPr lang="en-US"/>
              <a:t>Ethical Issues related to data</a:t>
            </a:r>
            <a:endParaRPr lang="en-US" dirty="0"/>
          </a:p>
        </p:txBody>
      </p:sp>
      <p:sp>
        <p:nvSpPr>
          <p:cNvPr id="5" name="Slide Number Placeholder 4">
            <a:extLst>
              <a:ext uri="{FF2B5EF4-FFF2-40B4-BE49-F238E27FC236}">
                <a16:creationId xmlns:a16="http://schemas.microsoft.com/office/drawing/2014/main" id="{1AA9F5FB-0553-D95F-A120-22C1153C4AE3}"/>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3" name="Date Placeholder 2">
            <a:extLst>
              <a:ext uri="{FF2B5EF4-FFF2-40B4-BE49-F238E27FC236}">
                <a16:creationId xmlns:a16="http://schemas.microsoft.com/office/drawing/2014/main" id="{D7AD4150-31E6-0E6C-8BA2-4784FA49BEB0}"/>
              </a:ext>
            </a:extLst>
          </p:cNvPr>
          <p:cNvSpPr>
            <a:spLocks noGrp="1"/>
          </p:cNvSpPr>
          <p:nvPr>
            <p:ph type="dt" sz="half" idx="10"/>
          </p:nvPr>
        </p:nvSpPr>
        <p:spPr/>
        <p:txBody>
          <a:bodyPr/>
          <a:lstStyle/>
          <a:p>
            <a:r>
              <a:rPr lang="en-US"/>
              <a:t>14/09/2022</a:t>
            </a:r>
          </a:p>
        </p:txBody>
      </p:sp>
    </p:spTree>
    <p:extLst>
      <p:ext uri="{BB962C8B-B14F-4D97-AF65-F5344CB8AC3E}">
        <p14:creationId xmlns:p14="http://schemas.microsoft.com/office/powerpoint/2010/main" val="328961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FBF0B-BC22-6714-A4A5-AE48164A20DF}"/>
              </a:ext>
            </a:extLst>
          </p:cNvPr>
          <p:cNvSpPr>
            <a:spLocks noGrp="1"/>
          </p:cNvSpPr>
          <p:nvPr>
            <p:ph type="title"/>
          </p:nvPr>
        </p:nvSpPr>
        <p:spPr/>
        <p:txBody>
          <a:bodyPr/>
          <a:lstStyle/>
          <a:p>
            <a:r>
              <a:rPr lang="en-GB" dirty="0"/>
              <a:t>Nature of Ethics</a:t>
            </a:r>
          </a:p>
        </p:txBody>
      </p:sp>
      <p:sp>
        <p:nvSpPr>
          <p:cNvPr id="5" name="Text Placeholder 4">
            <a:extLst>
              <a:ext uri="{FF2B5EF4-FFF2-40B4-BE49-F238E27FC236}">
                <a16:creationId xmlns:a16="http://schemas.microsoft.com/office/drawing/2014/main" id="{C62BB99C-10D8-85AD-4730-32BFC398713D}"/>
              </a:ext>
            </a:extLst>
          </p:cNvPr>
          <p:cNvSpPr>
            <a:spLocks noGrp="1"/>
          </p:cNvSpPr>
          <p:nvPr>
            <p:ph type="body" idx="1"/>
          </p:nvPr>
        </p:nvSpPr>
        <p:spPr/>
        <p:txBody>
          <a:bodyPr/>
          <a:lstStyle/>
          <a:p>
            <a:r>
              <a:rPr lang="en-GB" dirty="0"/>
              <a:t>Part II</a:t>
            </a:r>
          </a:p>
        </p:txBody>
      </p:sp>
      <p:sp>
        <p:nvSpPr>
          <p:cNvPr id="2" name="Date Placeholder 1">
            <a:extLst>
              <a:ext uri="{FF2B5EF4-FFF2-40B4-BE49-F238E27FC236}">
                <a16:creationId xmlns:a16="http://schemas.microsoft.com/office/drawing/2014/main" id="{CDB85FCF-1A8E-B4E0-6711-F43F30AA1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14/09/2022</a:t>
            </a:r>
          </a:p>
        </p:txBody>
      </p:sp>
      <p:sp>
        <p:nvSpPr>
          <p:cNvPr id="3" name="Footer Placeholder 2">
            <a:extLst>
              <a:ext uri="{FF2B5EF4-FFF2-40B4-BE49-F238E27FC236}">
                <a16:creationId xmlns:a16="http://schemas.microsoft.com/office/drawing/2014/main" id="{87D9233F-904D-9F26-64C8-6F9B7F9EF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Ethical Issues related to data</a:t>
            </a:r>
          </a:p>
        </p:txBody>
      </p:sp>
      <p:sp>
        <p:nvSpPr>
          <p:cNvPr id="6" name="Slide Number Placeholder 5">
            <a:extLst>
              <a:ext uri="{FF2B5EF4-FFF2-40B4-BE49-F238E27FC236}">
                <a16:creationId xmlns:a16="http://schemas.microsoft.com/office/drawing/2014/main" id="{1A04575D-1961-1210-270B-05AA1839F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EAEBA-57A2-42DD-BF0A-88E664E0E0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868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5877</Words>
  <Application>Microsoft Office PowerPoint</Application>
  <PresentationFormat>Widescreen</PresentationFormat>
  <Paragraphs>608</Paragraphs>
  <Slides>59</Slides>
  <Notes>38</Notes>
  <HiddenSlides>2</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59</vt:i4>
      </vt:variant>
    </vt:vector>
  </HeadingPairs>
  <TitlesOfParts>
    <vt:vector size="75" baseType="lpstr">
      <vt:lpstr>Arial</vt:lpstr>
      <vt:lpstr>Arial</vt:lpstr>
      <vt:lpstr>BlinkMacSystemFont</vt:lpstr>
      <vt:lpstr>Calibri</vt:lpstr>
      <vt:lpstr>Calibri Light</vt:lpstr>
      <vt:lpstr>Georgia</vt:lpstr>
      <vt:lpstr>Open Sans</vt:lpstr>
      <vt:lpstr>Roboto</vt:lpstr>
      <vt:lpstr>Segoe UI</vt:lpstr>
      <vt:lpstr>Trebuchet MS</vt:lpstr>
      <vt:lpstr>Trebuchet MS (Body)</vt:lpstr>
      <vt:lpstr>Tw Cen MT</vt:lpstr>
      <vt:lpstr>Verdana</vt:lpstr>
      <vt:lpstr>Wingdings 3</vt:lpstr>
      <vt:lpstr>Office Theme</vt:lpstr>
      <vt:lpstr>1_Office Theme</vt:lpstr>
      <vt:lpstr>Day 3, Topic 3  Ethical issues relating to Data  This module is part of the training session “Train for trainers” within project TrainRDM</vt:lpstr>
      <vt:lpstr>Introduction</vt:lpstr>
      <vt:lpstr>Aims of presentation</vt:lpstr>
      <vt:lpstr>2.1.1 Module aims and objectives</vt:lpstr>
      <vt:lpstr> 2.1.2 Minimum intended module learning outcomes</vt:lpstr>
      <vt:lpstr>Sources and resources</vt:lpstr>
      <vt:lpstr>Ethical Issues Pertaining to Data Topics covered in section</vt:lpstr>
      <vt:lpstr>Overview of Ethics section</vt:lpstr>
      <vt:lpstr>Nature of Ethics</vt:lpstr>
      <vt:lpstr>PowerPoint Presentation</vt:lpstr>
      <vt:lpstr>Morality, Ethics and Law (1/2)</vt:lpstr>
      <vt:lpstr>Morality, Ethics and Law (2/2)</vt:lpstr>
      <vt:lpstr>What Is The Subject “Ethics?”</vt:lpstr>
      <vt:lpstr>Branches of Normative Ethics</vt:lpstr>
      <vt:lpstr>Branches of Normative Ethics</vt:lpstr>
      <vt:lpstr>Virtue-based ethics</vt:lpstr>
      <vt:lpstr>The key virtues according to classical philosophers</vt:lpstr>
      <vt:lpstr>Deontological Ethics</vt:lpstr>
      <vt:lpstr>Consequentialist Ethics And Utilitarianism</vt:lpstr>
      <vt:lpstr>Social Justice based ethics</vt:lpstr>
      <vt:lpstr>“Real-world” ethics</vt:lpstr>
      <vt:lpstr>Ethics in the “real world” (1/2)</vt:lpstr>
      <vt:lpstr>Ethics in the “real world” (2/2)</vt:lpstr>
      <vt:lpstr>Fundamental ethical values (1/2)</vt:lpstr>
      <vt:lpstr>Fundamental ethical values (2/2)</vt:lpstr>
      <vt:lpstr>… and yet, ethics in the business world …</vt:lpstr>
      <vt:lpstr>“Principle-based” ethics</vt:lpstr>
      <vt:lpstr>What are Information Technology (IT) ethics?</vt:lpstr>
      <vt:lpstr>Ethics and Computing </vt:lpstr>
      <vt:lpstr>Recall:  “the context for IT ethics”</vt:lpstr>
      <vt:lpstr>Ethics of IT and data</vt:lpstr>
      <vt:lpstr>Information Technology and socio-technical systems</vt:lpstr>
      <vt:lpstr>Modelling Complex Socio-Technical Systems</vt:lpstr>
      <vt:lpstr>Socio-Technical Systems Illustration</vt:lpstr>
      <vt:lpstr>Improving organisational ethics</vt:lpstr>
      <vt:lpstr>Research and data ethics</vt:lpstr>
      <vt:lpstr>Research Ethics</vt:lpstr>
      <vt:lpstr>So it’s “just grabbing the data” (?)</vt:lpstr>
      <vt:lpstr>Why Be Concerned About Ethics In Research?</vt:lpstr>
      <vt:lpstr>Ethics Consideration</vt:lpstr>
      <vt:lpstr>What is a human participant?</vt:lpstr>
      <vt:lpstr>Universal Guiding Ethical Principles for researchers</vt:lpstr>
      <vt:lpstr>Practical implementation of Ethics in Research</vt:lpstr>
      <vt:lpstr>Ethical Principles: Before The Research Process</vt:lpstr>
      <vt:lpstr>Sampling</vt:lpstr>
      <vt:lpstr>Information &amp; Consent</vt:lpstr>
      <vt:lpstr>Ethical Principles: During The Research Process</vt:lpstr>
      <vt:lpstr>Managing Your Data</vt:lpstr>
      <vt:lpstr>Anonymizing Your Data</vt:lpstr>
      <vt:lpstr>Data Storage And Security</vt:lpstr>
      <vt:lpstr>Data Storage and Security</vt:lpstr>
      <vt:lpstr>Ethics Principles: After Research</vt:lpstr>
      <vt:lpstr>Getting your class involved with DGM</vt:lpstr>
      <vt:lpstr>Some suggestions for how to get students involved</vt:lpstr>
      <vt:lpstr>Contemporary ethical issues arising from technology </vt:lpstr>
      <vt:lpstr>Conclusion</vt:lpstr>
      <vt:lpstr>Aims of presentation</vt:lpstr>
      <vt:lpstr>Any Comments or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2022-09-02T11:23:24Z</dcterms:created>
  <dcterms:modified xsi:type="dcterms:W3CDTF">2022-09-09T14:32:46Z</dcterms:modified>
</cp:coreProperties>
</file>