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media/image8.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12.jpg" ContentType="image/jpeg"/>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53.jpg" ContentType="image/jpeg"/>
  <Override PartName="/ppt/media/image54.jp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6" r:id="rId2"/>
    <p:sldId id="2570" r:id="rId3"/>
    <p:sldId id="2942" r:id="rId4"/>
    <p:sldId id="2943" r:id="rId5"/>
    <p:sldId id="2560" r:id="rId6"/>
    <p:sldId id="2953" r:id="rId7"/>
    <p:sldId id="2720" r:id="rId8"/>
    <p:sldId id="2946" r:id="rId9"/>
    <p:sldId id="2947" r:id="rId10"/>
    <p:sldId id="2245" r:id="rId11"/>
    <p:sldId id="333" r:id="rId12"/>
    <p:sldId id="2239" r:id="rId13"/>
    <p:sldId id="2224" r:id="rId14"/>
    <p:sldId id="2226" r:id="rId15"/>
    <p:sldId id="340" r:id="rId16"/>
    <p:sldId id="2238" r:id="rId17"/>
    <p:sldId id="325" r:id="rId18"/>
    <p:sldId id="316" r:id="rId19"/>
    <p:sldId id="2229" r:id="rId20"/>
    <p:sldId id="2225" r:id="rId21"/>
    <p:sldId id="2948" r:id="rId22"/>
    <p:sldId id="311" r:id="rId23"/>
    <p:sldId id="317" r:id="rId24"/>
    <p:sldId id="331" r:id="rId25"/>
    <p:sldId id="2249" r:id="rId26"/>
    <p:sldId id="326" r:id="rId27"/>
    <p:sldId id="321" r:id="rId28"/>
    <p:sldId id="2247" r:id="rId29"/>
    <p:sldId id="2248" r:id="rId30"/>
    <p:sldId id="313" r:id="rId31"/>
    <p:sldId id="2235" r:id="rId32"/>
    <p:sldId id="314" r:id="rId33"/>
    <p:sldId id="2954" r:id="rId34"/>
    <p:sldId id="2949" r:id="rId35"/>
    <p:sldId id="693" r:id="rId36"/>
    <p:sldId id="2253" r:id="rId37"/>
    <p:sldId id="2254" r:id="rId38"/>
    <p:sldId id="700" r:id="rId39"/>
    <p:sldId id="2256" r:id="rId40"/>
    <p:sldId id="312" r:id="rId41"/>
    <p:sldId id="2257" r:id="rId42"/>
    <p:sldId id="2258" r:id="rId43"/>
    <p:sldId id="315" r:id="rId44"/>
    <p:sldId id="2259" r:id="rId45"/>
    <p:sldId id="694" r:id="rId46"/>
    <p:sldId id="690" r:id="rId47"/>
    <p:sldId id="695" r:id="rId48"/>
    <p:sldId id="2261" r:id="rId49"/>
    <p:sldId id="322" r:id="rId50"/>
    <p:sldId id="2234" r:id="rId51"/>
    <p:sldId id="682" r:id="rId52"/>
    <p:sldId id="689" r:id="rId53"/>
    <p:sldId id="698" r:id="rId54"/>
    <p:sldId id="697" r:id="rId55"/>
    <p:sldId id="2263" r:id="rId56"/>
    <p:sldId id="2264" r:id="rId57"/>
    <p:sldId id="320" r:id="rId58"/>
    <p:sldId id="2955" r:id="rId59"/>
    <p:sldId id="2950" r:id="rId60"/>
    <p:sldId id="2266" r:id="rId61"/>
    <p:sldId id="702" r:id="rId62"/>
    <p:sldId id="2267" r:id="rId63"/>
    <p:sldId id="2271" r:id="rId64"/>
    <p:sldId id="724" r:id="rId65"/>
    <p:sldId id="703" r:id="rId66"/>
    <p:sldId id="717" r:id="rId67"/>
    <p:sldId id="704" r:id="rId68"/>
    <p:sldId id="718" r:id="rId69"/>
    <p:sldId id="2275" r:id="rId70"/>
    <p:sldId id="720" r:id="rId71"/>
    <p:sldId id="2276" r:id="rId72"/>
    <p:sldId id="722" r:id="rId73"/>
    <p:sldId id="332" r:id="rId74"/>
    <p:sldId id="705" r:id="rId75"/>
    <p:sldId id="706" r:id="rId76"/>
    <p:sldId id="723" r:id="rId77"/>
    <p:sldId id="707" r:id="rId78"/>
    <p:sldId id="2277" r:id="rId79"/>
    <p:sldId id="2278" r:id="rId80"/>
    <p:sldId id="709" r:id="rId81"/>
    <p:sldId id="710" r:id="rId82"/>
    <p:sldId id="711" r:id="rId83"/>
    <p:sldId id="2951" r:id="rId84"/>
    <p:sldId id="714" r:id="rId85"/>
    <p:sldId id="715" r:id="rId86"/>
    <p:sldId id="712" r:id="rId87"/>
    <p:sldId id="2952"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rian Mihai DOBRE (24408)" initials="CMD(" lastIdx="1" clrIdx="0">
    <p:extLst>
      <p:ext uri="{19B8F6BF-5375-455C-9EA6-DF929625EA0E}">
        <p15:presenceInfo xmlns:p15="http://schemas.microsoft.com/office/powerpoint/2012/main" userId="S::ciprian.dobre@cs.pub.ro::bd31e05c-5762-4004-860b-6b721a409d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82" autoAdjust="0"/>
    <p:restoredTop sz="94106"/>
  </p:normalViewPr>
  <p:slideViewPr>
    <p:cSldViewPr snapToGrid="0">
      <p:cViewPr varScale="1">
        <p:scale>
          <a:sx n="90" d="100"/>
          <a:sy n="90" d="100"/>
        </p:scale>
        <p:origin x="208" y="9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884DC7-BF8D-4EE0-A8E9-5CCA6183F2D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52E495F-EE54-4CE9-890B-C36C203F2146}">
      <dgm:prSet/>
      <dgm:spPr/>
      <dgm:t>
        <a:bodyPr/>
        <a:lstStyle/>
        <a:p>
          <a:r>
            <a:rPr lang="en-GB" b="1" dirty="0"/>
            <a:t>About Me</a:t>
          </a:r>
          <a:endParaRPr lang="en-US" dirty="0"/>
        </a:p>
      </dgm:t>
    </dgm:pt>
    <dgm:pt modelId="{F820C1E4-602B-4D40-B60D-842C14B4DBF9}" type="parTrans" cxnId="{A13EE285-4C00-4C53-8DEC-B9E65EE6B147}">
      <dgm:prSet/>
      <dgm:spPr/>
      <dgm:t>
        <a:bodyPr/>
        <a:lstStyle/>
        <a:p>
          <a:endParaRPr lang="en-US"/>
        </a:p>
      </dgm:t>
    </dgm:pt>
    <dgm:pt modelId="{73053611-6B32-4A6C-BBAD-B0862220167B}" type="sibTrans" cxnId="{A13EE285-4C00-4C53-8DEC-B9E65EE6B147}">
      <dgm:prSet/>
      <dgm:spPr/>
      <dgm:t>
        <a:bodyPr/>
        <a:lstStyle/>
        <a:p>
          <a:endParaRPr lang="en-US"/>
        </a:p>
      </dgm:t>
    </dgm:pt>
    <dgm:pt modelId="{7A9EAA46-AC88-4DEA-8384-58F311DA3BF2}">
      <dgm:prSet/>
      <dgm:spPr/>
      <dgm:t>
        <a:bodyPr/>
        <a:lstStyle/>
        <a:p>
          <a:pPr>
            <a:buFont typeface="Wingdings" panose="05000000000000000000" pitchFamily="2" charset="2"/>
            <a:buChar char="Ø"/>
          </a:pPr>
          <a:r>
            <a:rPr lang="en-US" dirty="0"/>
            <a:t>Areas of interest: Data Analytics, Machine Learning, Cloud Computing, Quantum Computing</a:t>
          </a:r>
        </a:p>
      </dgm:t>
    </dgm:pt>
    <dgm:pt modelId="{E8E0E35A-E5A0-4574-A557-41B58D855C3B}" type="parTrans" cxnId="{5613B0FF-0001-44FB-8EFA-A3EB436D9A8A}">
      <dgm:prSet/>
      <dgm:spPr/>
      <dgm:t>
        <a:bodyPr/>
        <a:lstStyle/>
        <a:p>
          <a:endParaRPr lang="en-US"/>
        </a:p>
      </dgm:t>
    </dgm:pt>
    <dgm:pt modelId="{A55FFEED-C719-4E86-96ED-A148658D4BE5}" type="sibTrans" cxnId="{5613B0FF-0001-44FB-8EFA-A3EB436D9A8A}">
      <dgm:prSet/>
      <dgm:spPr/>
      <dgm:t>
        <a:bodyPr/>
        <a:lstStyle/>
        <a:p>
          <a:endParaRPr lang="en-US"/>
        </a:p>
      </dgm:t>
    </dgm:pt>
    <dgm:pt modelId="{93FC2E25-277B-4A77-A025-0FAFAD3461B7}">
      <dgm:prSet/>
      <dgm:spPr/>
      <dgm:t>
        <a:bodyPr/>
        <a:lstStyle/>
        <a:p>
          <a:endParaRPr lang="en-US" dirty="0"/>
        </a:p>
      </dgm:t>
    </dgm:pt>
    <dgm:pt modelId="{F3DDA1F0-E78F-4571-8189-FD656BC4AE8F}" type="parTrans" cxnId="{5E4D4D32-8036-402B-BB3B-B742ABEDC232}">
      <dgm:prSet/>
      <dgm:spPr/>
      <dgm:t>
        <a:bodyPr/>
        <a:lstStyle/>
        <a:p>
          <a:endParaRPr lang="en-IE"/>
        </a:p>
      </dgm:t>
    </dgm:pt>
    <dgm:pt modelId="{DAE56BBD-93A5-4799-869A-36B630EA7F2A}" type="sibTrans" cxnId="{5E4D4D32-8036-402B-BB3B-B742ABEDC232}">
      <dgm:prSet/>
      <dgm:spPr/>
      <dgm:t>
        <a:bodyPr/>
        <a:lstStyle/>
        <a:p>
          <a:endParaRPr lang="en-IE"/>
        </a:p>
      </dgm:t>
    </dgm:pt>
    <dgm:pt modelId="{3C04CBC2-E23B-4C4E-8995-818446DD9147}">
      <dgm:prSet/>
      <dgm:spPr/>
      <dgm:t>
        <a:bodyPr/>
        <a:lstStyle/>
        <a:p>
          <a:pPr>
            <a:buFont typeface="Wingdings" panose="05000000000000000000" pitchFamily="2" charset="2"/>
            <a:buChar char="Ø"/>
          </a:pPr>
          <a:r>
            <a:rPr lang="en-US" dirty="0"/>
            <a:t>Lecturer in the School of Computer Science at National College of Ireland</a:t>
          </a:r>
        </a:p>
      </dgm:t>
    </dgm:pt>
    <dgm:pt modelId="{B34A2A8B-89C2-4E52-8F2C-4E0E61B6CDE1}" type="parTrans" cxnId="{E71C1491-02D2-4262-95B9-DBEB7401279D}">
      <dgm:prSet/>
      <dgm:spPr/>
      <dgm:t>
        <a:bodyPr/>
        <a:lstStyle/>
        <a:p>
          <a:endParaRPr lang="en-IE"/>
        </a:p>
      </dgm:t>
    </dgm:pt>
    <dgm:pt modelId="{042B2A50-0F54-4F19-B1DE-14F13205DAF3}" type="sibTrans" cxnId="{E71C1491-02D2-4262-95B9-DBEB7401279D}">
      <dgm:prSet/>
      <dgm:spPr/>
      <dgm:t>
        <a:bodyPr/>
        <a:lstStyle/>
        <a:p>
          <a:endParaRPr lang="en-IE"/>
        </a:p>
      </dgm:t>
    </dgm:pt>
    <dgm:pt modelId="{508B1303-F9FF-4750-AE76-1F3C7722F09F}">
      <dgm:prSet/>
      <dgm:spPr/>
      <dgm:t>
        <a:bodyPr/>
        <a:lstStyle/>
        <a:p>
          <a:pPr>
            <a:buFont typeface="Wingdings" panose="05000000000000000000" pitchFamily="2" charset="2"/>
            <a:buChar char="Ø"/>
          </a:pPr>
          <a:r>
            <a:rPr lang="en-GB" dirty="0"/>
            <a:t>Background in enterprise systems</a:t>
          </a:r>
          <a:endParaRPr lang="en-US" dirty="0"/>
        </a:p>
      </dgm:t>
    </dgm:pt>
    <dgm:pt modelId="{1B36B17D-533E-48C7-8C8E-3F2C02E8794B}" type="sibTrans" cxnId="{30A63F0C-E1A3-4AE9-A86A-6F17ACC738DA}">
      <dgm:prSet/>
      <dgm:spPr/>
      <dgm:t>
        <a:bodyPr/>
        <a:lstStyle/>
        <a:p>
          <a:endParaRPr lang="en-US"/>
        </a:p>
      </dgm:t>
    </dgm:pt>
    <dgm:pt modelId="{C3ABC3DB-5CB5-4232-8641-482D040FD1AF}" type="parTrans" cxnId="{30A63F0C-E1A3-4AE9-A86A-6F17ACC738DA}">
      <dgm:prSet/>
      <dgm:spPr/>
      <dgm:t>
        <a:bodyPr/>
        <a:lstStyle/>
        <a:p>
          <a:endParaRPr lang="en-US"/>
        </a:p>
      </dgm:t>
    </dgm:pt>
    <dgm:pt modelId="{D488D5F8-485F-4A03-A672-DEDC4D9660DE}">
      <dgm:prSet/>
      <dgm:spPr/>
      <dgm:t>
        <a:bodyPr/>
        <a:lstStyle/>
        <a:p>
          <a:pPr>
            <a:buFont typeface="Wingdings" panose="05000000000000000000" pitchFamily="2" charset="2"/>
            <a:buChar char="Ø"/>
          </a:pPr>
          <a:endParaRPr lang="en-US" dirty="0"/>
        </a:p>
      </dgm:t>
    </dgm:pt>
    <dgm:pt modelId="{3A673775-A283-4322-91C4-69A57530EE67}" type="parTrans" cxnId="{9C46C75C-B8BC-471A-8D76-266BBC564267}">
      <dgm:prSet/>
      <dgm:spPr/>
      <dgm:t>
        <a:bodyPr/>
        <a:lstStyle/>
        <a:p>
          <a:endParaRPr lang="en-IE"/>
        </a:p>
      </dgm:t>
    </dgm:pt>
    <dgm:pt modelId="{BDBC089C-BD12-49FB-8628-A71AE3B9E9AA}" type="sibTrans" cxnId="{9C46C75C-B8BC-471A-8D76-266BBC564267}">
      <dgm:prSet/>
      <dgm:spPr/>
      <dgm:t>
        <a:bodyPr/>
        <a:lstStyle/>
        <a:p>
          <a:endParaRPr lang="en-IE"/>
        </a:p>
      </dgm:t>
    </dgm:pt>
    <dgm:pt modelId="{DEB388AB-521F-9A4D-966D-D285F7108A51}">
      <dgm:prSet/>
      <dgm:spPr/>
      <dgm:t>
        <a:bodyPr/>
        <a:lstStyle/>
        <a:p>
          <a:pPr>
            <a:buFont typeface="Wingdings" panose="05000000000000000000" pitchFamily="2" charset="2"/>
            <a:buChar char="Ø"/>
          </a:pPr>
          <a:endParaRPr lang="en-US" dirty="0"/>
        </a:p>
      </dgm:t>
    </dgm:pt>
    <dgm:pt modelId="{9B73F49F-0C01-6D4F-B37C-EE2150353B5C}" type="parTrans" cxnId="{1E228EE0-69BD-B149-9A04-D570C0F3E0D5}">
      <dgm:prSet/>
      <dgm:spPr/>
      <dgm:t>
        <a:bodyPr/>
        <a:lstStyle/>
        <a:p>
          <a:endParaRPr lang="en-GB"/>
        </a:p>
      </dgm:t>
    </dgm:pt>
    <dgm:pt modelId="{B709387B-BAB8-B74E-9D10-496689922A13}" type="sibTrans" cxnId="{1E228EE0-69BD-B149-9A04-D570C0F3E0D5}">
      <dgm:prSet/>
      <dgm:spPr/>
      <dgm:t>
        <a:bodyPr/>
        <a:lstStyle/>
        <a:p>
          <a:endParaRPr lang="en-GB"/>
        </a:p>
      </dgm:t>
    </dgm:pt>
    <dgm:pt modelId="{1C7C42F3-44CC-47BC-B3FD-0DFA8D9A70D1}" type="pres">
      <dgm:prSet presAssocID="{4D884DC7-BF8D-4EE0-A8E9-5CCA6183F2D4}" presName="linear" presStyleCnt="0">
        <dgm:presLayoutVars>
          <dgm:dir/>
          <dgm:animLvl val="lvl"/>
          <dgm:resizeHandles val="exact"/>
        </dgm:presLayoutVars>
      </dgm:prSet>
      <dgm:spPr/>
    </dgm:pt>
    <dgm:pt modelId="{9B70E5AC-DE3D-4896-9BFD-5301217F31EE}" type="pres">
      <dgm:prSet presAssocID="{752E495F-EE54-4CE9-890B-C36C203F2146}" presName="parentLin" presStyleCnt="0"/>
      <dgm:spPr/>
    </dgm:pt>
    <dgm:pt modelId="{5E1476D0-D1B3-4D38-8436-322B9861F294}" type="pres">
      <dgm:prSet presAssocID="{752E495F-EE54-4CE9-890B-C36C203F2146}" presName="parentLeftMargin" presStyleLbl="node1" presStyleIdx="0" presStyleCnt="1"/>
      <dgm:spPr/>
    </dgm:pt>
    <dgm:pt modelId="{3638A3CB-6327-4CAA-A6C9-629CAA7FBD96}" type="pres">
      <dgm:prSet presAssocID="{752E495F-EE54-4CE9-890B-C36C203F2146}" presName="parentText" presStyleLbl="node1" presStyleIdx="0" presStyleCnt="1">
        <dgm:presLayoutVars>
          <dgm:chMax val="0"/>
          <dgm:bulletEnabled val="1"/>
        </dgm:presLayoutVars>
      </dgm:prSet>
      <dgm:spPr/>
    </dgm:pt>
    <dgm:pt modelId="{2CFC2929-B6C1-4304-ACDF-99FDEDC77D54}" type="pres">
      <dgm:prSet presAssocID="{752E495F-EE54-4CE9-890B-C36C203F2146}" presName="negativeSpace" presStyleCnt="0"/>
      <dgm:spPr/>
    </dgm:pt>
    <dgm:pt modelId="{2C5F5258-99AB-4994-B21B-4396AA74A6AB}" type="pres">
      <dgm:prSet presAssocID="{752E495F-EE54-4CE9-890B-C36C203F2146}" presName="childText" presStyleLbl="conFgAcc1" presStyleIdx="0" presStyleCnt="1">
        <dgm:presLayoutVars>
          <dgm:bulletEnabled val="1"/>
        </dgm:presLayoutVars>
      </dgm:prSet>
      <dgm:spPr/>
    </dgm:pt>
  </dgm:ptLst>
  <dgm:cxnLst>
    <dgm:cxn modelId="{8F425206-872A-48A9-B2CD-97A370E0E350}" type="presOf" srcId="{4D884DC7-BF8D-4EE0-A8E9-5CCA6183F2D4}" destId="{1C7C42F3-44CC-47BC-B3FD-0DFA8D9A70D1}" srcOrd="0" destOrd="0" presId="urn:microsoft.com/office/officeart/2005/8/layout/list1"/>
    <dgm:cxn modelId="{30A63F0C-E1A3-4AE9-A86A-6F17ACC738DA}" srcId="{752E495F-EE54-4CE9-890B-C36C203F2146}" destId="{508B1303-F9FF-4750-AE76-1F3C7722F09F}" srcOrd="2" destOrd="0" parTransId="{C3ABC3DB-5CB5-4232-8641-482D040FD1AF}" sibTransId="{1B36B17D-533E-48C7-8C8E-3F2C02E8794B}"/>
    <dgm:cxn modelId="{71A2891E-8D3A-40A4-AD24-1AF8A4EE7640}" type="presOf" srcId="{3C04CBC2-E23B-4C4E-8995-818446DD9147}" destId="{2C5F5258-99AB-4994-B21B-4396AA74A6AB}" srcOrd="0" destOrd="0" presId="urn:microsoft.com/office/officeart/2005/8/layout/list1"/>
    <dgm:cxn modelId="{0BA00820-2A2D-42E0-85F9-AB4671969D50}" type="presOf" srcId="{752E495F-EE54-4CE9-890B-C36C203F2146}" destId="{5E1476D0-D1B3-4D38-8436-322B9861F294}" srcOrd="0" destOrd="0" presId="urn:microsoft.com/office/officeart/2005/8/layout/list1"/>
    <dgm:cxn modelId="{5E4D4D32-8036-402B-BB3B-B742ABEDC232}" srcId="{752E495F-EE54-4CE9-890B-C36C203F2146}" destId="{93FC2E25-277B-4A77-A025-0FAFAD3461B7}" srcOrd="5" destOrd="0" parTransId="{F3DDA1F0-E78F-4571-8189-FD656BC4AE8F}" sibTransId="{DAE56BBD-93A5-4799-869A-36B630EA7F2A}"/>
    <dgm:cxn modelId="{9C46C75C-B8BC-471A-8D76-266BBC564267}" srcId="{752E495F-EE54-4CE9-890B-C36C203F2146}" destId="{D488D5F8-485F-4A03-A672-DEDC4D9660DE}" srcOrd="3" destOrd="0" parTransId="{3A673775-A283-4322-91C4-69A57530EE67}" sibTransId="{BDBC089C-BD12-49FB-8628-A71AE3B9E9AA}"/>
    <dgm:cxn modelId="{08C33867-3083-4A66-A325-34EDF540D286}" type="presOf" srcId="{D488D5F8-485F-4A03-A672-DEDC4D9660DE}" destId="{2C5F5258-99AB-4994-B21B-4396AA74A6AB}" srcOrd="0" destOrd="3" presId="urn:microsoft.com/office/officeart/2005/8/layout/list1"/>
    <dgm:cxn modelId="{A13EE285-4C00-4C53-8DEC-B9E65EE6B147}" srcId="{4D884DC7-BF8D-4EE0-A8E9-5CCA6183F2D4}" destId="{752E495F-EE54-4CE9-890B-C36C203F2146}" srcOrd="0" destOrd="0" parTransId="{F820C1E4-602B-4D40-B60D-842C14B4DBF9}" sibTransId="{73053611-6B32-4A6C-BBAD-B0862220167B}"/>
    <dgm:cxn modelId="{E71C1491-02D2-4262-95B9-DBEB7401279D}" srcId="{752E495F-EE54-4CE9-890B-C36C203F2146}" destId="{3C04CBC2-E23B-4C4E-8995-818446DD9147}" srcOrd="0" destOrd="0" parTransId="{B34A2A8B-89C2-4E52-8F2C-4E0E61B6CDE1}" sibTransId="{042B2A50-0F54-4F19-B1DE-14F13205DAF3}"/>
    <dgm:cxn modelId="{5F3F1195-DDBA-458F-A9E4-4A6656437BE9}" type="presOf" srcId="{508B1303-F9FF-4750-AE76-1F3C7722F09F}" destId="{2C5F5258-99AB-4994-B21B-4396AA74A6AB}" srcOrd="0" destOrd="2" presId="urn:microsoft.com/office/officeart/2005/8/layout/list1"/>
    <dgm:cxn modelId="{F25B78B8-0D1D-4C60-9AA0-949ED11189D2}" type="presOf" srcId="{752E495F-EE54-4CE9-890B-C36C203F2146}" destId="{3638A3CB-6327-4CAA-A6C9-629CAA7FBD96}" srcOrd="1" destOrd="0" presId="urn:microsoft.com/office/officeart/2005/8/layout/list1"/>
    <dgm:cxn modelId="{0FE1F4BA-AF0A-C447-B29B-F9A998A4DB9F}" type="presOf" srcId="{DEB388AB-521F-9A4D-966D-D285F7108A51}" destId="{2C5F5258-99AB-4994-B21B-4396AA74A6AB}" srcOrd="0" destOrd="1" presId="urn:microsoft.com/office/officeart/2005/8/layout/list1"/>
    <dgm:cxn modelId="{360A9CD7-85E1-4EDA-AA37-10C603884F76}" type="presOf" srcId="{93FC2E25-277B-4A77-A025-0FAFAD3461B7}" destId="{2C5F5258-99AB-4994-B21B-4396AA74A6AB}" srcOrd="0" destOrd="5" presId="urn:microsoft.com/office/officeart/2005/8/layout/list1"/>
    <dgm:cxn modelId="{3CBB16D8-26FC-465C-B00D-38E67420FBBF}" type="presOf" srcId="{7A9EAA46-AC88-4DEA-8384-58F311DA3BF2}" destId="{2C5F5258-99AB-4994-B21B-4396AA74A6AB}" srcOrd="0" destOrd="4" presId="urn:microsoft.com/office/officeart/2005/8/layout/list1"/>
    <dgm:cxn modelId="{1E228EE0-69BD-B149-9A04-D570C0F3E0D5}" srcId="{752E495F-EE54-4CE9-890B-C36C203F2146}" destId="{DEB388AB-521F-9A4D-966D-D285F7108A51}" srcOrd="1" destOrd="0" parTransId="{9B73F49F-0C01-6D4F-B37C-EE2150353B5C}" sibTransId="{B709387B-BAB8-B74E-9D10-496689922A13}"/>
    <dgm:cxn modelId="{5613B0FF-0001-44FB-8EFA-A3EB436D9A8A}" srcId="{752E495F-EE54-4CE9-890B-C36C203F2146}" destId="{7A9EAA46-AC88-4DEA-8384-58F311DA3BF2}" srcOrd="4" destOrd="0" parTransId="{E8E0E35A-E5A0-4574-A557-41B58D855C3B}" sibTransId="{A55FFEED-C719-4E86-96ED-A148658D4BE5}"/>
    <dgm:cxn modelId="{CE828CDD-6511-4047-8621-643D4DF0479F}" type="presParOf" srcId="{1C7C42F3-44CC-47BC-B3FD-0DFA8D9A70D1}" destId="{9B70E5AC-DE3D-4896-9BFD-5301217F31EE}" srcOrd="0" destOrd="0" presId="urn:microsoft.com/office/officeart/2005/8/layout/list1"/>
    <dgm:cxn modelId="{C2F560F1-1A84-4771-B66E-AC818759AC2A}" type="presParOf" srcId="{9B70E5AC-DE3D-4896-9BFD-5301217F31EE}" destId="{5E1476D0-D1B3-4D38-8436-322B9861F294}" srcOrd="0" destOrd="0" presId="urn:microsoft.com/office/officeart/2005/8/layout/list1"/>
    <dgm:cxn modelId="{4901D2C0-B7BE-4F2E-862F-3B1C8E3EBB6D}" type="presParOf" srcId="{9B70E5AC-DE3D-4896-9BFD-5301217F31EE}" destId="{3638A3CB-6327-4CAA-A6C9-629CAA7FBD96}" srcOrd="1" destOrd="0" presId="urn:microsoft.com/office/officeart/2005/8/layout/list1"/>
    <dgm:cxn modelId="{5E3E3E8E-D847-4974-92B5-C970076E7D6A}" type="presParOf" srcId="{1C7C42F3-44CC-47BC-B3FD-0DFA8D9A70D1}" destId="{2CFC2929-B6C1-4304-ACDF-99FDEDC77D54}" srcOrd="1" destOrd="0" presId="urn:microsoft.com/office/officeart/2005/8/layout/list1"/>
    <dgm:cxn modelId="{5CD55912-B405-4163-90FD-D14FE46F2017}" type="presParOf" srcId="{1C7C42F3-44CC-47BC-B3FD-0DFA8D9A70D1}" destId="{2C5F5258-99AB-4994-B21B-4396AA74A6A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7C3189-2DAD-4151-A150-E172CC877C44}" type="doc">
      <dgm:prSet loTypeId="urn:microsoft.com/office/officeart/2005/8/layout/hList7" loCatId="list" qsTypeId="urn:microsoft.com/office/officeart/2005/8/quickstyle/simple1" qsCatId="simple" csTypeId="urn:microsoft.com/office/officeart/2005/8/colors/accent1_2" csCatId="accent1" phldr="1"/>
      <dgm:spPr/>
    </dgm:pt>
    <dgm:pt modelId="{BA13554A-FB0E-4843-9C2A-0F87150BF772}">
      <dgm:prSet phldrT="[Text]" custT="1"/>
      <dgm:spPr>
        <a:solidFill>
          <a:schemeClr val="tx2">
            <a:lumMod val="40000"/>
            <a:lumOff val="60000"/>
          </a:schemeClr>
        </a:solidFill>
      </dgm:spPr>
      <dgm:t>
        <a:bodyPr/>
        <a:lstStyle/>
        <a:p>
          <a:pPr algn="ctr"/>
          <a:r>
            <a:rPr lang="en-US" sz="1800" dirty="0">
              <a:solidFill>
                <a:schemeClr val="tx1"/>
              </a:solidFill>
            </a:rPr>
            <a:t>“This </a:t>
          </a:r>
          <a:r>
            <a:rPr lang="en-US" sz="1800" dirty="0">
              <a:solidFill>
                <a:schemeClr val="tx1"/>
              </a:solidFill>
              <a:highlight>
                <a:srgbClr val="FFFF00"/>
              </a:highlight>
            </a:rPr>
            <a:t>lack of transparency </a:t>
          </a:r>
          <a:r>
            <a:rPr lang="en-US" sz="1800" dirty="0">
              <a:solidFill>
                <a:schemeClr val="tx1"/>
              </a:solidFill>
            </a:rPr>
            <a:t>risks undermining meaningful scrutiny and accountability, which is a significant concern when these systems are applied as part of </a:t>
          </a:r>
          <a:r>
            <a:rPr lang="en-US" sz="1800" dirty="0">
              <a:solidFill>
                <a:schemeClr val="tx1"/>
              </a:solidFill>
              <a:highlight>
                <a:srgbClr val="FFFF00"/>
              </a:highlight>
            </a:rPr>
            <a:t>decision-making</a:t>
          </a:r>
          <a:r>
            <a:rPr lang="en-US" sz="1800" dirty="0">
              <a:solidFill>
                <a:schemeClr val="tx1"/>
              </a:solidFill>
            </a:rPr>
            <a:t> processes that can have a considerable </a:t>
          </a:r>
          <a:r>
            <a:rPr lang="en-US" sz="1800" dirty="0">
              <a:solidFill>
                <a:schemeClr val="tx1"/>
              </a:solidFill>
              <a:highlight>
                <a:srgbClr val="FFFF00"/>
              </a:highlight>
            </a:rPr>
            <a:t>impact on people's human rights</a:t>
          </a:r>
          <a:r>
            <a:rPr lang="en-US" sz="1800" dirty="0">
              <a:solidFill>
                <a:schemeClr val="tx1"/>
              </a:solidFill>
            </a:rPr>
            <a:t> (e.g., critical safety decisions in autonomous vehicles; allocation of health and social </a:t>
          </a:r>
          <a:r>
            <a:rPr lang="en-IE" sz="1800" dirty="0">
              <a:solidFill>
                <a:schemeClr val="tx1"/>
              </a:solidFill>
            </a:rPr>
            <a:t>resources, etc.).”</a:t>
          </a:r>
        </a:p>
      </dgm:t>
    </dgm:pt>
    <dgm:pt modelId="{0E2EB5BA-2292-465D-AA1A-9D663C83A497}" type="parTrans" cxnId="{8055D793-D966-4694-8CEC-5D0330FED893}">
      <dgm:prSet/>
      <dgm:spPr/>
      <dgm:t>
        <a:bodyPr/>
        <a:lstStyle/>
        <a:p>
          <a:endParaRPr lang="en-IE" sz="2400">
            <a:solidFill>
              <a:schemeClr val="tx1"/>
            </a:solidFill>
          </a:endParaRPr>
        </a:p>
      </dgm:t>
    </dgm:pt>
    <dgm:pt modelId="{0491FE65-1AAB-4165-A727-F7D755784731}" type="sibTrans" cxnId="{8055D793-D966-4694-8CEC-5D0330FED893}">
      <dgm:prSet/>
      <dgm:spPr/>
      <dgm:t>
        <a:bodyPr/>
        <a:lstStyle/>
        <a:p>
          <a:endParaRPr lang="en-IE" sz="2400">
            <a:solidFill>
              <a:schemeClr val="tx1"/>
            </a:solidFill>
          </a:endParaRPr>
        </a:p>
      </dgm:t>
    </dgm:pt>
    <dgm:pt modelId="{EB409D6F-2782-4113-B622-1D0FFCCC5740}">
      <dgm:prSet phldrT="[Text]" custT="1"/>
      <dgm:spPr>
        <a:solidFill>
          <a:schemeClr val="tx2">
            <a:lumMod val="40000"/>
            <a:lumOff val="60000"/>
          </a:schemeClr>
        </a:solidFill>
      </dgm:spPr>
      <dgm:t>
        <a:bodyPr/>
        <a:lstStyle/>
        <a:p>
          <a:pPr algn="ctr"/>
          <a:r>
            <a:rPr lang="en-US" sz="1800" dirty="0">
              <a:solidFill>
                <a:schemeClr val="tx1"/>
              </a:solidFill>
            </a:rPr>
            <a:t>“Because of this </a:t>
          </a:r>
          <a:r>
            <a:rPr lang="en-US" sz="1800" dirty="0">
              <a:solidFill>
                <a:schemeClr val="tx1"/>
              </a:solidFill>
              <a:highlight>
                <a:srgbClr val="FFFF00"/>
              </a:highlight>
            </a:rPr>
            <a:t>lack of transparency </a:t>
          </a:r>
          <a:r>
            <a:rPr lang="en-US" sz="1800" dirty="0">
              <a:solidFill>
                <a:schemeClr val="tx1"/>
              </a:solidFill>
            </a:rPr>
            <a:t>and accountability, individuals have little recourse to understand or contest the information that has been gathered about them or what that data, after analysis, suggests. … </a:t>
          </a:r>
          <a:r>
            <a:rPr lang="en-US" sz="1800" dirty="0">
              <a:solidFill>
                <a:schemeClr val="tx1"/>
              </a:solidFill>
              <a:highlight>
                <a:srgbClr val="FFFF00"/>
              </a:highlight>
            </a:rPr>
            <a:t>the civil rights </a:t>
          </a:r>
          <a:r>
            <a:rPr lang="en-US" sz="1800" dirty="0">
              <a:solidFill>
                <a:schemeClr val="tx1"/>
              </a:solidFill>
            </a:rPr>
            <a:t>community is concerned that such </a:t>
          </a:r>
          <a:r>
            <a:rPr lang="en-US" sz="1800" dirty="0">
              <a:solidFill>
                <a:schemeClr val="tx1"/>
              </a:solidFill>
              <a:highlight>
                <a:srgbClr val="FFFF00"/>
              </a:highlight>
            </a:rPr>
            <a:t>algorithmic decisions </a:t>
          </a:r>
          <a:r>
            <a:rPr lang="en-US" sz="1800" dirty="0">
              <a:solidFill>
                <a:schemeClr val="tx1"/>
              </a:solidFill>
            </a:rPr>
            <a:t>raise the specter of “redlining” in the digital economy—the potential to discriminate against the most vulnerable classes of our society under the guise of neutral algorithms.”</a:t>
          </a:r>
          <a:endParaRPr lang="en-IE" sz="1800" dirty="0">
            <a:solidFill>
              <a:schemeClr val="tx1"/>
            </a:solidFill>
          </a:endParaRPr>
        </a:p>
      </dgm:t>
    </dgm:pt>
    <dgm:pt modelId="{84C4A1B8-A571-4F86-BA22-95A2CD93AF4D}" type="parTrans" cxnId="{18555F81-D7B8-4C57-B717-72AA67A2F595}">
      <dgm:prSet/>
      <dgm:spPr/>
      <dgm:t>
        <a:bodyPr/>
        <a:lstStyle/>
        <a:p>
          <a:endParaRPr lang="en-IE" sz="2400">
            <a:solidFill>
              <a:schemeClr val="tx1"/>
            </a:solidFill>
          </a:endParaRPr>
        </a:p>
      </dgm:t>
    </dgm:pt>
    <dgm:pt modelId="{CF1F110C-8DB6-4A45-86D2-32D9B50C00A6}" type="sibTrans" cxnId="{18555F81-D7B8-4C57-B717-72AA67A2F595}">
      <dgm:prSet/>
      <dgm:spPr/>
      <dgm:t>
        <a:bodyPr/>
        <a:lstStyle/>
        <a:p>
          <a:endParaRPr lang="en-IE" sz="2400">
            <a:solidFill>
              <a:schemeClr val="tx1"/>
            </a:solidFill>
          </a:endParaRPr>
        </a:p>
      </dgm:t>
    </dgm:pt>
    <dgm:pt modelId="{44E25614-030D-434D-9512-EB211F384073}" type="pres">
      <dgm:prSet presAssocID="{707C3189-2DAD-4151-A150-E172CC877C44}" presName="Name0" presStyleCnt="0">
        <dgm:presLayoutVars>
          <dgm:dir/>
          <dgm:resizeHandles val="exact"/>
        </dgm:presLayoutVars>
      </dgm:prSet>
      <dgm:spPr/>
    </dgm:pt>
    <dgm:pt modelId="{113C50BB-C6A9-4232-BA43-FBFBEDC0ACCD}" type="pres">
      <dgm:prSet presAssocID="{707C3189-2DAD-4151-A150-E172CC877C44}" presName="fgShape" presStyleLbl="fgShp" presStyleIdx="0" presStyleCnt="1" custScaleY="41715" custLinFactNeighborX="0" custLinFactNeighborY="22059"/>
      <dgm:spPr/>
    </dgm:pt>
    <dgm:pt modelId="{D78EC0BB-F1FE-43D6-97C7-4EF52400DAFA}" type="pres">
      <dgm:prSet presAssocID="{707C3189-2DAD-4151-A150-E172CC877C44}" presName="linComp" presStyleCnt="0"/>
      <dgm:spPr/>
    </dgm:pt>
    <dgm:pt modelId="{F759B8DD-8715-4C57-9152-39BCC9713BB6}" type="pres">
      <dgm:prSet presAssocID="{BA13554A-FB0E-4843-9C2A-0F87150BF772}" presName="compNode" presStyleCnt="0"/>
      <dgm:spPr/>
    </dgm:pt>
    <dgm:pt modelId="{5B33A377-2745-4B9E-96B7-6B2E04179D38}" type="pres">
      <dgm:prSet presAssocID="{BA13554A-FB0E-4843-9C2A-0F87150BF772}" presName="bkgdShape" presStyleLbl="node1" presStyleIdx="0" presStyleCnt="2" custLinFactNeighborX="2262"/>
      <dgm:spPr/>
    </dgm:pt>
    <dgm:pt modelId="{A82D9E42-B25B-4A9D-83E8-4617B65B3527}" type="pres">
      <dgm:prSet presAssocID="{BA13554A-FB0E-4843-9C2A-0F87150BF772}" presName="nodeTx" presStyleLbl="node1" presStyleIdx="0" presStyleCnt="2">
        <dgm:presLayoutVars>
          <dgm:bulletEnabled val="1"/>
        </dgm:presLayoutVars>
      </dgm:prSet>
      <dgm:spPr/>
    </dgm:pt>
    <dgm:pt modelId="{35451803-9780-4EF5-B2A3-8B9BF8E55DAF}" type="pres">
      <dgm:prSet presAssocID="{BA13554A-FB0E-4843-9C2A-0F87150BF772}" presName="invisiNode" presStyleLbl="node1" presStyleIdx="0" presStyleCnt="2"/>
      <dgm:spPr/>
    </dgm:pt>
    <dgm:pt modelId="{64784872-D167-4F89-8471-2915EF758126}" type="pres">
      <dgm:prSet presAssocID="{BA13554A-FB0E-4843-9C2A-0F87150BF772}" presName="imagNode" presStyleLbl="fgImgPlace1" presStyleIdx="0" presStyleCnt="2" custScaleX="73904" custScaleY="72914" custLinFactNeighborX="-5513" custLinFactNeighborY="-19806"/>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0CC50FF8-0E1C-4731-AD27-E0B2A3145799}" type="pres">
      <dgm:prSet presAssocID="{0491FE65-1AAB-4165-A727-F7D755784731}" presName="sibTrans" presStyleLbl="sibTrans2D1" presStyleIdx="0" presStyleCnt="0"/>
      <dgm:spPr/>
    </dgm:pt>
    <dgm:pt modelId="{84534700-5575-4E93-B920-99067751F921}" type="pres">
      <dgm:prSet presAssocID="{EB409D6F-2782-4113-B622-1D0FFCCC5740}" presName="compNode" presStyleCnt="0"/>
      <dgm:spPr/>
    </dgm:pt>
    <dgm:pt modelId="{BA25C837-9F29-4C15-AF7A-067B7196B998}" type="pres">
      <dgm:prSet presAssocID="{EB409D6F-2782-4113-B622-1D0FFCCC5740}" presName="bkgdShape" presStyleLbl="node1" presStyleIdx="1" presStyleCnt="2" custLinFactNeighborX="46629"/>
      <dgm:spPr/>
    </dgm:pt>
    <dgm:pt modelId="{C74A868E-EB27-4912-B470-034E54E67B2F}" type="pres">
      <dgm:prSet presAssocID="{EB409D6F-2782-4113-B622-1D0FFCCC5740}" presName="nodeTx" presStyleLbl="node1" presStyleIdx="1" presStyleCnt="2">
        <dgm:presLayoutVars>
          <dgm:bulletEnabled val="1"/>
        </dgm:presLayoutVars>
      </dgm:prSet>
      <dgm:spPr/>
    </dgm:pt>
    <dgm:pt modelId="{A50A8AAA-362D-4873-87D9-2283550A93A1}" type="pres">
      <dgm:prSet presAssocID="{EB409D6F-2782-4113-B622-1D0FFCCC5740}" presName="invisiNode" presStyleLbl="node1" presStyleIdx="1" presStyleCnt="2"/>
      <dgm:spPr/>
    </dgm:pt>
    <dgm:pt modelId="{039D00CA-6CA1-452A-A464-EBD0F48E2C4A}" type="pres">
      <dgm:prSet presAssocID="{EB409D6F-2782-4113-B622-1D0FFCCC5740}" presName="imagNode" presStyleLbl="fgImgPlace1" presStyleIdx="1" presStyleCnt="2" custScaleX="72306" custScaleY="71925" custLinFactNeighborX="-114" custLinFactNeighborY="-19806"/>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Lst>
  <dgm:cxnLst>
    <dgm:cxn modelId="{D568C035-748D-4F38-ABD3-A76E2404AEA9}" type="presOf" srcId="{EB409D6F-2782-4113-B622-1D0FFCCC5740}" destId="{C74A868E-EB27-4912-B470-034E54E67B2F}" srcOrd="1" destOrd="0" presId="urn:microsoft.com/office/officeart/2005/8/layout/hList7"/>
    <dgm:cxn modelId="{748E3646-A1C6-4D8C-A92C-4622348408B0}" type="presOf" srcId="{EB409D6F-2782-4113-B622-1D0FFCCC5740}" destId="{BA25C837-9F29-4C15-AF7A-067B7196B998}" srcOrd="0" destOrd="0" presId="urn:microsoft.com/office/officeart/2005/8/layout/hList7"/>
    <dgm:cxn modelId="{EEA8D047-630F-45FF-B8A3-0CF1DE5D9B7D}" type="presOf" srcId="{707C3189-2DAD-4151-A150-E172CC877C44}" destId="{44E25614-030D-434D-9512-EB211F384073}" srcOrd="0" destOrd="0" presId="urn:microsoft.com/office/officeart/2005/8/layout/hList7"/>
    <dgm:cxn modelId="{18555F81-D7B8-4C57-B717-72AA67A2F595}" srcId="{707C3189-2DAD-4151-A150-E172CC877C44}" destId="{EB409D6F-2782-4113-B622-1D0FFCCC5740}" srcOrd="1" destOrd="0" parTransId="{84C4A1B8-A571-4F86-BA22-95A2CD93AF4D}" sibTransId="{CF1F110C-8DB6-4A45-86D2-32D9B50C00A6}"/>
    <dgm:cxn modelId="{4FCA7893-082C-48CE-8CBA-9B17CDA7EC74}" type="presOf" srcId="{BA13554A-FB0E-4843-9C2A-0F87150BF772}" destId="{5B33A377-2745-4B9E-96B7-6B2E04179D38}" srcOrd="0" destOrd="0" presId="urn:microsoft.com/office/officeart/2005/8/layout/hList7"/>
    <dgm:cxn modelId="{8055D793-D966-4694-8CEC-5D0330FED893}" srcId="{707C3189-2DAD-4151-A150-E172CC877C44}" destId="{BA13554A-FB0E-4843-9C2A-0F87150BF772}" srcOrd="0" destOrd="0" parTransId="{0E2EB5BA-2292-465D-AA1A-9D663C83A497}" sibTransId="{0491FE65-1AAB-4165-A727-F7D755784731}"/>
    <dgm:cxn modelId="{DDB0C1AD-4C2B-4017-85E4-4D4BD20326BF}" type="presOf" srcId="{BA13554A-FB0E-4843-9C2A-0F87150BF772}" destId="{A82D9E42-B25B-4A9D-83E8-4617B65B3527}" srcOrd="1" destOrd="0" presId="urn:microsoft.com/office/officeart/2005/8/layout/hList7"/>
    <dgm:cxn modelId="{E167C1CB-292B-4F0F-92C5-ECAF8B26BB41}" type="presOf" srcId="{0491FE65-1AAB-4165-A727-F7D755784731}" destId="{0CC50FF8-0E1C-4731-AD27-E0B2A3145799}" srcOrd="0" destOrd="0" presId="urn:microsoft.com/office/officeart/2005/8/layout/hList7"/>
    <dgm:cxn modelId="{56855BBF-31D6-4183-9EBE-62071AE452B8}" type="presParOf" srcId="{44E25614-030D-434D-9512-EB211F384073}" destId="{113C50BB-C6A9-4232-BA43-FBFBEDC0ACCD}" srcOrd="0" destOrd="0" presId="urn:microsoft.com/office/officeart/2005/8/layout/hList7"/>
    <dgm:cxn modelId="{A99C5353-AAD5-4DD0-B140-095CEEDE721C}" type="presParOf" srcId="{44E25614-030D-434D-9512-EB211F384073}" destId="{D78EC0BB-F1FE-43D6-97C7-4EF52400DAFA}" srcOrd="1" destOrd="0" presId="urn:microsoft.com/office/officeart/2005/8/layout/hList7"/>
    <dgm:cxn modelId="{298E12D0-6A7F-44E9-9E0C-9116AB46FEC9}" type="presParOf" srcId="{D78EC0BB-F1FE-43D6-97C7-4EF52400DAFA}" destId="{F759B8DD-8715-4C57-9152-39BCC9713BB6}" srcOrd="0" destOrd="0" presId="urn:microsoft.com/office/officeart/2005/8/layout/hList7"/>
    <dgm:cxn modelId="{134B2E9E-60F5-415D-B788-1DBF8DF7A9E1}" type="presParOf" srcId="{F759B8DD-8715-4C57-9152-39BCC9713BB6}" destId="{5B33A377-2745-4B9E-96B7-6B2E04179D38}" srcOrd="0" destOrd="0" presId="urn:microsoft.com/office/officeart/2005/8/layout/hList7"/>
    <dgm:cxn modelId="{1F0D22EC-C651-4C07-B663-869056A8E097}" type="presParOf" srcId="{F759B8DD-8715-4C57-9152-39BCC9713BB6}" destId="{A82D9E42-B25B-4A9D-83E8-4617B65B3527}" srcOrd="1" destOrd="0" presId="urn:microsoft.com/office/officeart/2005/8/layout/hList7"/>
    <dgm:cxn modelId="{25E69F88-F32B-480E-9072-72702B773F53}" type="presParOf" srcId="{F759B8DD-8715-4C57-9152-39BCC9713BB6}" destId="{35451803-9780-4EF5-B2A3-8B9BF8E55DAF}" srcOrd="2" destOrd="0" presId="urn:microsoft.com/office/officeart/2005/8/layout/hList7"/>
    <dgm:cxn modelId="{231A23BD-A0E5-4329-A484-B1CD90B917C1}" type="presParOf" srcId="{F759B8DD-8715-4C57-9152-39BCC9713BB6}" destId="{64784872-D167-4F89-8471-2915EF758126}" srcOrd="3" destOrd="0" presId="urn:microsoft.com/office/officeart/2005/8/layout/hList7"/>
    <dgm:cxn modelId="{2262D95A-5B6C-47D9-9D36-221CC4D09BB1}" type="presParOf" srcId="{D78EC0BB-F1FE-43D6-97C7-4EF52400DAFA}" destId="{0CC50FF8-0E1C-4731-AD27-E0B2A3145799}" srcOrd="1" destOrd="0" presId="urn:microsoft.com/office/officeart/2005/8/layout/hList7"/>
    <dgm:cxn modelId="{2B67B52C-CFFE-45EE-B26D-E556CB26E437}" type="presParOf" srcId="{D78EC0BB-F1FE-43D6-97C7-4EF52400DAFA}" destId="{84534700-5575-4E93-B920-99067751F921}" srcOrd="2" destOrd="0" presId="urn:microsoft.com/office/officeart/2005/8/layout/hList7"/>
    <dgm:cxn modelId="{9E025852-D038-4AA7-9166-430078BB0B65}" type="presParOf" srcId="{84534700-5575-4E93-B920-99067751F921}" destId="{BA25C837-9F29-4C15-AF7A-067B7196B998}" srcOrd="0" destOrd="0" presId="urn:microsoft.com/office/officeart/2005/8/layout/hList7"/>
    <dgm:cxn modelId="{E7B501EE-EBBD-432D-82DE-4AE4045BBF32}" type="presParOf" srcId="{84534700-5575-4E93-B920-99067751F921}" destId="{C74A868E-EB27-4912-B470-034E54E67B2F}" srcOrd="1" destOrd="0" presId="urn:microsoft.com/office/officeart/2005/8/layout/hList7"/>
    <dgm:cxn modelId="{D65223E2-073C-4A37-B0D3-18744307E547}" type="presParOf" srcId="{84534700-5575-4E93-B920-99067751F921}" destId="{A50A8AAA-362D-4873-87D9-2283550A93A1}" srcOrd="2" destOrd="0" presId="urn:microsoft.com/office/officeart/2005/8/layout/hList7"/>
    <dgm:cxn modelId="{050192F9-B19A-4DD6-BFE0-A202F3E76303}" type="presParOf" srcId="{84534700-5575-4E93-B920-99067751F921}" destId="{039D00CA-6CA1-452A-A464-EBD0F48E2C4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831FDD-574A-45C4-982E-064B3A69B756}" type="doc">
      <dgm:prSet loTypeId="urn:microsoft.com/office/officeart/2005/8/layout/cycle7" loCatId="cycle" qsTypeId="urn:microsoft.com/office/officeart/2005/8/quickstyle/simple1" qsCatId="simple" csTypeId="urn:microsoft.com/office/officeart/2005/8/colors/colorful2" csCatId="colorful" phldr="1"/>
      <dgm:spPr/>
    </dgm:pt>
    <dgm:pt modelId="{2FCCBDC6-4B4C-42C1-B287-9936A7297360}">
      <dgm:prSet phldrT="[Text]"/>
      <dgm:spPr/>
      <dgm:t>
        <a:bodyPr/>
        <a:lstStyle/>
        <a:p>
          <a:r>
            <a:rPr lang="en-US" dirty="0"/>
            <a:t>Transparency</a:t>
          </a:r>
          <a:endParaRPr lang="en-IE" dirty="0"/>
        </a:p>
      </dgm:t>
    </dgm:pt>
    <dgm:pt modelId="{1342ED13-159C-4178-845F-60A3945FB6D7}" type="parTrans" cxnId="{ED60D2BA-13EB-4623-BABC-2B9A60D5DE13}">
      <dgm:prSet/>
      <dgm:spPr/>
      <dgm:t>
        <a:bodyPr/>
        <a:lstStyle/>
        <a:p>
          <a:endParaRPr lang="en-IE"/>
        </a:p>
      </dgm:t>
    </dgm:pt>
    <dgm:pt modelId="{E73E8375-880D-4DBD-BBFE-88729D6FBBC3}" type="sibTrans" cxnId="{ED60D2BA-13EB-4623-BABC-2B9A60D5DE13}">
      <dgm:prSet/>
      <dgm:spPr/>
      <dgm:t>
        <a:bodyPr/>
        <a:lstStyle/>
        <a:p>
          <a:endParaRPr lang="en-IE"/>
        </a:p>
      </dgm:t>
    </dgm:pt>
    <dgm:pt modelId="{E5AB58E1-F707-40CA-BC85-5284ECA722D2}">
      <dgm:prSet phldrT="[Text]"/>
      <dgm:spPr/>
      <dgm:t>
        <a:bodyPr/>
        <a:lstStyle/>
        <a:p>
          <a:r>
            <a:rPr lang="en-US" dirty="0"/>
            <a:t>Accountability</a:t>
          </a:r>
          <a:endParaRPr lang="en-IE" dirty="0"/>
        </a:p>
      </dgm:t>
    </dgm:pt>
    <dgm:pt modelId="{777B3C0A-B05A-46B2-BD21-8D1D78D22924}" type="parTrans" cxnId="{FF105E21-AE9F-4362-80B9-873691EA92D0}">
      <dgm:prSet/>
      <dgm:spPr/>
      <dgm:t>
        <a:bodyPr/>
        <a:lstStyle/>
        <a:p>
          <a:endParaRPr lang="en-IE"/>
        </a:p>
      </dgm:t>
    </dgm:pt>
    <dgm:pt modelId="{22C3A527-6775-4283-8416-E3767A979310}" type="sibTrans" cxnId="{FF105E21-AE9F-4362-80B9-873691EA92D0}">
      <dgm:prSet/>
      <dgm:spPr/>
      <dgm:t>
        <a:bodyPr/>
        <a:lstStyle/>
        <a:p>
          <a:endParaRPr lang="en-IE"/>
        </a:p>
      </dgm:t>
    </dgm:pt>
    <dgm:pt modelId="{59C562AA-1763-4944-AA6D-98C04E198AC6}">
      <dgm:prSet phldrT="[Text]"/>
      <dgm:spPr/>
      <dgm:t>
        <a:bodyPr/>
        <a:lstStyle/>
        <a:p>
          <a:r>
            <a:rPr lang="en-US" dirty="0"/>
            <a:t>Fairness</a:t>
          </a:r>
          <a:endParaRPr lang="en-IE" dirty="0"/>
        </a:p>
      </dgm:t>
    </dgm:pt>
    <dgm:pt modelId="{96B30059-D248-45FC-872C-86619A8F89A2}" type="parTrans" cxnId="{E42E97AD-315F-4D84-B6E1-25BF9BCDC59F}">
      <dgm:prSet/>
      <dgm:spPr/>
      <dgm:t>
        <a:bodyPr/>
        <a:lstStyle/>
        <a:p>
          <a:endParaRPr lang="en-IE"/>
        </a:p>
      </dgm:t>
    </dgm:pt>
    <dgm:pt modelId="{2E38272F-063A-4106-8B8B-BB843B5DAA8A}" type="sibTrans" cxnId="{E42E97AD-315F-4D84-B6E1-25BF9BCDC59F}">
      <dgm:prSet/>
      <dgm:spPr/>
      <dgm:t>
        <a:bodyPr/>
        <a:lstStyle/>
        <a:p>
          <a:endParaRPr lang="en-IE"/>
        </a:p>
      </dgm:t>
    </dgm:pt>
    <dgm:pt modelId="{4672BC34-DA3C-48EB-80E7-3ECD66ECE9D8}" type="pres">
      <dgm:prSet presAssocID="{05831FDD-574A-45C4-982E-064B3A69B756}" presName="Name0" presStyleCnt="0">
        <dgm:presLayoutVars>
          <dgm:dir/>
          <dgm:resizeHandles val="exact"/>
        </dgm:presLayoutVars>
      </dgm:prSet>
      <dgm:spPr/>
    </dgm:pt>
    <dgm:pt modelId="{BA655CD8-8EFF-4051-9C76-CE140B3DB64F}" type="pres">
      <dgm:prSet presAssocID="{2FCCBDC6-4B4C-42C1-B287-9936A7297360}" presName="node" presStyleLbl="node1" presStyleIdx="0" presStyleCnt="3">
        <dgm:presLayoutVars>
          <dgm:bulletEnabled val="1"/>
        </dgm:presLayoutVars>
      </dgm:prSet>
      <dgm:spPr/>
    </dgm:pt>
    <dgm:pt modelId="{AF150355-409E-45CB-9C52-CD316BCBA70A}" type="pres">
      <dgm:prSet presAssocID="{E73E8375-880D-4DBD-BBFE-88729D6FBBC3}" presName="sibTrans" presStyleLbl="sibTrans2D1" presStyleIdx="0" presStyleCnt="3"/>
      <dgm:spPr/>
    </dgm:pt>
    <dgm:pt modelId="{1D3A6634-D1BC-4307-884D-E58E1D1DFD75}" type="pres">
      <dgm:prSet presAssocID="{E73E8375-880D-4DBD-BBFE-88729D6FBBC3}" presName="connectorText" presStyleLbl="sibTrans2D1" presStyleIdx="0" presStyleCnt="3"/>
      <dgm:spPr/>
    </dgm:pt>
    <dgm:pt modelId="{4FFD3847-CEBA-4AC0-AF22-EACAFA50048F}" type="pres">
      <dgm:prSet presAssocID="{E5AB58E1-F707-40CA-BC85-5284ECA722D2}" presName="node" presStyleLbl="node1" presStyleIdx="1" presStyleCnt="3">
        <dgm:presLayoutVars>
          <dgm:bulletEnabled val="1"/>
        </dgm:presLayoutVars>
      </dgm:prSet>
      <dgm:spPr/>
    </dgm:pt>
    <dgm:pt modelId="{223D13A2-9883-4D79-8971-ADDD548E424E}" type="pres">
      <dgm:prSet presAssocID="{22C3A527-6775-4283-8416-E3767A979310}" presName="sibTrans" presStyleLbl="sibTrans2D1" presStyleIdx="1" presStyleCnt="3"/>
      <dgm:spPr/>
    </dgm:pt>
    <dgm:pt modelId="{09443FE9-D883-4877-B9C3-59004C50E1D8}" type="pres">
      <dgm:prSet presAssocID="{22C3A527-6775-4283-8416-E3767A979310}" presName="connectorText" presStyleLbl="sibTrans2D1" presStyleIdx="1" presStyleCnt="3"/>
      <dgm:spPr/>
    </dgm:pt>
    <dgm:pt modelId="{237E6F1C-FCA1-4E12-9B90-60B6570033DD}" type="pres">
      <dgm:prSet presAssocID="{59C562AA-1763-4944-AA6D-98C04E198AC6}" presName="node" presStyleLbl="node1" presStyleIdx="2" presStyleCnt="3">
        <dgm:presLayoutVars>
          <dgm:bulletEnabled val="1"/>
        </dgm:presLayoutVars>
      </dgm:prSet>
      <dgm:spPr/>
    </dgm:pt>
    <dgm:pt modelId="{1D09301A-0546-4846-BB86-CF94133668B1}" type="pres">
      <dgm:prSet presAssocID="{2E38272F-063A-4106-8B8B-BB843B5DAA8A}" presName="sibTrans" presStyleLbl="sibTrans2D1" presStyleIdx="2" presStyleCnt="3"/>
      <dgm:spPr/>
    </dgm:pt>
    <dgm:pt modelId="{DEA5980F-314A-413C-A44B-8C527551DA39}" type="pres">
      <dgm:prSet presAssocID="{2E38272F-063A-4106-8B8B-BB843B5DAA8A}" presName="connectorText" presStyleLbl="sibTrans2D1" presStyleIdx="2" presStyleCnt="3"/>
      <dgm:spPr/>
    </dgm:pt>
  </dgm:ptLst>
  <dgm:cxnLst>
    <dgm:cxn modelId="{336A1E03-0990-4AFD-B9CB-B02F52EDD104}" type="presOf" srcId="{22C3A527-6775-4283-8416-E3767A979310}" destId="{09443FE9-D883-4877-B9C3-59004C50E1D8}" srcOrd="1" destOrd="0" presId="urn:microsoft.com/office/officeart/2005/8/layout/cycle7"/>
    <dgm:cxn modelId="{7C42EF06-958D-45CC-98C5-C0F977A23B7A}" type="presOf" srcId="{E5AB58E1-F707-40CA-BC85-5284ECA722D2}" destId="{4FFD3847-CEBA-4AC0-AF22-EACAFA50048F}" srcOrd="0" destOrd="0" presId="urn:microsoft.com/office/officeart/2005/8/layout/cycle7"/>
    <dgm:cxn modelId="{C178F513-DD2C-4596-B698-B5C995F500A2}" type="presOf" srcId="{E73E8375-880D-4DBD-BBFE-88729D6FBBC3}" destId="{AF150355-409E-45CB-9C52-CD316BCBA70A}" srcOrd="0" destOrd="0" presId="urn:microsoft.com/office/officeart/2005/8/layout/cycle7"/>
    <dgm:cxn modelId="{FF105E21-AE9F-4362-80B9-873691EA92D0}" srcId="{05831FDD-574A-45C4-982E-064B3A69B756}" destId="{E5AB58E1-F707-40CA-BC85-5284ECA722D2}" srcOrd="1" destOrd="0" parTransId="{777B3C0A-B05A-46B2-BD21-8D1D78D22924}" sibTransId="{22C3A527-6775-4283-8416-E3767A979310}"/>
    <dgm:cxn modelId="{3DED315E-0B2C-4AB0-90DF-0FF45DAFA0DD}" type="presOf" srcId="{2E38272F-063A-4106-8B8B-BB843B5DAA8A}" destId="{DEA5980F-314A-413C-A44B-8C527551DA39}" srcOrd="1" destOrd="0" presId="urn:microsoft.com/office/officeart/2005/8/layout/cycle7"/>
    <dgm:cxn modelId="{11C85370-0B03-4162-94BA-3F71C775BFEA}" type="presOf" srcId="{59C562AA-1763-4944-AA6D-98C04E198AC6}" destId="{237E6F1C-FCA1-4E12-9B90-60B6570033DD}" srcOrd="0" destOrd="0" presId="urn:microsoft.com/office/officeart/2005/8/layout/cycle7"/>
    <dgm:cxn modelId="{81000984-ABFB-4482-B57B-E922BAFF7186}" type="presOf" srcId="{05831FDD-574A-45C4-982E-064B3A69B756}" destId="{4672BC34-DA3C-48EB-80E7-3ECD66ECE9D8}" srcOrd="0" destOrd="0" presId="urn:microsoft.com/office/officeart/2005/8/layout/cycle7"/>
    <dgm:cxn modelId="{76BA0792-C6B2-4ABA-A332-3A368DEDC5FF}" type="presOf" srcId="{22C3A527-6775-4283-8416-E3767A979310}" destId="{223D13A2-9883-4D79-8971-ADDD548E424E}" srcOrd="0" destOrd="0" presId="urn:microsoft.com/office/officeart/2005/8/layout/cycle7"/>
    <dgm:cxn modelId="{BF16CB9B-63E3-4AA2-B2DE-3C402D32C03C}" type="presOf" srcId="{2FCCBDC6-4B4C-42C1-B287-9936A7297360}" destId="{BA655CD8-8EFF-4051-9C76-CE140B3DB64F}" srcOrd="0" destOrd="0" presId="urn:microsoft.com/office/officeart/2005/8/layout/cycle7"/>
    <dgm:cxn modelId="{E42E97AD-315F-4D84-B6E1-25BF9BCDC59F}" srcId="{05831FDD-574A-45C4-982E-064B3A69B756}" destId="{59C562AA-1763-4944-AA6D-98C04E198AC6}" srcOrd="2" destOrd="0" parTransId="{96B30059-D248-45FC-872C-86619A8F89A2}" sibTransId="{2E38272F-063A-4106-8B8B-BB843B5DAA8A}"/>
    <dgm:cxn modelId="{ED60D2BA-13EB-4623-BABC-2B9A60D5DE13}" srcId="{05831FDD-574A-45C4-982E-064B3A69B756}" destId="{2FCCBDC6-4B4C-42C1-B287-9936A7297360}" srcOrd="0" destOrd="0" parTransId="{1342ED13-159C-4178-845F-60A3945FB6D7}" sibTransId="{E73E8375-880D-4DBD-BBFE-88729D6FBBC3}"/>
    <dgm:cxn modelId="{43ADB3DB-72F2-4A4C-A4D3-02434393E235}" type="presOf" srcId="{E73E8375-880D-4DBD-BBFE-88729D6FBBC3}" destId="{1D3A6634-D1BC-4307-884D-E58E1D1DFD75}" srcOrd="1" destOrd="0" presId="urn:microsoft.com/office/officeart/2005/8/layout/cycle7"/>
    <dgm:cxn modelId="{67E163E8-9707-426A-9213-D791C009BCCC}" type="presOf" srcId="{2E38272F-063A-4106-8B8B-BB843B5DAA8A}" destId="{1D09301A-0546-4846-BB86-CF94133668B1}" srcOrd="0" destOrd="0" presId="urn:microsoft.com/office/officeart/2005/8/layout/cycle7"/>
    <dgm:cxn modelId="{33ABA107-8864-479F-8A27-23D4091EB796}" type="presParOf" srcId="{4672BC34-DA3C-48EB-80E7-3ECD66ECE9D8}" destId="{BA655CD8-8EFF-4051-9C76-CE140B3DB64F}" srcOrd="0" destOrd="0" presId="urn:microsoft.com/office/officeart/2005/8/layout/cycle7"/>
    <dgm:cxn modelId="{816B8594-C946-4EE0-B2E3-A615AB8075CE}" type="presParOf" srcId="{4672BC34-DA3C-48EB-80E7-3ECD66ECE9D8}" destId="{AF150355-409E-45CB-9C52-CD316BCBA70A}" srcOrd="1" destOrd="0" presId="urn:microsoft.com/office/officeart/2005/8/layout/cycle7"/>
    <dgm:cxn modelId="{B3E3B742-9DCD-4E4E-BF15-F9660EA24691}" type="presParOf" srcId="{AF150355-409E-45CB-9C52-CD316BCBA70A}" destId="{1D3A6634-D1BC-4307-884D-E58E1D1DFD75}" srcOrd="0" destOrd="0" presId="urn:microsoft.com/office/officeart/2005/8/layout/cycle7"/>
    <dgm:cxn modelId="{5FEBCF2C-9EAB-4215-8019-71C47AEB0F74}" type="presParOf" srcId="{4672BC34-DA3C-48EB-80E7-3ECD66ECE9D8}" destId="{4FFD3847-CEBA-4AC0-AF22-EACAFA50048F}" srcOrd="2" destOrd="0" presId="urn:microsoft.com/office/officeart/2005/8/layout/cycle7"/>
    <dgm:cxn modelId="{156ABF7A-F519-41D2-8B42-9413EBBFCE8A}" type="presParOf" srcId="{4672BC34-DA3C-48EB-80E7-3ECD66ECE9D8}" destId="{223D13A2-9883-4D79-8971-ADDD548E424E}" srcOrd="3" destOrd="0" presId="urn:microsoft.com/office/officeart/2005/8/layout/cycle7"/>
    <dgm:cxn modelId="{328AE57B-A4AE-4FE0-9FD4-B44165DD5FD9}" type="presParOf" srcId="{223D13A2-9883-4D79-8971-ADDD548E424E}" destId="{09443FE9-D883-4877-B9C3-59004C50E1D8}" srcOrd="0" destOrd="0" presId="urn:microsoft.com/office/officeart/2005/8/layout/cycle7"/>
    <dgm:cxn modelId="{505381E1-F7BA-415D-B2AF-B6E10F8FF6A7}" type="presParOf" srcId="{4672BC34-DA3C-48EB-80E7-3ECD66ECE9D8}" destId="{237E6F1C-FCA1-4E12-9B90-60B6570033DD}" srcOrd="4" destOrd="0" presId="urn:microsoft.com/office/officeart/2005/8/layout/cycle7"/>
    <dgm:cxn modelId="{69E9DA4B-A11C-4726-8992-3523592DBF46}" type="presParOf" srcId="{4672BC34-DA3C-48EB-80E7-3ECD66ECE9D8}" destId="{1D09301A-0546-4846-BB86-CF94133668B1}" srcOrd="5" destOrd="0" presId="urn:microsoft.com/office/officeart/2005/8/layout/cycle7"/>
    <dgm:cxn modelId="{2DA28148-11CF-48C8-8D0F-F8FE9901BAAF}" type="presParOf" srcId="{1D09301A-0546-4846-BB86-CF94133668B1}" destId="{DEA5980F-314A-413C-A44B-8C527551DA39}"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40CC00D-F484-48A5-AE2C-1ED476B4C042}"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n-IE"/>
        </a:p>
      </dgm:t>
    </dgm:pt>
    <dgm:pt modelId="{19D6F7B5-357E-46E5-B2CD-90AD0834DDB4}">
      <dgm:prSet custT="1"/>
      <dgm:spPr/>
      <dgm:t>
        <a:bodyPr/>
        <a:lstStyle/>
        <a:p>
          <a:pPr>
            <a:buFont typeface="Wingdings 3" charset="2"/>
            <a:buChar char=""/>
          </a:pPr>
          <a:r>
            <a:rPr lang="en-IE" sz="2400" b="1" dirty="0"/>
            <a:t>Responsibility</a:t>
          </a:r>
          <a:endParaRPr lang="en-IE" sz="2400" dirty="0"/>
        </a:p>
      </dgm:t>
    </dgm:pt>
    <dgm:pt modelId="{713CCCA7-917F-408F-AC41-06A94B2C4FA1}" type="parTrans" cxnId="{83366E0F-8609-4B12-BCA1-1B03605E874B}">
      <dgm:prSet/>
      <dgm:spPr/>
      <dgm:t>
        <a:bodyPr/>
        <a:lstStyle/>
        <a:p>
          <a:endParaRPr lang="en-IE" sz="1800"/>
        </a:p>
      </dgm:t>
    </dgm:pt>
    <dgm:pt modelId="{4AF6FE97-5CF5-456A-B90B-417136C26B1F}" type="sibTrans" cxnId="{83366E0F-8609-4B12-BCA1-1B03605E874B}">
      <dgm:prSet/>
      <dgm:spPr/>
      <dgm:t>
        <a:bodyPr/>
        <a:lstStyle/>
        <a:p>
          <a:endParaRPr lang="en-IE" sz="1800"/>
        </a:p>
      </dgm:t>
    </dgm:pt>
    <dgm:pt modelId="{273102D9-E336-4DD9-96F6-460C2CCE6DB0}">
      <dgm:prSet custT="1"/>
      <dgm:spPr/>
      <dgm:t>
        <a:bodyPr/>
        <a:lstStyle/>
        <a:p>
          <a:r>
            <a:rPr lang="en-US" sz="1400" dirty="0"/>
            <a:t>Make available </a:t>
          </a:r>
          <a:r>
            <a:rPr lang="en-US" sz="1400" b="1" dirty="0"/>
            <a:t>externally visible avenues of redress </a:t>
          </a:r>
          <a:r>
            <a:rPr lang="en-US" sz="1400" dirty="0"/>
            <a:t>for adverse individual or societal effects of an algorithmic decision system and </a:t>
          </a:r>
          <a:r>
            <a:rPr lang="en-US" sz="1400" b="1" dirty="0"/>
            <a:t>designate an internal role </a:t>
          </a:r>
          <a:r>
            <a:rPr lang="en-US" sz="1400" dirty="0"/>
            <a:t>for the person who is responsible for the timely remedy of such issues.</a:t>
          </a:r>
          <a:endParaRPr lang="en-IE" sz="1400" dirty="0"/>
        </a:p>
      </dgm:t>
    </dgm:pt>
    <dgm:pt modelId="{91623EE3-072F-4198-B1FD-222BE91F3D5B}" type="parTrans" cxnId="{DCCE0A5B-FC2A-4FF5-8C55-8457AF73B643}">
      <dgm:prSet/>
      <dgm:spPr/>
      <dgm:t>
        <a:bodyPr/>
        <a:lstStyle/>
        <a:p>
          <a:endParaRPr lang="en-IE" sz="1800"/>
        </a:p>
      </dgm:t>
    </dgm:pt>
    <dgm:pt modelId="{0ACA0B4F-3B3B-418E-AB03-5163AC1A625A}" type="sibTrans" cxnId="{DCCE0A5B-FC2A-4FF5-8C55-8457AF73B643}">
      <dgm:prSet/>
      <dgm:spPr/>
      <dgm:t>
        <a:bodyPr/>
        <a:lstStyle/>
        <a:p>
          <a:endParaRPr lang="en-IE" sz="1800"/>
        </a:p>
      </dgm:t>
    </dgm:pt>
    <dgm:pt modelId="{98CE4BBE-6AA4-49FC-9054-2EE0EA7921EE}">
      <dgm:prSet custT="1"/>
      <dgm:spPr/>
      <dgm:t>
        <a:bodyPr/>
        <a:lstStyle/>
        <a:p>
          <a:r>
            <a:rPr lang="en-IE" sz="2400" b="1"/>
            <a:t>Explainability</a:t>
          </a:r>
          <a:endParaRPr lang="en-IE" sz="2400" b="1" dirty="0"/>
        </a:p>
      </dgm:t>
    </dgm:pt>
    <dgm:pt modelId="{BCB8BDB5-F2F3-47C7-8E24-281A46923A0E}" type="parTrans" cxnId="{05F657B7-81E0-4D45-B9C3-D8433042BCE0}">
      <dgm:prSet/>
      <dgm:spPr/>
      <dgm:t>
        <a:bodyPr/>
        <a:lstStyle/>
        <a:p>
          <a:endParaRPr lang="en-IE" sz="1800"/>
        </a:p>
      </dgm:t>
    </dgm:pt>
    <dgm:pt modelId="{1B12BF09-2D51-4402-8899-D04CE7EEC482}" type="sibTrans" cxnId="{05F657B7-81E0-4D45-B9C3-D8433042BCE0}">
      <dgm:prSet/>
      <dgm:spPr/>
      <dgm:t>
        <a:bodyPr/>
        <a:lstStyle/>
        <a:p>
          <a:endParaRPr lang="en-IE" sz="1800"/>
        </a:p>
      </dgm:t>
    </dgm:pt>
    <dgm:pt modelId="{568834DA-07B7-4DE0-9239-D9578A42CCDF}">
      <dgm:prSet custT="1"/>
      <dgm:spPr/>
      <dgm:t>
        <a:bodyPr/>
        <a:lstStyle/>
        <a:p>
          <a:r>
            <a:rPr lang="en-US" sz="1400" dirty="0"/>
            <a:t>Ensure that algorithmic decisions as well as any data driving those decisions </a:t>
          </a:r>
          <a:r>
            <a:rPr lang="en-US" sz="1400" b="1" dirty="0"/>
            <a:t>can be explained to end-users </a:t>
          </a:r>
          <a:r>
            <a:rPr lang="en-US" sz="1400" dirty="0"/>
            <a:t>and other stakeholders in non-technical terms.</a:t>
          </a:r>
          <a:endParaRPr lang="en-IE" sz="1400" dirty="0"/>
        </a:p>
      </dgm:t>
    </dgm:pt>
    <dgm:pt modelId="{7D4C0197-3A6C-419F-ADD7-FBE9DAFE8B1B}" type="parTrans" cxnId="{19FEEF6D-6660-4924-8CD9-36D346C1644D}">
      <dgm:prSet/>
      <dgm:spPr/>
      <dgm:t>
        <a:bodyPr/>
        <a:lstStyle/>
        <a:p>
          <a:endParaRPr lang="en-IE" sz="1800"/>
        </a:p>
      </dgm:t>
    </dgm:pt>
    <dgm:pt modelId="{F05C4183-06DC-4592-90B6-E5EC7B727255}" type="sibTrans" cxnId="{19FEEF6D-6660-4924-8CD9-36D346C1644D}">
      <dgm:prSet/>
      <dgm:spPr/>
      <dgm:t>
        <a:bodyPr/>
        <a:lstStyle/>
        <a:p>
          <a:endParaRPr lang="en-IE" sz="1800"/>
        </a:p>
      </dgm:t>
    </dgm:pt>
    <dgm:pt modelId="{0897BC97-65BB-4223-9BFA-706E1AFDA098}">
      <dgm:prSet custT="1"/>
      <dgm:spPr/>
      <dgm:t>
        <a:bodyPr/>
        <a:lstStyle/>
        <a:p>
          <a:r>
            <a:rPr lang="en-IE" sz="2400" b="1"/>
            <a:t>Accuracy</a:t>
          </a:r>
          <a:endParaRPr lang="en-IE" sz="2400" b="1" dirty="0"/>
        </a:p>
      </dgm:t>
    </dgm:pt>
    <dgm:pt modelId="{48513E12-A826-4532-9BCA-663C06BB0591}" type="parTrans" cxnId="{4D1634B3-7E77-42E4-8A7C-4121DF8112F9}">
      <dgm:prSet/>
      <dgm:spPr/>
      <dgm:t>
        <a:bodyPr/>
        <a:lstStyle/>
        <a:p>
          <a:endParaRPr lang="en-IE" sz="1800"/>
        </a:p>
      </dgm:t>
    </dgm:pt>
    <dgm:pt modelId="{5024A788-BED4-4EBC-BFF0-E43FE5D29FAA}" type="sibTrans" cxnId="{4D1634B3-7E77-42E4-8A7C-4121DF8112F9}">
      <dgm:prSet/>
      <dgm:spPr/>
      <dgm:t>
        <a:bodyPr/>
        <a:lstStyle/>
        <a:p>
          <a:endParaRPr lang="en-IE" sz="1800"/>
        </a:p>
      </dgm:t>
    </dgm:pt>
    <dgm:pt modelId="{ABF607C9-495E-4E4E-BFCD-F58CF6991C73}">
      <dgm:prSet custT="1"/>
      <dgm:spPr/>
      <dgm:t>
        <a:bodyPr/>
        <a:lstStyle/>
        <a:p>
          <a:r>
            <a:rPr lang="en-US" sz="1400" dirty="0"/>
            <a:t>Identify, log, and articulate </a:t>
          </a:r>
          <a:r>
            <a:rPr lang="en-US" sz="1400" b="1" dirty="0"/>
            <a:t>sources of error and uncertainty </a:t>
          </a:r>
          <a:r>
            <a:rPr lang="en-US" sz="1400" dirty="0"/>
            <a:t>throughout the algorithm and its data sources so that expected and worst-case implications can be understood and inform mitigation procedures.</a:t>
          </a:r>
          <a:endParaRPr lang="en-IE" sz="1400" dirty="0"/>
        </a:p>
      </dgm:t>
    </dgm:pt>
    <dgm:pt modelId="{4F9C4CA5-36C3-4B38-A5A6-9724C054FD14}" type="parTrans" cxnId="{E0F9E23C-2B93-479F-9E4E-EF4AD5C12C58}">
      <dgm:prSet/>
      <dgm:spPr/>
      <dgm:t>
        <a:bodyPr/>
        <a:lstStyle/>
        <a:p>
          <a:endParaRPr lang="en-IE" sz="1800"/>
        </a:p>
      </dgm:t>
    </dgm:pt>
    <dgm:pt modelId="{627222C3-5D0A-47F4-BC90-737770BBAC7A}" type="sibTrans" cxnId="{E0F9E23C-2B93-479F-9E4E-EF4AD5C12C58}">
      <dgm:prSet/>
      <dgm:spPr/>
      <dgm:t>
        <a:bodyPr/>
        <a:lstStyle/>
        <a:p>
          <a:endParaRPr lang="en-IE" sz="1800"/>
        </a:p>
      </dgm:t>
    </dgm:pt>
    <dgm:pt modelId="{39B7F037-8CB4-462B-834E-9467C198BBA3}">
      <dgm:prSet custT="1"/>
      <dgm:spPr/>
      <dgm:t>
        <a:bodyPr/>
        <a:lstStyle/>
        <a:p>
          <a:r>
            <a:rPr lang="en-IE" sz="2400" b="1"/>
            <a:t>Auditability</a:t>
          </a:r>
          <a:endParaRPr lang="en-IE" sz="2400" b="1" dirty="0"/>
        </a:p>
      </dgm:t>
    </dgm:pt>
    <dgm:pt modelId="{1B2AE90A-E4A8-44CF-AF67-6ACC030F40B5}" type="parTrans" cxnId="{98474CB0-CC83-4A19-9527-706A610596EC}">
      <dgm:prSet/>
      <dgm:spPr/>
      <dgm:t>
        <a:bodyPr/>
        <a:lstStyle/>
        <a:p>
          <a:endParaRPr lang="en-IE" sz="1800"/>
        </a:p>
      </dgm:t>
    </dgm:pt>
    <dgm:pt modelId="{95457164-404A-4540-8CC8-E478964354FC}" type="sibTrans" cxnId="{98474CB0-CC83-4A19-9527-706A610596EC}">
      <dgm:prSet/>
      <dgm:spPr/>
      <dgm:t>
        <a:bodyPr/>
        <a:lstStyle/>
        <a:p>
          <a:endParaRPr lang="en-IE" sz="1800"/>
        </a:p>
      </dgm:t>
    </dgm:pt>
    <dgm:pt modelId="{85096554-E6F2-4572-A22E-3B515AF8DCB7}">
      <dgm:prSet custT="1"/>
      <dgm:spPr/>
      <dgm:t>
        <a:bodyPr/>
        <a:lstStyle/>
        <a:p>
          <a:r>
            <a:rPr lang="en-US" sz="1400" b="1" dirty="0"/>
            <a:t>Enable interested third parties to probe, understand, and review </a:t>
          </a:r>
          <a:r>
            <a:rPr lang="en-US" sz="1400" dirty="0"/>
            <a:t>the behavior of the algorithm through disclosure of information that enables monitoring, checking, or criticism, including through provision of detailed documentation, technically suitable APIs, and permissive terms of use.</a:t>
          </a:r>
        </a:p>
      </dgm:t>
    </dgm:pt>
    <dgm:pt modelId="{24135874-CD20-41D6-A6CA-33C24584C9C3}" type="parTrans" cxnId="{ED383711-62C6-42AE-A62C-310B5E69C600}">
      <dgm:prSet/>
      <dgm:spPr/>
      <dgm:t>
        <a:bodyPr/>
        <a:lstStyle/>
        <a:p>
          <a:endParaRPr lang="en-IE" sz="1800"/>
        </a:p>
      </dgm:t>
    </dgm:pt>
    <dgm:pt modelId="{A55C2DC5-EBC5-4C2C-B1E1-CA796B137445}" type="sibTrans" cxnId="{ED383711-62C6-42AE-A62C-310B5E69C600}">
      <dgm:prSet/>
      <dgm:spPr/>
      <dgm:t>
        <a:bodyPr/>
        <a:lstStyle/>
        <a:p>
          <a:endParaRPr lang="en-IE" sz="1800"/>
        </a:p>
      </dgm:t>
    </dgm:pt>
    <dgm:pt modelId="{9706993E-117A-4F8E-A6E3-1B7462CA94AB}">
      <dgm:prSet custT="1"/>
      <dgm:spPr/>
      <dgm:t>
        <a:bodyPr/>
        <a:lstStyle/>
        <a:p>
          <a:r>
            <a:rPr lang="en-IE" sz="2400" b="1" dirty="0"/>
            <a:t>Fairness</a:t>
          </a:r>
        </a:p>
      </dgm:t>
    </dgm:pt>
    <dgm:pt modelId="{163A6795-3B1F-489A-AF9C-7952F21EBF72}" type="parTrans" cxnId="{E2C0FC4E-3A4A-4CA7-AB64-1131CEF98185}">
      <dgm:prSet/>
      <dgm:spPr/>
      <dgm:t>
        <a:bodyPr/>
        <a:lstStyle/>
        <a:p>
          <a:endParaRPr lang="en-IE" sz="1800"/>
        </a:p>
      </dgm:t>
    </dgm:pt>
    <dgm:pt modelId="{2AF0F830-9C7B-4D1E-BF0D-E2CA8B0450A2}" type="sibTrans" cxnId="{E2C0FC4E-3A4A-4CA7-AB64-1131CEF98185}">
      <dgm:prSet/>
      <dgm:spPr/>
      <dgm:t>
        <a:bodyPr/>
        <a:lstStyle/>
        <a:p>
          <a:endParaRPr lang="en-IE" sz="1800"/>
        </a:p>
      </dgm:t>
    </dgm:pt>
    <dgm:pt modelId="{B162C444-0F33-4F9D-A577-FEB77CB893A3}">
      <dgm:prSet custT="1"/>
      <dgm:spPr/>
      <dgm:t>
        <a:bodyPr/>
        <a:lstStyle/>
        <a:p>
          <a:r>
            <a:rPr lang="en-US" sz="1400" dirty="0"/>
            <a:t>Ensure that algorithmic decisions </a:t>
          </a:r>
          <a:r>
            <a:rPr lang="en-US" sz="1400" b="1" dirty="0"/>
            <a:t>do not create discriminatory or unjust impacts </a:t>
          </a:r>
          <a:r>
            <a:rPr lang="en-US" sz="1400" dirty="0"/>
            <a:t>when comparing across different demographics (e.g. race, sex, </a:t>
          </a:r>
          <a:r>
            <a:rPr lang="en-US" sz="1400" dirty="0" err="1"/>
            <a:t>etc</a:t>
          </a:r>
          <a:r>
            <a:rPr lang="en-US" sz="1400" dirty="0"/>
            <a:t>).</a:t>
          </a:r>
          <a:endParaRPr lang="en-IE" sz="1400" dirty="0"/>
        </a:p>
      </dgm:t>
    </dgm:pt>
    <dgm:pt modelId="{7F3DFC85-4367-43CF-BE82-4BBEAD8CA277}" type="parTrans" cxnId="{DD3C6305-CA4B-47C8-B368-44DC2A064BDD}">
      <dgm:prSet/>
      <dgm:spPr/>
      <dgm:t>
        <a:bodyPr/>
        <a:lstStyle/>
        <a:p>
          <a:endParaRPr lang="en-IE" sz="1800"/>
        </a:p>
      </dgm:t>
    </dgm:pt>
    <dgm:pt modelId="{17BD13DC-61F7-4F8D-8439-7E13799828F1}" type="sibTrans" cxnId="{DD3C6305-CA4B-47C8-B368-44DC2A064BDD}">
      <dgm:prSet/>
      <dgm:spPr/>
      <dgm:t>
        <a:bodyPr/>
        <a:lstStyle/>
        <a:p>
          <a:endParaRPr lang="en-IE" sz="1800"/>
        </a:p>
      </dgm:t>
    </dgm:pt>
    <dgm:pt modelId="{894A519C-B613-4AE7-9451-9DC71FEF17B4}" type="pres">
      <dgm:prSet presAssocID="{340CC00D-F484-48A5-AE2C-1ED476B4C042}" presName="Name0" presStyleCnt="0">
        <dgm:presLayoutVars>
          <dgm:chMax/>
          <dgm:chPref val="3"/>
          <dgm:dir/>
          <dgm:animOne val="branch"/>
          <dgm:animLvl val="lvl"/>
        </dgm:presLayoutVars>
      </dgm:prSet>
      <dgm:spPr/>
    </dgm:pt>
    <dgm:pt modelId="{AC4C50AF-FAD2-4E1E-BB27-B1F3DD7D5FD1}" type="pres">
      <dgm:prSet presAssocID="{19D6F7B5-357E-46E5-B2CD-90AD0834DDB4}" presName="composite" presStyleCnt="0"/>
      <dgm:spPr/>
    </dgm:pt>
    <dgm:pt modelId="{3EECC5B9-2F3B-49C6-8EA1-E5E7218860D5}" type="pres">
      <dgm:prSet presAssocID="{19D6F7B5-357E-46E5-B2CD-90AD0834DDB4}" presName="FirstChild" presStyleLbl="revTx" presStyleIdx="0" presStyleCnt="5">
        <dgm:presLayoutVars>
          <dgm:chMax val="0"/>
          <dgm:chPref val="0"/>
          <dgm:bulletEnabled val="1"/>
        </dgm:presLayoutVars>
      </dgm:prSet>
      <dgm:spPr/>
    </dgm:pt>
    <dgm:pt modelId="{89908F22-F769-46F6-8B88-0F96E77A0C97}" type="pres">
      <dgm:prSet presAssocID="{19D6F7B5-357E-46E5-B2CD-90AD0834DDB4}" presName="Parent" presStyleLbl="alignNode1" presStyleIdx="0" presStyleCnt="5">
        <dgm:presLayoutVars>
          <dgm:chMax val="3"/>
          <dgm:chPref val="3"/>
          <dgm:bulletEnabled val="1"/>
        </dgm:presLayoutVars>
      </dgm:prSet>
      <dgm:spPr/>
    </dgm:pt>
    <dgm:pt modelId="{A055BC89-0D4D-4521-8672-F048A76FCEC8}" type="pres">
      <dgm:prSet presAssocID="{19D6F7B5-357E-46E5-B2CD-90AD0834DDB4}" presName="Accent" presStyleLbl="parChTrans1D1" presStyleIdx="0" presStyleCnt="5"/>
      <dgm:spPr/>
    </dgm:pt>
    <dgm:pt modelId="{DDDF2D7D-BC58-4596-AC28-A12AC3D03BCE}" type="pres">
      <dgm:prSet presAssocID="{4AF6FE97-5CF5-456A-B90B-417136C26B1F}" presName="sibTrans" presStyleCnt="0"/>
      <dgm:spPr/>
    </dgm:pt>
    <dgm:pt modelId="{E6CF2F6E-738C-469A-BAD9-69470930B0E5}" type="pres">
      <dgm:prSet presAssocID="{98CE4BBE-6AA4-49FC-9054-2EE0EA7921EE}" presName="composite" presStyleCnt="0"/>
      <dgm:spPr/>
    </dgm:pt>
    <dgm:pt modelId="{3FDD3513-773F-4037-A1E2-043843C8D701}" type="pres">
      <dgm:prSet presAssocID="{98CE4BBE-6AA4-49FC-9054-2EE0EA7921EE}" presName="FirstChild" presStyleLbl="revTx" presStyleIdx="1" presStyleCnt="5">
        <dgm:presLayoutVars>
          <dgm:chMax val="0"/>
          <dgm:chPref val="0"/>
          <dgm:bulletEnabled val="1"/>
        </dgm:presLayoutVars>
      </dgm:prSet>
      <dgm:spPr/>
    </dgm:pt>
    <dgm:pt modelId="{AF2096E0-AFFE-4C0B-A9DB-6E0FB4EA638B}" type="pres">
      <dgm:prSet presAssocID="{98CE4BBE-6AA4-49FC-9054-2EE0EA7921EE}" presName="Parent" presStyleLbl="alignNode1" presStyleIdx="1" presStyleCnt="5">
        <dgm:presLayoutVars>
          <dgm:chMax val="3"/>
          <dgm:chPref val="3"/>
          <dgm:bulletEnabled val="1"/>
        </dgm:presLayoutVars>
      </dgm:prSet>
      <dgm:spPr/>
    </dgm:pt>
    <dgm:pt modelId="{497551BC-A370-4B39-A5F0-EA739770A0A5}" type="pres">
      <dgm:prSet presAssocID="{98CE4BBE-6AA4-49FC-9054-2EE0EA7921EE}" presName="Accent" presStyleLbl="parChTrans1D1" presStyleIdx="1" presStyleCnt="5"/>
      <dgm:spPr/>
    </dgm:pt>
    <dgm:pt modelId="{9D5554DC-8893-403B-A1B8-0B89AA5865B6}" type="pres">
      <dgm:prSet presAssocID="{1B12BF09-2D51-4402-8899-D04CE7EEC482}" presName="sibTrans" presStyleCnt="0"/>
      <dgm:spPr/>
    </dgm:pt>
    <dgm:pt modelId="{B3D67DDE-9D47-40D9-8994-12534FA36C45}" type="pres">
      <dgm:prSet presAssocID="{0897BC97-65BB-4223-9BFA-706E1AFDA098}" presName="composite" presStyleCnt="0"/>
      <dgm:spPr/>
    </dgm:pt>
    <dgm:pt modelId="{53EBD872-185F-46DB-B821-338ADBAEF0B4}" type="pres">
      <dgm:prSet presAssocID="{0897BC97-65BB-4223-9BFA-706E1AFDA098}" presName="FirstChild" presStyleLbl="revTx" presStyleIdx="2" presStyleCnt="5">
        <dgm:presLayoutVars>
          <dgm:chMax val="0"/>
          <dgm:chPref val="0"/>
          <dgm:bulletEnabled val="1"/>
        </dgm:presLayoutVars>
      </dgm:prSet>
      <dgm:spPr/>
    </dgm:pt>
    <dgm:pt modelId="{4B80F1D3-B400-4C3A-8A37-4080F911BED8}" type="pres">
      <dgm:prSet presAssocID="{0897BC97-65BB-4223-9BFA-706E1AFDA098}" presName="Parent" presStyleLbl="alignNode1" presStyleIdx="2" presStyleCnt="5">
        <dgm:presLayoutVars>
          <dgm:chMax val="3"/>
          <dgm:chPref val="3"/>
          <dgm:bulletEnabled val="1"/>
        </dgm:presLayoutVars>
      </dgm:prSet>
      <dgm:spPr/>
    </dgm:pt>
    <dgm:pt modelId="{1C2B527E-15A6-4DDC-B17E-165A338C6B7D}" type="pres">
      <dgm:prSet presAssocID="{0897BC97-65BB-4223-9BFA-706E1AFDA098}" presName="Accent" presStyleLbl="parChTrans1D1" presStyleIdx="2" presStyleCnt="5"/>
      <dgm:spPr/>
    </dgm:pt>
    <dgm:pt modelId="{165CF054-98F1-4620-A83C-2502648BF051}" type="pres">
      <dgm:prSet presAssocID="{5024A788-BED4-4EBC-BFF0-E43FE5D29FAA}" presName="sibTrans" presStyleCnt="0"/>
      <dgm:spPr/>
    </dgm:pt>
    <dgm:pt modelId="{44695F08-1308-4884-A909-5C1BB9CC0F13}" type="pres">
      <dgm:prSet presAssocID="{39B7F037-8CB4-462B-834E-9467C198BBA3}" presName="composite" presStyleCnt="0"/>
      <dgm:spPr/>
    </dgm:pt>
    <dgm:pt modelId="{629368DF-C012-4B4B-81D4-CF31B9ADBFD0}" type="pres">
      <dgm:prSet presAssocID="{39B7F037-8CB4-462B-834E-9467C198BBA3}" presName="FirstChild" presStyleLbl="revTx" presStyleIdx="3" presStyleCnt="5" custLinFactNeighborX="-89" custLinFactNeighborY="1783">
        <dgm:presLayoutVars>
          <dgm:chMax val="0"/>
          <dgm:chPref val="0"/>
          <dgm:bulletEnabled val="1"/>
        </dgm:presLayoutVars>
      </dgm:prSet>
      <dgm:spPr/>
    </dgm:pt>
    <dgm:pt modelId="{F96E0319-C8DD-4F00-B6AD-5CA1A8106FAD}" type="pres">
      <dgm:prSet presAssocID="{39B7F037-8CB4-462B-834E-9467C198BBA3}" presName="Parent" presStyleLbl="alignNode1" presStyleIdx="3" presStyleCnt="5">
        <dgm:presLayoutVars>
          <dgm:chMax val="3"/>
          <dgm:chPref val="3"/>
          <dgm:bulletEnabled val="1"/>
        </dgm:presLayoutVars>
      </dgm:prSet>
      <dgm:spPr/>
    </dgm:pt>
    <dgm:pt modelId="{39543747-DCFA-491F-A467-4F94B9141C90}" type="pres">
      <dgm:prSet presAssocID="{39B7F037-8CB4-462B-834E-9467C198BBA3}" presName="Accent" presStyleLbl="parChTrans1D1" presStyleIdx="3" presStyleCnt="5"/>
      <dgm:spPr/>
    </dgm:pt>
    <dgm:pt modelId="{C37B9A78-9B9D-4870-AC60-CB65BC6492D9}" type="pres">
      <dgm:prSet presAssocID="{95457164-404A-4540-8CC8-E478964354FC}" presName="sibTrans" presStyleCnt="0"/>
      <dgm:spPr/>
    </dgm:pt>
    <dgm:pt modelId="{0F5FA74A-4651-4111-886D-C696B657A9E3}" type="pres">
      <dgm:prSet presAssocID="{9706993E-117A-4F8E-A6E3-1B7462CA94AB}" presName="composite" presStyleCnt="0"/>
      <dgm:spPr/>
    </dgm:pt>
    <dgm:pt modelId="{F9F9A8E9-B315-4E24-BC08-0A1F8D62EE00}" type="pres">
      <dgm:prSet presAssocID="{9706993E-117A-4F8E-A6E3-1B7462CA94AB}" presName="FirstChild" presStyleLbl="revTx" presStyleIdx="4" presStyleCnt="5">
        <dgm:presLayoutVars>
          <dgm:chMax val="0"/>
          <dgm:chPref val="0"/>
          <dgm:bulletEnabled val="1"/>
        </dgm:presLayoutVars>
      </dgm:prSet>
      <dgm:spPr/>
    </dgm:pt>
    <dgm:pt modelId="{07191CF9-2AD1-4D3C-80BE-7E15811CC767}" type="pres">
      <dgm:prSet presAssocID="{9706993E-117A-4F8E-A6E3-1B7462CA94AB}" presName="Parent" presStyleLbl="alignNode1" presStyleIdx="4" presStyleCnt="5">
        <dgm:presLayoutVars>
          <dgm:chMax val="3"/>
          <dgm:chPref val="3"/>
          <dgm:bulletEnabled val="1"/>
        </dgm:presLayoutVars>
      </dgm:prSet>
      <dgm:spPr/>
    </dgm:pt>
    <dgm:pt modelId="{07AFE4C8-499F-4ECB-B9D1-BAFA4D620881}" type="pres">
      <dgm:prSet presAssocID="{9706993E-117A-4F8E-A6E3-1B7462CA94AB}" presName="Accent" presStyleLbl="parChTrans1D1" presStyleIdx="4" presStyleCnt="5"/>
      <dgm:spPr/>
    </dgm:pt>
  </dgm:ptLst>
  <dgm:cxnLst>
    <dgm:cxn modelId="{DD3C6305-CA4B-47C8-B368-44DC2A064BDD}" srcId="{9706993E-117A-4F8E-A6E3-1B7462CA94AB}" destId="{B162C444-0F33-4F9D-A577-FEB77CB893A3}" srcOrd="0" destOrd="0" parTransId="{7F3DFC85-4367-43CF-BE82-4BBEAD8CA277}" sibTransId="{17BD13DC-61F7-4F8D-8439-7E13799828F1}"/>
    <dgm:cxn modelId="{83366E0F-8609-4B12-BCA1-1B03605E874B}" srcId="{340CC00D-F484-48A5-AE2C-1ED476B4C042}" destId="{19D6F7B5-357E-46E5-B2CD-90AD0834DDB4}" srcOrd="0" destOrd="0" parTransId="{713CCCA7-917F-408F-AC41-06A94B2C4FA1}" sibTransId="{4AF6FE97-5CF5-456A-B90B-417136C26B1F}"/>
    <dgm:cxn modelId="{ED383711-62C6-42AE-A62C-310B5E69C600}" srcId="{39B7F037-8CB4-462B-834E-9467C198BBA3}" destId="{85096554-E6F2-4572-A22E-3B515AF8DCB7}" srcOrd="0" destOrd="0" parTransId="{24135874-CD20-41D6-A6CA-33C24584C9C3}" sibTransId="{A55C2DC5-EBC5-4C2C-B1E1-CA796B137445}"/>
    <dgm:cxn modelId="{6161FB17-5EC7-4D41-B282-A45C74028E85}" type="presOf" srcId="{273102D9-E336-4DD9-96F6-460C2CCE6DB0}" destId="{3EECC5B9-2F3B-49C6-8EA1-E5E7218860D5}" srcOrd="0" destOrd="0" presId="urn:microsoft.com/office/officeart/2011/layout/TabList"/>
    <dgm:cxn modelId="{E0F9E23C-2B93-479F-9E4E-EF4AD5C12C58}" srcId="{0897BC97-65BB-4223-9BFA-706E1AFDA098}" destId="{ABF607C9-495E-4E4E-BFCD-F58CF6991C73}" srcOrd="0" destOrd="0" parTransId="{4F9C4CA5-36C3-4B38-A5A6-9724C054FD14}" sibTransId="{627222C3-5D0A-47F4-BC90-737770BBAC7A}"/>
    <dgm:cxn modelId="{71649D3D-CD8C-4ED8-9D01-65B4C1638DCF}" type="presOf" srcId="{ABF607C9-495E-4E4E-BFCD-F58CF6991C73}" destId="{53EBD872-185F-46DB-B821-338ADBAEF0B4}" srcOrd="0" destOrd="0" presId="urn:microsoft.com/office/officeart/2011/layout/TabList"/>
    <dgm:cxn modelId="{B90ACB3D-E367-4CA8-B7DB-8FEEE78015FC}" type="presOf" srcId="{39B7F037-8CB4-462B-834E-9467C198BBA3}" destId="{F96E0319-C8DD-4F00-B6AD-5CA1A8106FAD}" srcOrd="0" destOrd="0" presId="urn:microsoft.com/office/officeart/2011/layout/TabList"/>
    <dgm:cxn modelId="{E2C0FC4E-3A4A-4CA7-AB64-1131CEF98185}" srcId="{340CC00D-F484-48A5-AE2C-1ED476B4C042}" destId="{9706993E-117A-4F8E-A6E3-1B7462CA94AB}" srcOrd="4" destOrd="0" parTransId="{163A6795-3B1F-489A-AF9C-7952F21EBF72}" sibTransId="{2AF0F830-9C7B-4D1E-BF0D-E2CA8B0450A2}"/>
    <dgm:cxn modelId="{DCCE0A5B-FC2A-4FF5-8C55-8457AF73B643}" srcId="{19D6F7B5-357E-46E5-B2CD-90AD0834DDB4}" destId="{273102D9-E336-4DD9-96F6-460C2CCE6DB0}" srcOrd="0" destOrd="0" parTransId="{91623EE3-072F-4198-B1FD-222BE91F3D5B}" sibTransId="{0ACA0B4F-3B3B-418E-AB03-5163AC1A625A}"/>
    <dgm:cxn modelId="{AF6DE65E-8233-4FF2-89B7-79EB8F339ECD}" type="presOf" srcId="{B162C444-0F33-4F9D-A577-FEB77CB893A3}" destId="{F9F9A8E9-B315-4E24-BC08-0A1F8D62EE00}" srcOrd="0" destOrd="0" presId="urn:microsoft.com/office/officeart/2011/layout/TabList"/>
    <dgm:cxn modelId="{CA107E6B-40EB-45FB-A1C8-866C3112D688}" type="presOf" srcId="{19D6F7B5-357E-46E5-B2CD-90AD0834DDB4}" destId="{89908F22-F769-46F6-8B88-0F96E77A0C97}" srcOrd="0" destOrd="0" presId="urn:microsoft.com/office/officeart/2011/layout/TabList"/>
    <dgm:cxn modelId="{19FEEF6D-6660-4924-8CD9-36D346C1644D}" srcId="{98CE4BBE-6AA4-49FC-9054-2EE0EA7921EE}" destId="{568834DA-07B7-4DE0-9239-D9578A42CCDF}" srcOrd="0" destOrd="0" parTransId="{7D4C0197-3A6C-419F-ADD7-FBE9DAFE8B1B}" sibTransId="{F05C4183-06DC-4592-90B6-E5EC7B727255}"/>
    <dgm:cxn modelId="{98474CB0-CC83-4A19-9527-706A610596EC}" srcId="{340CC00D-F484-48A5-AE2C-1ED476B4C042}" destId="{39B7F037-8CB4-462B-834E-9467C198BBA3}" srcOrd="3" destOrd="0" parTransId="{1B2AE90A-E4A8-44CF-AF67-6ACC030F40B5}" sibTransId="{95457164-404A-4540-8CC8-E478964354FC}"/>
    <dgm:cxn modelId="{020141B1-3D7C-4028-A4FD-5981DBAD8E4F}" type="presOf" srcId="{568834DA-07B7-4DE0-9239-D9578A42CCDF}" destId="{3FDD3513-773F-4037-A1E2-043843C8D701}" srcOrd="0" destOrd="0" presId="urn:microsoft.com/office/officeart/2011/layout/TabList"/>
    <dgm:cxn modelId="{4D1634B3-7E77-42E4-8A7C-4121DF8112F9}" srcId="{340CC00D-F484-48A5-AE2C-1ED476B4C042}" destId="{0897BC97-65BB-4223-9BFA-706E1AFDA098}" srcOrd="2" destOrd="0" parTransId="{48513E12-A826-4532-9BCA-663C06BB0591}" sibTransId="{5024A788-BED4-4EBC-BFF0-E43FE5D29FAA}"/>
    <dgm:cxn modelId="{05F657B7-81E0-4D45-B9C3-D8433042BCE0}" srcId="{340CC00D-F484-48A5-AE2C-1ED476B4C042}" destId="{98CE4BBE-6AA4-49FC-9054-2EE0EA7921EE}" srcOrd="1" destOrd="0" parTransId="{BCB8BDB5-F2F3-47C7-8E24-281A46923A0E}" sibTransId="{1B12BF09-2D51-4402-8899-D04CE7EEC482}"/>
    <dgm:cxn modelId="{A551A0DC-D500-4FF5-BCC1-DB2221EEFBE1}" type="presOf" srcId="{9706993E-117A-4F8E-A6E3-1B7462CA94AB}" destId="{07191CF9-2AD1-4D3C-80BE-7E15811CC767}" srcOrd="0" destOrd="0" presId="urn:microsoft.com/office/officeart/2011/layout/TabList"/>
    <dgm:cxn modelId="{B1141FF3-01BC-4554-87D5-BD6BD3A37B08}" type="presOf" srcId="{340CC00D-F484-48A5-AE2C-1ED476B4C042}" destId="{894A519C-B613-4AE7-9451-9DC71FEF17B4}" srcOrd="0" destOrd="0" presId="urn:microsoft.com/office/officeart/2011/layout/TabList"/>
    <dgm:cxn modelId="{3E51B4F8-52BD-49A1-B4AB-0663D81DB4B8}" type="presOf" srcId="{0897BC97-65BB-4223-9BFA-706E1AFDA098}" destId="{4B80F1D3-B400-4C3A-8A37-4080F911BED8}" srcOrd="0" destOrd="0" presId="urn:microsoft.com/office/officeart/2011/layout/TabList"/>
    <dgm:cxn modelId="{A23614F9-E576-4B98-8E50-8E0AFFA70849}" type="presOf" srcId="{98CE4BBE-6AA4-49FC-9054-2EE0EA7921EE}" destId="{AF2096E0-AFFE-4C0B-A9DB-6E0FB4EA638B}" srcOrd="0" destOrd="0" presId="urn:microsoft.com/office/officeart/2011/layout/TabList"/>
    <dgm:cxn modelId="{837E07FD-FB7F-47B6-8219-069C6C2049F1}" type="presOf" srcId="{85096554-E6F2-4572-A22E-3B515AF8DCB7}" destId="{629368DF-C012-4B4B-81D4-CF31B9ADBFD0}" srcOrd="0" destOrd="0" presId="urn:microsoft.com/office/officeart/2011/layout/TabList"/>
    <dgm:cxn modelId="{EEB52B72-F3C2-43BC-8ABF-35E30D9B50E9}" type="presParOf" srcId="{894A519C-B613-4AE7-9451-9DC71FEF17B4}" destId="{AC4C50AF-FAD2-4E1E-BB27-B1F3DD7D5FD1}" srcOrd="0" destOrd="0" presId="urn:microsoft.com/office/officeart/2011/layout/TabList"/>
    <dgm:cxn modelId="{A60BCBE8-05F7-44A6-BAB6-65D0FB92E64F}" type="presParOf" srcId="{AC4C50AF-FAD2-4E1E-BB27-B1F3DD7D5FD1}" destId="{3EECC5B9-2F3B-49C6-8EA1-E5E7218860D5}" srcOrd="0" destOrd="0" presId="urn:microsoft.com/office/officeart/2011/layout/TabList"/>
    <dgm:cxn modelId="{D84352F6-DE78-483B-9B45-53576ACF672D}" type="presParOf" srcId="{AC4C50AF-FAD2-4E1E-BB27-B1F3DD7D5FD1}" destId="{89908F22-F769-46F6-8B88-0F96E77A0C97}" srcOrd="1" destOrd="0" presId="urn:microsoft.com/office/officeart/2011/layout/TabList"/>
    <dgm:cxn modelId="{E00BFEC7-6202-469C-98CD-9D18A423443C}" type="presParOf" srcId="{AC4C50AF-FAD2-4E1E-BB27-B1F3DD7D5FD1}" destId="{A055BC89-0D4D-4521-8672-F048A76FCEC8}" srcOrd="2" destOrd="0" presId="urn:microsoft.com/office/officeart/2011/layout/TabList"/>
    <dgm:cxn modelId="{915C4E7B-1A65-49FC-B201-D3DF759D85CA}" type="presParOf" srcId="{894A519C-B613-4AE7-9451-9DC71FEF17B4}" destId="{DDDF2D7D-BC58-4596-AC28-A12AC3D03BCE}" srcOrd="1" destOrd="0" presId="urn:microsoft.com/office/officeart/2011/layout/TabList"/>
    <dgm:cxn modelId="{808E2E81-EFE8-4EE5-B69E-E66838B3C617}" type="presParOf" srcId="{894A519C-B613-4AE7-9451-9DC71FEF17B4}" destId="{E6CF2F6E-738C-469A-BAD9-69470930B0E5}" srcOrd="2" destOrd="0" presId="urn:microsoft.com/office/officeart/2011/layout/TabList"/>
    <dgm:cxn modelId="{D3070C77-A946-4CA6-9483-EC50010C69BF}" type="presParOf" srcId="{E6CF2F6E-738C-469A-BAD9-69470930B0E5}" destId="{3FDD3513-773F-4037-A1E2-043843C8D701}" srcOrd="0" destOrd="0" presId="urn:microsoft.com/office/officeart/2011/layout/TabList"/>
    <dgm:cxn modelId="{7DD3474A-00D1-4E7B-80FE-9297AEE25CF4}" type="presParOf" srcId="{E6CF2F6E-738C-469A-BAD9-69470930B0E5}" destId="{AF2096E0-AFFE-4C0B-A9DB-6E0FB4EA638B}" srcOrd="1" destOrd="0" presId="urn:microsoft.com/office/officeart/2011/layout/TabList"/>
    <dgm:cxn modelId="{9BE70C45-8449-4B15-A0C0-BEF7ED349331}" type="presParOf" srcId="{E6CF2F6E-738C-469A-BAD9-69470930B0E5}" destId="{497551BC-A370-4B39-A5F0-EA739770A0A5}" srcOrd="2" destOrd="0" presId="urn:microsoft.com/office/officeart/2011/layout/TabList"/>
    <dgm:cxn modelId="{7939F46E-D5F7-49A7-B20B-6079D3684939}" type="presParOf" srcId="{894A519C-B613-4AE7-9451-9DC71FEF17B4}" destId="{9D5554DC-8893-403B-A1B8-0B89AA5865B6}" srcOrd="3" destOrd="0" presId="urn:microsoft.com/office/officeart/2011/layout/TabList"/>
    <dgm:cxn modelId="{F9CEB144-D080-4D77-9549-272D6CCF912C}" type="presParOf" srcId="{894A519C-B613-4AE7-9451-9DC71FEF17B4}" destId="{B3D67DDE-9D47-40D9-8994-12534FA36C45}" srcOrd="4" destOrd="0" presId="urn:microsoft.com/office/officeart/2011/layout/TabList"/>
    <dgm:cxn modelId="{986CB555-5374-41E4-9F32-2B7ED9073150}" type="presParOf" srcId="{B3D67DDE-9D47-40D9-8994-12534FA36C45}" destId="{53EBD872-185F-46DB-B821-338ADBAEF0B4}" srcOrd="0" destOrd="0" presId="urn:microsoft.com/office/officeart/2011/layout/TabList"/>
    <dgm:cxn modelId="{084288CC-7EE0-46B1-B25E-BA9EDAB47104}" type="presParOf" srcId="{B3D67DDE-9D47-40D9-8994-12534FA36C45}" destId="{4B80F1D3-B400-4C3A-8A37-4080F911BED8}" srcOrd="1" destOrd="0" presId="urn:microsoft.com/office/officeart/2011/layout/TabList"/>
    <dgm:cxn modelId="{98F4432A-6D31-47AC-A202-7224C292AD8A}" type="presParOf" srcId="{B3D67DDE-9D47-40D9-8994-12534FA36C45}" destId="{1C2B527E-15A6-4DDC-B17E-165A338C6B7D}" srcOrd="2" destOrd="0" presId="urn:microsoft.com/office/officeart/2011/layout/TabList"/>
    <dgm:cxn modelId="{E0757394-32F9-4B09-B3F0-44FA9E2AB92B}" type="presParOf" srcId="{894A519C-B613-4AE7-9451-9DC71FEF17B4}" destId="{165CF054-98F1-4620-A83C-2502648BF051}" srcOrd="5" destOrd="0" presId="urn:microsoft.com/office/officeart/2011/layout/TabList"/>
    <dgm:cxn modelId="{5F54F8B8-E738-4029-A0AE-049E9EE4542E}" type="presParOf" srcId="{894A519C-B613-4AE7-9451-9DC71FEF17B4}" destId="{44695F08-1308-4884-A909-5C1BB9CC0F13}" srcOrd="6" destOrd="0" presId="urn:microsoft.com/office/officeart/2011/layout/TabList"/>
    <dgm:cxn modelId="{6C9BBF3C-08DE-49A1-9B80-AA2ACF993CC2}" type="presParOf" srcId="{44695F08-1308-4884-A909-5C1BB9CC0F13}" destId="{629368DF-C012-4B4B-81D4-CF31B9ADBFD0}" srcOrd="0" destOrd="0" presId="urn:microsoft.com/office/officeart/2011/layout/TabList"/>
    <dgm:cxn modelId="{9CABCC77-4973-48EF-812C-43836ACF8D6F}" type="presParOf" srcId="{44695F08-1308-4884-A909-5C1BB9CC0F13}" destId="{F96E0319-C8DD-4F00-B6AD-5CA1A8106FAD}" srcOrd="1" destOrd="0" presId="urn:microsoft.com/office/officeart/2011/layout/TabList"/>
    <dgm:cxn modelId="{272D01DD-63CC-4CC1-895A-6A8B2221E26B}" type="presParOf" srcId="{44695F08-1308-4884-A909-5C1BB9CC0F13}" destId="{39543747-DCFA-491F-A467-4F94B9141C90}" srcOrd="2" destOrd="0" presId="urn:microsoft.com/office/officeart/2011/layout/TabList"/>
    <dgm:cxn modelId="{B094AFB7-B030-4196-B0D5-FBC7B192CE73}" type="presParOf" srcId="{894A519C-B613-4AE7-9451-9DC71FEF17B4}" destId="{C37B9A78-9B9D-4870-AC60-CB65BC6492D9}" srcOrd="7" destOrd="0" presId="urn:microsoft.com/office/officeart/2011/layout/TabList"/>
    <dgm:cxn modelId="{3DDB2C65-E871-406C-A39F-FB64F4BA85DF}" type="presParOf" srcId="{894A519C-B613-4AE7-9451-9DC71FEF17B4}" destId="{0F5FA74A-4651-4111-886D-C696B657A9E3}" srcOrd="8" destOrd="0" presId="urn:microsoft.com/office/officeart/2011/layout/TabList"/>
    <dgm:cxn modelId="{CF62E521-FA30-41C0-8E9D-D095841CFD07}" type="presParOf" srcId="{0F5FA74A-4651-4111-886D-C696B657A9E3}" destId="{F9F9A8E9-B315-4E24-BC08-0A1F8D62EE00}" srcOrd="0" destOrd="0" presId="urn:microsoft.com/office/officeart/2011/layout/TabList"/>
    <dgm:cxn modelId="{1824AC55-2E54-4949-8DCD-07AFC393B384}" type="presParOf" srcId="{0F5FA74A-4651-4111-886D-C696B657A9E3}" destId="{07191CF9-2AD1-4D3C-80BE-7E15811CC767}" srcOrd="1" destOrd="0" presId="urn:microsoft.com/office/officeart/2011/layout/TabList"/>
    <dgm:cxn modelId="{6FB03CFF-4808-4767-B3CD-F419CB1F9061}" type="presParOf" srcId="{0F5FA74A-4651-4111-886D-C696B657A9E3}" destId="{07AFE4C8-499F-4ECB-B9D1-BAFA4D620881}"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05831FDD-574A-45C4-982E-064B3A69B756}" type="doc">
      <dgm:prSet loTypeId="urn:microsoft.com/office/officeart/2005/8/layout/cycle8" loCatId="cycle" qsTypeId="urn:microsoft.com/office/officeart/2005/8/quickstyle/3d3" qsCatId="3D" csTypeId="urn:microsoft.com/office/officeart/2005/8/colors/colorful1" csCatId="colorful" phldr="1"/>
      <dgm:spPr/>
    </dgm:pt>
    <dgm:pt modelId="{2FCCBDC6-4B4C-42C1-B287-9936A7297360}">
      <dgm:prSet phldrT="[Text]"/>
      <dgm:spPr/>
      <dgm:t>
        <a:bodyPr/>
        <a:lstStyle/>
        <a:p>
          <a:r>
            <a:rPr lang="en-US" dirty="0"/>
            <a:t>Transparency</a:t>
          </a:r>
          <a:endParaRPr lang="en-IE" dirty="0"/>
        </a:p>
      </dgm:t>
    </dgm:pt>
    <dgm:pt modelId="{1342ED13-159C-4178-845F-60A3945FB6D7}" type="parTrans" cxnId="{ED60D2BA-13EB-4623-BABC-2B9A60D5DE13}">
      <dgm:prSet/>
      <dgm:spPr/>
      <dgm:t>
        <a:bodyPr/>
        <a:lstStyle/>
        <a:p>
          <a:endParaRPr lang="en-IE"/>
        </a:p>
      </dgm:t>
    </dgm:pt>
    <dgm:pt modelId="{E73E8375-880D-4DBD-BBFE-88729D6FBBC3}" type="sibTrans" cxnId="{ED60D2BA-13EB-4623-BABC-2B9A60D5DE13}">
      <dgm:prSet/>
      <dgm:spPr/>
      <dgm:t>
        <a:bodyPr/>
        <a:lstStyle/>
        <a:p>
          <a:endParaRPr lang="en-IE"/>
        </a:p>
      </dgm:t>
    </dgm:pt>
    <dgm:pt modelId="{E5AB58E1-F707-40CA-BC85-5284ECA722D2}">
      <dgm:prSet phldrT="[Text]"/>
      <dgm:spPr/>
      <dgm:t>
        <a:bodyPr/>
        <a:lstStyle/>
        <a:p>
          <a:r>
            <a:rPr lang="en-US" dirty="0"/>
            <a:t>Accountability</a:t>
          </a:r>
          <a:endParaRPr lang="en-IE" dirty="0"/>
        </a:p>
      </dgm:t>
    </dgm:pt>
    <dgm:pt modelId="{777B3C0A-B05A-46B2-BD21-8D1D78D22924}" type="parTrans" cxnId="{FF105E21-AE9F-4362-80B9-873691EA92D0}">
      <dgm:prSet/>
      <dgm:spPr/>
      <dgm:t>
        <a:bodyPr/>
        <a:lstStyle/>
        <a:p>
          <a:endParaRPr lang="en-IE"/>
        </a:p>
      </dgm:t>
    </dgm:pt>
    <dgm:pt modelId="{22C3A527-6775-4283-8416-E3767A979310}" type="sibTrans" cxnId="{FF105E21-AE9F-4362-80B9-873691EA92D0}">
      <dgm:prSet/>
      <dgm:spPr/>
      <dgm:t>
        <a:bodyPr/>
        <a:lstStyle/>
        <a:p>
          <a:endParaRPr lang="en-IE"/>
        </a:p>
      </dgm:t>
    </dgm:pt>
    <dgm:pt modelId="{59C562AA-1763-4944-AA6D-98C04E198AC6}">
      <dgm:prSet phldrT="[Text]"/>
      <dgm:spPr/>
      <dgm:t>
        <a:bodyPr/>
        <a:lstStyle/>
        <a:p>
          <a:r>
            <a:rPr lang="en-US" dirty="0"/>
            <a:t>Fairness</a:t>
          </a:r>
          <a:endParaRPr lang="en-IE" dirty="0"/>
        </a:p>
      </dgm:t>
    </dgm:pt>
    <dgm:pt modelId="{96B30059-D248-45FC-872C-86619A8F89A2}" type="parTrans" cxnId="{E42E97AD-315F-4D84-B6E1-25BF9BCDC59F}">
      <dgm:prSet/>
      <dgm:spPr/>
      <dgm:t>
        <a:bodyPr/>
        <a:lstStyle/>
        <a:p>
          <a:endParaRPr lang="en-IE"/>
        </a:p>
      </dgm:t>
    </dgm:pt>
    <dgm:pt modelId="{2E38272F-063A-4106-8B8B-BB843B5DAA8A}" type="sibTrans" cxnId="{E42E97AD-315F-4D84-B6E1-25BF9BCDC59F}">
      <dgm:prSet/>
      <dgm:spPr/>
      <dgm:t>
        <a:bodyPr/>
        <a:lstStyle/>
        <a:p>
          <a:endParaRPr lang="en-IE"/>
        </a:p>
      </dgm:t>
    </dgm:pt>
    <dgm:pt modelId="{9E1A10AA-9134-462A-96AE-37A5496F26F2}" type="pres">
      <dgm:prSet presAssocID="{05831FDD-574A-45C4-982E-064B3A69B756}" presName="compositeShape" presStyleCnt="0">
        <dgm:presLayoutVars>
          <dgm:chMax val="7"/>
          <dgm:dir/>
          <dgm:resizeHandles val="exact"/>
        </dgm:presLayoutVars>
      </dgm:prSet>
      <dgm:spPr/>
    </dgm:pt>
    <dgm:pt modelId="{09B6E370-AC1F-41A4-9D2E-B9DDDBE87992}" type="pres">
      <dgm:prSet presAssocID="{05831FDD-574A-45C4-982E-064B3A69B756}" presName="wedge1" presStyleLbl="node1" presStyleIdx="0" presStyleCnt="3"/>
      <dgm:spPr/>
    </dgm:pt>
    <dgm:pt modelId="{399C599D-973C-4027-9500-C97F2A41655D}" type="pres">
      <dgm:prSet presAssocID="{05831FDD-574A-45C4-982E-064B3A69B756}" presName="dummy1a" presStyleCnt="0"/>
      <dgm:spPr/>
    </dgm:pt>
    <dgm:pt modelId="{4952AE83-8B76-44B8-85DF-320A78101498}" type="pres">
      <dgm:prSet presAssocID="{05831FDD-574A-45C4-982E-064B3A69B756}" presName="dummy1b" presStyleCnt="0"/>
      <dgm:spPr/>
    </dgm:pt>
    <dgm:pt modelId="{B1CE825E-25BA-4B62-A604-EEB7997392B0}" type="pres">
      <dgm:prSet presAssocID="{05831FDD-574A-45C4-982E-064B3A69B756}" presName="wedge1Tx" presStyleLbl="node1" presStyleIdx="0" presStyleCnt="3">
        <dgm:presLayoutVars>
          <dgm:chMax val="0"/>
          <dgm:chPref val="0"/>
          <dgm:bulletEnabled val="1"/>
        </dgm:presLayoutVars>
      </dgm:prSet>
      <dgm:spPr/>
    </dgm:pt>
    <dgm:pt modelId="{539844C5-3932-48F6-B8B4-C641B7DB6DC9}" type="pres">
      <dgm:prSet presAssocID="{05831FDD-574A-45C4-982E-064B3A69B756}" presName="wedge2" presStyleLbl="node1" presStyleIdx="1" presStyleCnt="3"/>
      <dgm:spPr/>
    </dgm:pt>
    <dgm:pt modelId="{666CBC2F-C2CE-44D2-B427-F2C3ABD6491D}" type="pres">
      <dgm:prSet presAssocID="{05831FDD-574A-45C4-982E-064B3A69B756}" presName="dummy2a" presStyleCnt="0"/>
      <dgm:spPr/>
    </dgm:pt>
    <dgm:pt modelId="{9B1E64BB-463B-49C9-934B-EB7CD7F2B69A}" type="pres">
      <dgm:prSet presAssocID="{05831FDD-574A-45C4-982E-064B3A69B756}" presName="dummy2b" presStyleCnt="0"/>
      <dgm:spPr/>
    </dgm:pt>
    <dgm:pt modelId="{A4BEC7CF-F1B6-4ECC-861A-83CA3A7060D9}" type="pres">
      <dgm:prSet presAssocID="{05831FDD-574A-45C4-982E-064B3A69B756}" presName="wedge2Tx" presStyleLbl="node1" presStyleIdx="1" presStyleCnt="3">
        <dgm:presLayoutVars>
          <dgm:chMax val="0"/>
          <dgm:chPref val="0"/>
          <dgm:bulletEnabled val="1"/>
        </dgm:presLayoutVars>
      </dgm:prSet>
      <dgm:spPr/>
    </dgm:pt>
    <dgm:pt modelId="{8A0E94F8-CC17-4F81-BEFA-BE1D3F6F6BD9}" type="pres">
      <dgm:prSet presAssocID="{05831FDD-574A-45C4-982E-064B3A69B756}" presName="wedge3" presStyleLbl="node1" presStyleIdx="2" presStyleCnt="3"/>
      <dgm:spPr/>
    </dgm:pt>
    <dgm:pt modelId="{D2E42C58-1BC0-45AD-90FB-E25A2D0AE0F2}" type="pres">
      <dgm:prSet presAssocID="{05831FDD-574A-45C4-982E-064B3A69B756}" presName="dummy3a" presStyleCnt="0"/>
      <dgm:spPr/>
    </dgm:pt>
    <dgm:pt modelId="{13322CAF-C7C5-4231-A11B-B275126439D9}" type="pres">
      <dgm:prSet presAssocID="{05831FDD-574A-45C4-982E-064B3A69B756}" presName="dummy3b" presStyleCnt="0"/>
      <dgm:spPr/>
    </dgm:pt>
    <dgm:pt modelId="{D3789DDB-94A6-47CC-AA6B-F128FAC1931C}" type="pres">
      <dgm:prSet presAssocID="{05831FDD-574A-45C4-982E-064B3A69B756}" presName="wedge3Tx" presStyleLbl="node1" presStyleIdx="2" presStyleCnt="3">
        <dgm:presLayoutVars>
          <dgm:chMax val="0"/>
          <dgm:chPref val="0"/>
          <dgm:bulletEnabled val="1"/>
        </dgm:presLayoutVars>
      </dgm:prSet>
      <dgm:spPr/>
    </dgm:pt>
    <dgm:pt modelId="{32C8A9A0-D651-4C0E-A198-D88D6B0F4D74}" type="pres">
      <dgm:prSet presAssocID="{E73E8375-880D-4DBD-BBFE-88729D6FBBC3}" presName="arrowWedge1" presStyleLbl="fgSibTrans2D1" presStyleIdx="0" presStyleCnt="3"/>
      <dgm:spPr/>
    </dgm:pt>
    <dgm:pt modelId="{FD4471B4-FCC5-4645-945A-BA2B6C34E3C2}" type="pres">
      <dgm:prSet presAssocID="{22C3A527-6775-4283-8416-E3767A979310}" presName="arrowWedge2" presStyleLbl="fgSibTrans2D1" presStyleIdx="1" presStyleCnt="3"/>
      <dgm:spPr/>
    </dgm:pt>
    <dgm:pt modelId="{9500C62A-1CDF-4D01-8419-75DCBEAE5C56}" type="pres">
      <dgm:prSet presAssocID="{2E38272F-063A-4106-8B8B-BB843B5DAA8A}" presName="arrowWedge3" presStyleLbl="fgSibTrans2D1" presStyleIdx="2" presStyleCnt="3"/>
      <dgm:spPr/>
    </dgm:pt>
  </dgm:ptLst>
  <dgm:cxnLst>
    <dgm:cxn modelId="{5C5FFB18-6A3B-42E1-8EBD-545FD0D3A963}" type="presOf" srcId="{59C562AA-1763-4944-AA6D-98C04E198AC6}" destId="{D3789DDB-94A6-47CC-AA6B-F128FAC1931C}" srcOrd="1" destOrd="0" presId="urn:microsoft.com/office/officeart/2005/8/layout/cycle8"/>
    <dgm:cxn modelId="{FF105E21-AE9F-4362-80B9-873691EA92D0}" srcId="{05831FDD-574A-45C4-982E-064B3A69B756}" destId="{E5AB58E1-F707-40CA-BC85-5284ECA722D2}" srcOrd="1" destOrd="0" parTransId="{777B3C0A-B05A-46B2-BD21-8D1D78D22924}" sibTransId="{22C3A527-6775-4283-8416-E3767A979310}"/>
    <dgm:cxn modelId="{15BB6B41-2934-44E8-BFC8-EB3ED4CC9078}" type="presOf" srcId="{05831FDD-574A-45C4-982E-064B3A69B756}" destId="{9E1A10AA-9134-462A-96AE-37A5496F26F2}" srcOrd="0" destOrd="0" presId="urn:microsoft.com/office/officeart/2005/8/layout/cycle8"/>
    <dgm:cxn modelId="{85641F4B-D202-4540-BCA1-6F9CF894DC8D}" type="presOf" srcId="{E5AB58E1-F707-40CA-BC85-5284ECA722D2}" destId="{A4BEC7CF-F1B6-4ECC-861A-83CA3A7060D9}" srcOrd="1" destOrd="0" presId="urn:microsoft.com/office/officeart/2005/8/layout/cycle8"/>
    <dgm:cxn modelId="{96092C74-9AE5-4ECB-BD99-04503EB47475}" type="presOf" srcId="{2FCCBDC6-4B4C-42C1-B287-9936A7297360}" destId="{09B6E370-AC1F-41A4-9D2E-B9DDDBE87992}" srcOrd="0" destOrd="0" presId="urn:microsoft.com/office/officeart/2005/8/layout/cycle8"/>
    <dgm:cxn modelId="{8C2FD2A2-5213-4376-9EFD-17EDE993D6F5}" type="presOf" srcId="{59C562AA-1763-4944-AA6D-98C04E198AC6}" destId="{8A0E94F8-CC17-4F81-BEFA-BE1D3F6F6BD9}" srcOrd="0" destOrd="0" presId="urn:microsoft.com/office/officeart/2005/8/layout/cycle8"/>
    <dgm:cxn modelId="{E42E97AD-315F-4D84-B6E1-25BF9BCDC59F}" srcId="{05831FDD-574A-45C4-982E-064B3A69B756}" destId="{59C562AA-1763-4944-AA6D-98C04E198AC6}" srcOrd="2" destOrd="0" parTransId="{96B30059-D248-45FC-872C-86619A8F89A2}" sibTransId="{2E38272F-063A-4106-8B8B-BB843B5DAA8A}"/>
    <dgm:cxn modelId="{ED60D2BA-13EB-4623-BABC-2B9A60D5DE13}" srcId="{05831FDD-574A-45C4-982E-064B3A69B756}" destId="{2FCCBDC6-4B4C-42C1-B287-9936A7297360}" srcOrd="0" destOrd="0" parTransId="{1342ED13-159C-4178-845F-60A3945FB6D7}" sibTransId="{E73E8375-880D-4DBD-BBFE-88729D6FBBC3}"/>
    <dgm:cxn modelId="{D0500BCE-5802-4628-AF02-12017F3F55B5}" type="presOf" srcId="{2FCCBDC6-4B4C-42C1-B287-9936A7297360}" destId="{B1CE825E-25BA-4B62-A604-EEB7997392B0}" srcOrd="1" destOrd="0" presId="urn:microsoft.com/office/officeart/2005/8/layout/cycle8"/>
    <dgm:cxn modelId="{952013E3-A89F-4F29-B121-9764E26CEA00}" type="presOf" srcId="{E5AB58E1-F707-40CA-BC85-5284ECA722D2}" destId="{539844C5-3932-48F6-B8B4-C641B7DB6DC9}" srcOrd="0" destOrd="0" presId="urn:microsoft.com/office/officeart/2005/8/layout/cycle8"/>
    <dgm:cxn modelId="{F0842195-4702-4491-BA1D-220A9B533D08}" type="presParOf" srcId="{9E1A10AA-9134-462A-96AE-37A5496F26F2}" destId="{09B6E370-AC1F-41A4-9D2E-B9DDDBE87992}" srcOrd="0" destOrd="0" presId="urn:microsoft.com/office/officeart/2005/8/layout/cycle8"/>
    <dgm:cxn modelId="{ECEFF46C-B5DF-4211-BF70-F1248BAD48FC}" type="presParOf" srcId="{9E1A10AA-9134-462A-96AE-37A5496F26F2}" destId="{399C599D-973C-4027-9500-C97F2A41655D}" srcOrd="1" destOrd="0" presId="urn:microsoft.com/office/officeart/2005/8/layout/cycle8"/>
    <dgm:cxn modelId="{31C85286-6AAD-4C02-BE62-C2B573D60566}" type="presParOf" srcId="{9E1A10AA-9134-462A-96AE-37A5496F26F2}" destId="{4952AE83-8B76-44B8-85DF-320A78101498}" srcOrd="2" destOrd="0" presId="urn:microsoft.com/office/officeart/2005/8/layout/cycle8"/>
    <dgm:cxn modelId="{3A9A3D69-EB61-4C8F-838F-C781E816B93B}" type="presParOf" srcId="{9E1A10AA-9134-462A-96AE-37A5496F26F2}" destId="{B1CE825E-25BA-4B62-A604-EEB7997392B0}" srcOrd="3" destOrd="0" presId="urn:microsoft.com/office/officeart/2005/8/layout/cycle8"/>
    <dgm:cxn modelId="{46CD0615-BA57-4DFB-884F-57E4AF9F550F}" type="presParOf" srcId="{9E1A10AA-9134-462A-96AE-37A5496F26F2}" destId="{539844C5-3932-48F6-B8B4-C641B7DB6DC9}" srcOrd="4" destOrd="0" presId="urn:microsoft.com/office/officeart/2005/8/layout/cycle8"/>
    <dgm:cxn modelId="{B0C90C79-ACB3-4C22-B982-D7629FEA3AEB}" type="presParOf" srcId="{9E1A10AA-9134-462A-96AE-37A5496F26F2}" destId="{666CBC2F-C2CE-44D2-B427-F2C3ABD6491D}" srcOrd="5" destOrd="0" presId="urn:microsoft.com/office/officeart/2005/8/layout/cycle8"/>
    <dgm:cxn modelId="{0B92741D-9D7D-4855-A767-3C2BDFF44975}" type="presParOf" srcId="{9E1A10AA-9134-462A-96AE-37A5496F26F2}" destId="{9B1E64BB-463B-49C9-934B-EB7CD7F2B69A}" srcOrd="6" destOrd="0" presId="urn:microsoft.com/office/officeart/2005/8/layout/cycle8"/>
    <dgm:cxn modelId="{68F45F95-3C71-45C0-B1FA-D44F33109DED}" type="presParOf" srcId="{9E1A10AA-9134-462A-96AE-37A5496F26F2}" destId="{A4BEC7CF-F1B6-4ECC-861A-83CA3A7060D9}" srcOrd="7" destOrd="0" presId="urn:microsoft.com/office/officeart/2005/8/layout/cycle8"/>
    <dgm:cxn modelId="{4AD7E86D-1223-4C60-ABA2-261050D0065F}" type="presParOf" srcId="{9E1A10AA-9134-462A-96AE-37A5496F26F2}" destId="{8A0E94F8-CC17-4F81-BEFA-BE1D3F6F6BD9}" srcOrd="8" destOrd="0" presId="urn:microsoft.com/office/officeart/2005/8/layout/cycle8"/>
    <dgm:cxn modelId="{41573161-3797-4F4B-A056-BB86C9296C24}" type="presParOf" srcId="{9E1A10AA-9134-462A-96AE-37A5496F26F2}" destId="{D2E42C58-1BC0-45AD-90FB-E25A2D0AE0F2}" srcOrd="9" destOrd="0" presId="urn:microsoft.com/office/officeart/2005/8/layout/cycle8"/>
    <dgm:cxn modelId="{D4F762EF-A1CC-4709-AE8C-32585FD79BDE}" type="presParOf" srcId="{9E1A10AA-9134-462A-96AE-37A5496F26F2}" destId="{13322CAF-C7C5-4231-A11B-B275126439D9}" srcOrd="10" destOrd="0" presId="urn:microsoft.com/office/officeart/2005/8/layout/cycle8"/>
    <dgm:cxn modelId="{7E514B6C-11C4-4541-8C6C-D61A128A183E}" type="presParOf" srcId="{9E1A10AA-9134-462A-96AE-37A5496F26F2}" destId="{D3789DDB-94A6-47CC-AA6B-F128FAC1931C}" srcOrd="11" destOrd="0" presId="urn:microsoft.com/office/officeart/2005/8/layout/cycle8"/>
    <dgm:cxn modelId="{3BFDE66E-2A83-4C22-966A-F19257BB9A67}" type="presParOf" srcId="{9E1A10AA-9134-462A-96AE-37A5496F26F2}" destId="{32C8A9A0-D651-4C0E-A198-D88D6B0F4D74}" srcOrd="12" destOrd="0" presId="urn:microsoft.com/office/officeart/2005/8/layout/cycle8"/>
    <dgm:cxn modelId="{CD14E410-BF9B-4CD2-89A6-238E11ED45DE}" type="presParOf" srcId="{9E1A10AA-9134-462A-96AE-37A5496F26F2}" destId="{FD4471B4-FCC5-4645-945A-BA2B6C34E3C2}" srcOrd="13" destOrd="0" presId="urn:microsoft.com/office/officeart/2005/8/layout/cycle8"/>
    <dgm:cxn modelId="{5036DF48-4A58-42B4-8156-A62223219749}" type="presParOf" srcId="{9E1A10AA-9134-462A-96AE-37A5496F26F2}" destId="{9500C62A-1CDF-4D01-8419-75DCBEAE5C56}"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A8CEA46E-0A2E-492A-9AE7-8E061BA56F8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IE"/>
        </a:p>
      </dgm:t>
    </dgm:pt>
    <dgm:pt modelId="{50F69616-7A3B-4FD0-A86A-ACBC6CFB49F9}">
      <dgm:prSet custT="1"/>
      <dgm:spPr>
        <a:solidFill>
          <a:srgbClr val="E2E7E8">
            <a:lumMod val="50000"/>
            <a:alpha val="50000"/>
          </a:srgbClr>
        </a:solidFill>
        <a:ln w="15875" cap="flat" cmpd="sng" algn="ctr">
          <a:solidFill>
            <a:srgbClr val="FFFFFF">
              <a:hueOff val="0"/>
              <a:satOff val="0"/>
              <a:lumOff val="0"/>
              <a:alphaOff val="0"/>
            </a:srgbClr>
          </a:solidFill>
          <a:prstDash val="solid"/>
        </a:ln>
        <a:effectLst/>
      </dgm:spPr>
      <dgm:t>
        <a:bodyPr spcFirstLastPara="0" vert="horz" wrap="square" lIns="0" tIns="0" rIns="0" bIns="0" numCol="1" spcCol="1270" anchor="ctr" anchorCtr="0"/>
        <a:lstStyle/>
        <a:p>
          <a:pPr marL="0" lvl="0" indent="0" algn="ctr" defTabSz="1466850">
            <a:lnSpc>
              <a:spcPct val="90000"/>
            </a:lnSpc>
            <a:spcBef>
              <a:spcPct val="0"/>
            </a:spcBef>
            <a:spcAft>
              <a:spcPct val="35000"/>
            </a:spcAft>
            <a:buNone/>
          </a:pPr>
          <a:r>
            <a:rPr lang="en-IE" sz="3300" i="1" kern="1200" dirty="0">
              <a:solidFill>
                <a:srgbClr val="000000">
                  <a:hueOff val="0"/>
                  <a:satOff val="0"/>
                  <a:lumOff val="0"/>
                  <a:alphaOff val="0"/>
                </a:srgbClr>
              </a:solidFill>
              <a:latin typeface="Tw Cen MT" panose="020F0502020204030204"/>
              <a:ea typeface="+mn-ea"/>
              <a:cs typeface="+mn-cs"/>
            </a:rPr>
            <a:t>As Theory</a:t>
          </a:r>
        </a:p>
      </dgm:t>
    </dgm:pt>
    <dgm:pt modelId="{D90A6870-57D4-401E-A884-D270F838AF9D}" type="parTrans" cxnId="{79631925-CB09-4BD1-8092-25C9AEC383F0}">
      <dgm:prSet/>
      <dgm:spPr/>
      <dgm:t>
        <a:bodyPr/>
        <a:lstStyle/>
        <a:p>
          <a:endParaRPr lang="en-IE"/>
        </a:p>
      </dgm:t>
    </dgm:pt>
    <dgm:pt modelId="{050FD1FE-B4BB-4DCA-8B70-EDD6AFA4B222}" type="sibTrans" cxnId="{79631925-CB09-4BD1-8092-25C9AEC383F0}">
      <dgm:prSet/>
      <dgm:spPr/>
      <dgm:t>
        <a:bodyPr/>
        <a:lstStyle/>
        <a:p>
          <a:endParaRPr lang="en-IE"/>
        </a:p>
      </dgm:t>
    </dgm:pt>
    <dgm:pt modelId="{F308AEDE-9B55-46B0-BDCA-1ED07689FC19}">
      <dgm:prSet custT="1"/>
      <dgm:spPr>
        <a:solidFill>
          <a:srgbClr val="E2E7E8">
            <a:lumMod val="50000"/>
            <a:alpha val="50000"/>
          </a:srgbClr>
        </a:solidFill>
        <a:ln w="15875" cap="flat" cmpd="sng" algn="ctr">
          <a:solidFill>
            <a:srgbClr val="FFFFFF">
              <a:hueOff val="0"/>
              <a:satOff val="0"/>
              <a:lumOff val="0"/>
              <a:alphaOff val="0"/>
            </a:srgbClr>
          </a:solidFill>
          <a:prstDash val="solid"/>
        </a:ln>
        <a:effectLst/>
      </dgm:spPr>
      <dgm:t>
        <a:bodyPr spcFirstLastPara="0" vert="horz" wrap="square" lIns="0" tIns="0" rIns="0" bIns="0" numCol="1" spcCol="1270" anchor="ctr" anchorCtr="0"/>
        <a:lstStyle/>
        <a:p>
          <a:r>
            <a:rPr lang="en-IE" sz="3300" i="1" kern="1200" dirty="0"/>
            <a:t>As </a:t>
          </a:r>
          <a:r>
            <a:rPr lang="en-IE" sz="3300" i="1" kern="1200" dirty="0">
              <a:solidFill>
                <a:srgbClr val="000000">
                  <a:hueOff val="0"/>
                  <a:satOff val="0"/>
                  <a:lumOff val="0"/>
                  <a:alphaOff val="0"/>
                </a:srgbClr>
              </a:solidFill>
              <a:latin typeface="Tw Cen MT" panose="020F0502020204030204"/>
              <a:ea typeface="+mn-ea"/>
              <a:cs typeface="+mn-cs"/>
            </a:rPr>
            <a:t>Technique</a:t>
          </a:r>
          <a:r>
            <a:rPr lang="en-IE" sz="3300" i="1" kern="1200" dirty="0"/>
            <a:t> </a:t>
          </a:r>
          <a:endParaRPr lang="en-IE" sz="3300" kern="1200" dirty="0"/>
        </a:p>
      </dgm:t>
    </dgm:pt>
    <dgm:pt modelId="{C61ADA23-0840-436A-BB84-8EC60B2A7A6C}" type="parTrans" cxnId="{CF2E0FFD-40BC-42A2-85F0-B57F014D4B9A}">
      <dgm:prSet/>
      <dgm:spPr/>
      <dgm:t>
        <a:bodyPr/>
        <a:lstStyle/>
        <a:p>
          <a:endParaRPr lang="en-IE"/>
        </a:p>
      </dgm:t>
    </dgm:pt>
    <dgm:pt modelId="{0462C7B3-6117-4057-A940-5AB4382772EC}" type="sibTrans" cxnId="{CF2E0FFD-40BC-42A2-85F0-B57F014D4B9A}">
      <dgm:prSet/>
      <dgm:spPr/>
      <dgm:t>
        <a:bodyPr/>
        <a:lstStyle/>
        <a:p>
          <a:endParaRPr lang="en-IE"/>
        </a:p>
      </dgm:t>
    </dgm:pt>
    <dgm:pt modelId="{BE925A52-4D68-4709-AA22-F811D66A6717}">
      <dgm:prSet custT="1"/>
      <dgm:spPr>
        <a:solidFill>
          <a:srgbClr val="E2E7E8">
            <a:lumMod val="50000"/>
            <a:alpha val="50000"/>
          </a:srgbClr>
        </a:solidFill>
        <a:ln w="15875" cap="flat" cmpd="sng" algn="ctr">
          <a:solidFill>
            <a:srgbClr val="FFFFFF">
              <a:hueOff val="0"/>
              <a:satOff val="0"/>
              <a:lumOff val="0"/>
              <a:alphaOff val="0"/>
            </a:srgbClr>
          </a:solidFill>
          <a:prstDash val="solid"/>
        </a:ln>
        <a:effectLst/>
      </dgm:spPr>
      <dgm:t>
        <a:bodyPr spcFirstLastPara="0" vert="horz" wrap="square" lIns="0" tIns="0" rIns="0" bIns="0" numCol="1" spcCol="1270" anchor="ctr" anchorCtr="0"/>
        <a:lstStyle/>
        <a:p>
          <a:pPr marL="0" lvl="0" indent="0" algn="ctr" defTabSz="1466850">
            <a:lnSpc>
              <a:spcPct val="90000"/>
            </a:lnSpc>
            <a:spcBef>
              <a:spcPct val="0"/>
            </a:spcBef>
            <a:spcAft>
              <a:spcPct val="35000"/>
            </a:spcAft>
            <a:buNone/>
          </a:pPr>
          <a:r>
            <a:rPr lang="en-IE" sz="3300" i="1" kern="1200" dirty="0">
              <a:solidFill>
                <a:srgbClr val="000000">
                  <a:hueOff val="0"/>
                  <a:satOff val="0"/>
                  <a:lumOff val="0"/>
                  <a:alphaOff val="0"/>
                </a:srgbClr>
              </a:solidFill>
              <a:latin typeface="Tw Cen MT" panose="020F0502020204030204"/>
              <a:ea typeface="+mn-ea"/>
              <a:cs typeface="+mn-cs"/>
            </a:rPr>
            <a:t>As Tool</a:t>
          </a:r>
        </a:p>
      </dgm:t>
    </dgm:pt>
    <dgm:pt modelId="{0629E276-74AD-47CA-84AD-310557BF6838}" type="parTrans" cxnId="{5334B610-7E75-400B-BB1A-5D6459226FCA}">
      <dgm:prSet/>
      <dgm:spPr/>
      <dgm:t>
        <a:bodyPr/>
        <a:lstStyle/>
        <a:p>
          <a:endParaRPr lang="en-IE"/>
        </a:p>
      </dgm:t>
    </dgm:pt>
    <dgm:pt modelId="{6207AD52-5400-4C1F-BBCE-8ED1623CBFC3}" type="sibTrans" cxnId="{5334B610-7E75-400B-BB1A-5D6459226FCA}">
      <dgm:prSet/>
      <dgm:spPr/>
      <dgm:t>
        <a:bodyPr/>
        <a:lstStyle/>
        <a:p>
          <a:endParaRPr lang="en-IE"/>
        </a:p>
      </dgm:t>
    </dgm:pt>
    <dgm:pt modelId="{77B5DF23-C2B8-437E-942C-B55C957FB669}" type="pres">
      <dgm:prSet presAssocID="{A8CEA46E-0A2E-492A-9AE7-8E061BA56F85}" presName="compositeShape" presStyleCnt="0">
        <dgm:presLayoutVars>
          <dgm:chMax val="7"/>
          <dgm:dir/>
          <dgm:resizeHandles val="exact"/>
        </dgm:presLayoutVars>
      </dgm:prSet>
      <dgm:spPr/>
    </dgm:pt>
    <dgm:pt modelId="{B0325E0B-5036-4AF4-B5D5-26F680C21478}" type="pres">
      <dgm:prSet presAssocID="{50F69616-7A3B-4FD0-A86A-ACBC6CFB49F9}" presName="circ1" presStyleLbl="vennNode1" presStyleIdx="0" presStyleCnt="3"/>
      <dgm:spPr>
        <a:xfrm>
          <a:off x="2718544" y="54391"/>
          <a:ext cx="2610802" cy="2610802"/>
        </a:xfrm>
        <a:prstGeom prst="ellipse">
          <a:avLst/>
        </a:prstGeom>
      </dgm:spPr>
    </dgm:pt>
    <dgm:pt modelId="{70AEAD62-EC56-435A-96D6-16B6CEFC8D02}" type="pres">
      <dgm:prSet presAssocID="{50F69616-7A3B-4FD0-A86A-ACBC6CFB49F9}" presName="circ1Tx" presStyleLbl="revTx" presStyleIdx="0" presStyleCnt="0">
        <dgm:presLayoutVars>
          <dgm:chMax val="0"/>
          <dgm:chPref val="0"/>
          <dgm:bulletEnabled val="1"/>
        </dgm:presLayoutVars>
      </dgm:prSet>
      <dgm:spPr/>
    </dgm:pt>
    <dgm:pt modelId="{BB203C95-0802-4F51-99D2-DE32BA8401A8}" type="pres">
      <dgm:prSet presAssocID="{F308AEDE-9B55-46B0-BDCA-1ED07689FC19}" presName="circ2" presStyleLbl="vennNode1" presStyleIdx="1" presStyleCnt="3"/>
      <dgm:spPr>
        <a:xfrm>
          <a:off x="3660609" y="1686143"/>
          <a:ext cx="2610802" cy="2610802"/>
        </a:xfrm>
        <a:prstGeom prst="ellipse">
          <a:avLst/>
        </a:prstGeom>
      </dgm:spPr>
    </dgm:pt>
    <dgm:pt modelId="{60C3FE7D-DB14-466B-A4C6-69D8369B5F96}" type="pres">
      <dgm:prSet presAssocID="{F308AEDE-9B55-46B0-BDCA-1ED07689FC19}" presName="circ2Tx" presStyleLbl="revTx" presStyleIdx="0" presStyleCnt="0">
        <dgm:presLayoutVars>
          <dgm:chMax val="0"/>
          <dgm:chPref val="0"/>
          <dgm:bulletEnabled val="1"/>
        </dgm:presLayoutVars>
      </dgm:prSet>
      <dgm:spPr/>
    </dgm:pt>
    <dgm:pt modelId="{3190CD03-5FCE-412C-B51B-2F052E77D3C8}" type="pres">
      <dgm:prSet presAssocID="{BE925A52-4D68-4709-AA22-F811D66A6717}" presName="circ3" presStyleLbl="vennNode1" presStyleIdx="2" presStyleCnt="3"/>
      <dgm:spPr>
        <a:xfrm>
          <a:off x="1776479" y="1686143"/>
          <a:ext cx="2610802" cy="2610802"/>
        </a:xfrm>
        <a:prstGeom prst="ellipse">
          <a:avLst/>
        </a:prstGeom>
      </dgm:spPr>
    </dgm:pt>
    <dgm:pt modelId="{FAA1E563-A080-4568-A9F1-AAA2EA4D1316}" type="pres">
      <dgm:prSet presAssocID="{BE925A52-4D68-4709-AA22-F811D66A6717}" presName="circ3Tx" presStyleLbl="revTx" presStyleIdx="0" presStyleCnt="0">
        <dgm:presLayoutVars>
          <dgm:chMax val="0"/>
          <dgm:chPref val="0"/>
          <dgm:bulletEnabled val="1"/>
        </dgm:presLayoutVars>
      </dgm:prSet>
      <dgm:spPr/>
    </dgm:pt>
  </dgm:ptLst>
  <dgm:cxnLst>
    <dgm:cxn modelId="{5334B610-7E75-400B-BB1A-5D6459226FCA}" srcId="{A8CEA46E-0A2E-492A-9AE7-8E061BA56F85}" destId="{BE925A52-4D68-4709-AA22-F811D66A6717}" srcOrd="2" destOrd="0" parTransId="{0629E276-74AD-47CA-84AD-310557BF6838}" sibTransId="{6207AD52-5400-4C1F-BBCE-8ED1623CBFC3}"/>
    <dgm:cxn modelId="{79631925-CB09-4BD1-8092-25C9AEC383F0}" srcId="{A8CEA46E-0A2E-492A-9AE7-8E061BA56F85}" destId="{50F69616-7A3B-4FD0-A86A-ACBC6CFB49F9}" srcOrd="0" destOrd="0" parTransId="{D90A6870-57D4-401E-A884-D270F838AF9D}" sibTransId="{050FD1FE-B4BB-4DCA-8B70-EDD6AFA4B222}"/>
    <dgm:cxn modelId="{4254BE38-4D60-4DC2-829B-F366F9564CEC}" type="presOf" srcId="{A8CEA46E-0A2E-492A-9AE7-8E061BA56F85}" destId="{77B5DF23-C2B8-437E-942C-B55C957FB669}" srcOrd="0" destOrd="0" presId="urn:microsoft.com/office/officeart/2005/8/layout/venn1"/>
    <dgm:cxn modelId="{0BD9304E-60C9-4EEB-9F25-04C00265CC87}" type="presOf" srcId="{BE925A52-4D68-4709-AA22-F811D66A6717}" destId="{FAA1E563-A080-4568-A9F1-AAA2EA4D1316}" srcOrd="1" destOrd="0" presId="urn:microsoft.com/office/officeart/2005/8/layout/venn1"/>
    <dgm:cxn modelId="{B3756D4F-9F2C-4874-AFA1-9F549D875388}" type="presOf" srcId="{F308AEDE-9B55-46B0-BDCA-1ED07689FC19}" destId="{BB203C95-0802-4F51-99D2-DE32BA8401A8}" srcOrd="0" destOrd="0" presId="urn:microsoft.com/office/officeart/2005/8/layout/venn1"/>
    <dgm:cxn modelId="{22067B58-37D4-4B36-A746-309EC0F97C8D}" type="presOf" srcId="{50F69616-7A3B-4FD0-A86A-ACBC6CFB49F9}" destId="{70AEAD62-EC56-435A-96D6-16B6CEFC8D02}" srcOrd="1" destOrd="0" presId="urn:microsoft.com/office/officeart/2005/8/layout/venn1"/>
    <dgm:cxn modelId="{DA25699A-BDF7-4C82-ACC5-CE1133A84A7E}" type="presOf" srcId="{BE925A52-4D68-4709-AA22-F811D66A6717}" destId="{3190CD03-5FCE-412C-B51B-2F052E77D3C8}" srcOrd="0" destOrd="0" presId="urn:microsoft.com/office/officeart/2005/8/layout/venn1"/>
    <dgm:cxn modelId="{6741939D-1F46-4F0C-A5DB-CCE7122DE13B}" type="presOf" srcId="{F308AEDE-9B55-46B0-BDCA-1ED07689FC19}" destId="{60C3FE7D-DB14-466B-A4C6-69D8369B5F96}" srcOrd="1" destOrd="0" presId="urn:microsoft.com/office/officeart/2005/8/layout/venn1"/>
    <dgm:cxn modelId="{E3D3D4A6-DF41-4AC8-AE0E-9D5963F119A2}" type="presOf" srcId="{50F69616-7A3B-4FD0-A86A-ACBC6CFB49F9}" destId="{B0325E0B-5036-4AF4-B5D5-26F680C21478}" srcOrd="0" destOrd="0" presId="urn:microsoft.com/office/officeart/2005/8/layout/venn1"/>
    <dgm:cxn modelId="{CF2E0FFD-40BC-42A2-85F0-B57F014D4B9A}" srcId="{A8CEA46E-0A2E-492A-9AE7-8E061BA56F85}" destId="{F308AEDE-9B55-46B0-BDCA-1ED07689FC19}" srcOrd="1" destOrd="0" parTransId="{C61ADA23-0840-436A-BB84-8EC60B2A7A6C}" sibTransId="{0462C7B3-6117-4057-A940-5AB4382772EC}"/>
    <dgm:cxn modelId="{0625CC59-E580-44E6-A671-FB75D937BD99}" type="presParOf" srcId="{77B5DF23-C2B8-437E-942C-B55C957FB669}" destId="{B0325E0B-5036-4AF4-B5D5-26F680C21478}" srcOrd="0" destOrd="0" presId="urn:microsoft.com/office/officeart/2005/8/layout/venn1"/>
    <dgm:cxn modelId="{3AD32CBA-ED64-4FA6-BAB6-A1361512114A}" type="presParOf" srcId="{77B5DF23-C2B8-437E-942C-B55C957FB669}" destId="{70AEAD62-EC56-435A-96D6-16B6CEFC8D02}" srcOrd="1" destOrd="0" presId="urn:microsoft.com/office/officeart/2005/8/layout/venn1"/>
    <dgm:cxn modelId="{9B16CABE-7C2F-4BA5-A24F-DBF2F1E79C8C}" type="presParOf" srcId="{77B5DF23-C2B8-437E-942C-B55C957FB669}" destId="{BB203C95-0802-4F51-99D2-DE32BA8401A8}" srcOrd="2" destOrd="0" presId="urn:microsoft.com/office/officeart/2005/8/layout/venn1"/>
    <dgm:cxn modelId="{E343CEC4-5224-4F81-81D6-7E7EFB33228D}" type="presParOf" srcId="{77B5DF23-C2B8-437E-942C-B55C957FB669}" destId="{60C3FE7D-DB14-466B-A4C6-69D8369B5F96}" srcOrd="3" destOrd="0" presId="urn:microsoft.com/office/officeart/2005/8/layout/venn1"/>
    <dgm:cxn modelId="{6FB30148-8CFB-4AD4-ACC4-9EB4B41EA51E}" type="presParOf" srcId="{77B5DF23-C2B8-437E-942C-B55C957FB669}" destId="{3190CD03-5FCE-412C-B51B-2F052E77D3C8}" srcOrd="4" destOrd="0" presId="urn:microsoft.com/office/officeart/2005/8/layout/venn1"/>
    <dgm:cxn modelId="{DAF63D7E-D87D-42A4-9090-6A1650E3B1B6}" type="presParOf" srcId="{77B5DF23-C2B8-437E-942C-B55C957FB669}" destId="{FAA1E563-A080-4568-A9F1-AAA2EA4D131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BE06CD-6F1B-4174-AE11-48244CA1E2A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IE"/>
        </a:p>
      </dgm:t>
    </dgm:pt>
    <dgm:pt modelId="{AA38F3E5-CC41-4D32-994A-8C923AAF421E}">
      <dgm:prSet/>
      <dgm:spPr/>
      <dgm:t>
        <a:bodyPr/>
        <a:lstStyle/>
        <a:p>
          <a:r>
            <a:rPr lang="en-US" dirty="0"/>
            <a:t>1.Data,  2.Algorithms, 3.Goals, 4.Outcomes, 5.Compliance, 6.Influence, 7.Usage </a:t>
          </a:r>
          <a:endParaRPr lang="en-IE" dirty="0"/>
        </a:p>
      </dgm:t>
    </dgm:pt>
    <dgm:pt modelId="{14880F5C-1F52-40D9-B0C0-0364DB4C3AAF}" type="parTrans" cxnId="{99420CFD-6F8F-49E2-9E49-830CA5B8FFAE}">
      <dgm:prSet/>
      <dgm:spPr/>
      <dgm:t>
        <a:bodyPr/>
        <a:lstStyle/>
        <a:p>
          <a:endParaRPr lang="en-IE"/>
        </a:p>
      </dgm:t>
    </dgm:pt>
    <dgm:pt modelId="{D633FFD5-F411-41A5-B558-53CDAF5690A4}" type="sibTrans" cxnId="{99420CFD-6F8F-49E2-9E49-830CA5B8FFAE}">
      <dgm:prSet/>
      <dgm:spPr/>
      <dgm:t>
        <a:bodyPr/>
        <a:lstStyle/>
        <a:p>
          <a:endParaRPr lang="en-IE"/>
        </a:p>
      </dgm:t>
    </dgm:pt>
    <dgm:pt modelId="{3F5FE105-E84C-4960-96FD-B52E960D99F8}" type="pres">
      <dgm:prSet presAssocID="{48BE06CD-6F1B-4174-AE11-48244CA1E2AC}" presName="cycle" presStyleCnt="0">
        <dgm:presLayoutVars>
          <dgm:dir/>
          <dgm:resizeHandles val="exact"/>
        </dgm:presLayoutVars>
      </dgm:prSet>
      <dgm:spPr/>
    </dgm:pt>
    <dgm:pt modelId="{5D75DBAD-97B1-44B5-B7BF-0E4724B3037B}" type="pres">
      <dgm:prSet presAssocID="{AA38F3E5-CC41-4D32-994A-8C923AAF421E}" presName="node" presStyleLbl="node1" presStyleIdx="0" presStyleCnt="1">
        <dgm:presLayoutVars>
          <dgm:bulletEnabled val="1"/>
        </dgm:presLayoutVars>
      </dgm:prSet>
      <dgm:spPr/>
    </dgm:pt>
  </dgm:ptLst>
  <dgm:cxnLst>
    <dgm:cxn modelId="{86EFA440-9204-446A-BDF0-F884F8B12EED}" type="presOf" srcId="{48BE06CD-6F1B-4174-AE11-48244CA1E2AC}" destId="{3F5FE105-E84C-4960-96FD-B52E960D99F8}" srcOrd="0" destOrd="0" presId="urn:microsoft.com/office/officeart/2005/8/layout/cycle2"/>
    <dgm:cxn modelId="{1DFB8594-B397-403E-B538-243AEB98D7BE}" type="presOf" srcId="{AA38F3E5-CC41-4D32-994A-8C923AAF421E}" destId="{5D75DBAD-97B1-44B5-B7BF-0E4724B3037B}" srcOrd="0" destOrd="0" presId="urn:microsoft.com/office/officeart/2005/8/layout/cycle2"/>
    <dgm:cxn modelId="{99420CFD-6F8F-49E2-9E49-830CA5B8FFAE}" srcId="{48BE06CD-6F1B-4174-AE11-48244CA1E2AC}" destId="{AA38F3E5-CC41-4D32-994A-8C923AAF421E}" srcOrd="0" destOrd="0" parTransId="{14880F5C-1F52-40D9-B0C0-0364DB4C3AAF}" sibTransId="{D633FFD5-F411-41A5-B558-53CDAF5690A4}"/>
    <dgm:cxn modelId="{D469C012-7AF3-4356-8B69-5D3A6FCC6059}" type="presParOf" srcId="{3F5FE105-E84C-4960-96FD-B52E960D99F8}" destId="{5D75DBAD-97B1-44B5-B7BF-0E4724B3037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F5258-99AB-4994-B21B-4396AA74A6AB}">
      <dsp:nvSpPr>
        <dsp:cNvPr id="0" name=""/>
        <dsp:cNvSpPr/>
      </dsp:nvSpPr>
      <dsp:spPr>
        <a:xfrm>
          <a:off x="0" y="612624"/>
          <a:ext cx="8517130" cy="408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1024" tIns="562356" rIns="661024" bIns="192024" numCol="1" spcCol="1270" anchor="t" anchorCtr="0">
          <a:noAutofit/>
        </a:bodyPr>
        <a:lstStyle/>
        <a:p>
          <a:pPr marL="228600" lvl="1" indent="-228600" algn="l" defTabSz="1200150">
            <a:lnSpc>
              <a:spcPct val="90000"/>
            </a:lnSpc>
            <a:spcBef>
              <a:spcPct val="0"/>
            </a:spcBef>
            <a:spcAft>
              <a:spcPct val="15000"/>
            </a:spcAft>
            <a:buFont typeface="Wingdings" panose="05000000000000000000" pitchFamily="2" charset="2"/>
            <a:buChar char="Ø"/>
          </a:pPr>
          <a:r>
            <a:rPr lang="en-US" sz="2700" kern="1200" dirty="0"/>
            <a:t>Lecturer in the School of Computer Science at National College of Ireland</a:t>
          </a:r>
        </a:p>
        <a:p>
          <a:pPr marL="228600" lvl="1" indent="-228600" algn="l" defTabSz="1200150">
            <a:lnSpc>
              <a:spcPct val="90000"/>
            </a:lnSpc>
            <a:spcBef>
              <a:spcPct val="0"/>
            </a:spcBef>
            <a:spcAft>
              <a:spcPct val="15000"/>
            </a:spcAft>
            <a:buFont typeface="Wingdings" panose="05000000000000000000" pitchFamily="2" charset="2"/>
            <a:buChar char="Ø"/>
          </a:pPr>
          <a:endParaRPr lang="en-US" sz="2700" kern="1200" dirty="0"/>
        </a:p>
        <a:p>
          <a:pPr marL="228600" lvl="1" indent="-228600" algn="l" defTabSz="1200150">
            <a:lnSpc>
              <a:spcPct val="90000"/>
            </a:lnSpc>
            <a:spcBef>
              <a:spcPct val="0"/>
            </a:spcBef>
            <a:spcAft>
              <a:spcPct val="15000"/>
            </a:spcAft>
            <a:buFont typeface="Wingdings" panose="05000000000000000000" pitchFamily="2" charset="2"/>
            <a:buChar char="Ø"/>
          </a:pPr>
          <a:r>
            <a:rPr lang="en-GB" sz="2700" kern="1200" dirty="0"/>
            <a:t>Background in enterprise systems</a:t>
          </a:r>
          <a:endParaRPr lang="en-US" sz="2700" kern="1200" dirty="0"/>
        </a:p>
        <a:p>
          <a:pPr marL="228600" lvl="1" indent="-228600" algn="l" defTabSz="1200150">
            <a:lnSpc>
              <a:spcPct val="90000"/>
            </a:lnSpc>
            <a:spcBef>
              <a:spcPct val="0"/>
            </a:spcBef>
            <a:spcAft>
              <a:spcPct val="15000"/>
            </a:spcAft>
            <a:buFont typeface="Wingdings" panose="05000000000000000000" pitchFamily="2" charset="2"/>
            <a:buChar char="Ø"/>
          </a:pPr>
          <a:endParaRPr lang="en-US" sz="2700" kern="1200" dirty="0"/>
        </a:p>
        <a:p>
          <a:pPr marL="228600" lvl="1" indent="-228600" algn="l" defTabSz="1200150">
            <a:lnSpc>
              <a:spcPct val="90000"/>
            </a:lnSpc>
            <a:spcBef>
              <a:spcPct val="0"/>
            </a:spcBef>
            <a:spcAft>
              <a:spcPct val="15000"/>
            </a:spcAft>
            <a:buFont typeface="Wingdings" panose="05000000000000000000" pitchFamily="2" charset="2"/>
            <a:buChar char="Ø"/>
          </a:pPr>
          <a:r>
            <a:rPr lang="en-US" sz="2700" kern="1200" dirty="0"/>
            <a:t>Areas of interest: Data Analytics, Machine Learning, Cloud Computing, Quantum Computing</a:t>
          </a:r>
        </a:p>
        <a:p>
          <a:pPr marL="228600" lvl="1" indent="-228600" algn="l" defTabSz="1200150">
            <a:lnSpc>
              <a:spcPct val="90000"/>
            </a:lnSpc>
            <a:spcBef>
              <a:spcPct val="0"/>
            </a:spcBef>
            <a:spcAft>
              <a:spcPct val="15000"/>
            </a:spcAft>
            <a:buChar char="•"/>
          </a:pPr>
          <a:endParaRPr lang="en-US" sz="2700" kern="1200" dirty="0"/>
        </a:p>
      </dsp:txBody>
      <dsp:txXfrm>
        <a:off x="0" y="612624"/>
        <a:ext cx="8517130" cy="4082400"/>
      </dsp:txXfrm>
    </dsp:sp>
    <dsp:sp modelId="{3638A3CB-6327-4CAA-A6C9-629CAA7FBD96}">
      <dsp:nvSpPr>
        <dsp:cNvPr id="0" name=""/>
        <dsp:cNvSpPr/>
      </dsp:nvSpPr>
      <dsp:spPr>
        <a:xfrm>
          <a:off x="425856" y="214104"/>
          <a:ext cx="5961991"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5349" tIns="0" rIns="225349" bIns="0" numCol="1" spcCol="1270" anchor="ctr" anchorCtr="0">
          <a:noAutofit/>
        </a:bodyPr>
        <a:lstStyle/>
        <a:p>
          <a:pPr marL="0" lvl="0" indent="0" algn="l" defTabSz="1200150">
            <a:lnSpc>
              <a:spcPct val="90000"/>
            </a:lnSpc>
            <a:spcBef>
              <a:spcPct val="0"/>
            </a:spcBef>
            <a:spcAft>
              <a:spcPct val="35000"/>
            </a:spcAft>
            <a:buNone/>
          </a:pPr>
          <a:r>
            <a:rPr lang="en-GB" sz="2700" b="1" kern="1200" dirty="0"/>
            <a:t>About Me</a:t>
          </a:r>
          <a:endParaRPr lang="en-US" sz="2700" kern="1200" dirty="0"/>
        </a:p>
      </dsp:txBody>
      <dsp:txXfrm>
        <a:off x="464764" y="253012"/>
        <a:ext cx="5884175" cy="719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3A377-2745-4B9E-96B7-6B2E04179D38}">
      <dsp:nvSpPr>
        <dsp:cNvPr id="0" name=""/>
        <dsp:cNvSpPr/>
      </dsp:nvSpPr>
      <dsp:spPr>
        <a:xfrm>
          <a:off x="119964" y="0"/>
          <a:ext cx="5106407" cy="4214905"/>
        </a:xfrm>
        <a:prstGeom prst="roundRect">
          <a:avLst>
            <a:gd name="adj" fmla="val 100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“This </a:t>
          </a:r>
          <a:r>
            <a:rPr lang="en-US" sz="1800" kern="1200" dirty="0">
              <a:solidFill>
                <a:schemeClr val="tx1"/>
              </a:solidFill>
              <a:highlight>
                <a:srgbClr val="FFFF00"/>
              </a:highlight>
            </a:rPr>
            <a:t>lack of transparency </a:t>
          </a:r>
          <a:r>
            <a:rPr lang="en-US" sz="1800" kern="1200" dirty="0">
              <a:solidFill>
                <a:schemeClr val="tx1"/>
              </a:solidFill>
            </a:rPr>
            <a:t>risks undermining meaningful scrutiny and accountability, which is a significant concern when these systems are applied as part of </a:t>
          </a:r>
          <a:r>
            <a:rPr lang="en-US" sz="1800" kern="1200" dirty="0">
              <a:solidFill>
                <a:schemeClr val="tx1"/>
              </a:solidFill>
              <a:highlight>
                <a:srgbClr val="FFFF00"/>
              </a:highlight>
            </a:rPr>
            <a:t>decision-making</a:t>
          </a:r>
          <a:r>
            <a:rPr lang="en-US" sz="1800" kern="1200" dirty="0">
              <a:solidFill>
                <a:schemeClr val="tx1"/>
              </a:solidFill>
            </a:rPr>
            <a:t> processes that can have a considerable </a:t>
          </a:r>
          <a:r>
            <a:rPr lang="en-US" sz="1800" kern="1200" dirty="0">
              <a:solidFill>
                <a:schemeClr val="tx1"/>
              </a:solidFill>
              <a:highlight>
                <a:srgbClr val="FFFF00"/>
              </a:highlight>
            </a:rPr>
            <a:t>impact on people's human rights</a:t>
          </a:r>
          <a:r>
            <a:rPr lang="en-US" sz="1800" kern="1200" dirty="0">
              <a:solidFill>
                <a:schemeClr val="tx1"/>
              </a:solidFill>
            </a:rPr>
            <a:t> (e.g., critical safety decisions in autonomous vehicles; allocation of health and social </a:t>
          </a:r>
          <a:r>
            <a:rPr lang="en-IE" sz="1800" kern="1200" dirty="0">
              <a:solidFill>
                <a:schemeClr val="tx1"/>
              </a:solidFill>
            </a:rPr>
            <a:t>resources, etc.).”</a:t>
          </a:r>
        </a:p>
      </dsp:txBody>
      <dsp:txXfrm>
        <a:off x="119964" y="1685962"/>
        <a:ext cx="5106407" cy="1685962"/>
      </dsp:txXfrm>
    </dsp:sp>
    <dsp:sp modelId="{64784872-D167-4F89-8471-2915EF758126}">
      <dsp:nvSpPr>
        <dsp:cNvPr id="0" name=""/>
        <dsp:cNvSpPr/>
      </dsp:nvSpPr>
      <dsp:spPr>
        <a:xfrm>
          <a:off x="1961638" y="164989"/>
          <a:ext cx="1037289" cy="1023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5C837-9F29-4C15-AF7A-067B7196B998}">
      <dsp:nvSpPr>
        <dsp:cNvPr id="0" name=""/>
        <dsp:cNvSpPr/>
      </dsp:nvSpPr>
      <dsp:spPr>
        <a:xfrm>
          <a:off x="5268515" y="0"/>
          <a:ext cx="5106407" cy="4214905"/>
        </a:xfrm>
        <a:prstGeom prst="roundRect">
          <a:avLst>
            <a:gd name="adj" fmla="val 100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“Because of this </a:t>
          </a:r>
          <a:r>
            <a:rPr lang="en-US" sz="1800" kern="1200" dirty="0">
              <a:solidFill>
                <a:schemeClr val="tx1"/>
              </a:solidFill>
              <a:highlight>
                <a:srgbClr val="FFFF00"/>
              </a:highlight>
            </a:rPr>
            <a:t>lack of transparency </a:t>
          </a:r>
          <a:r>
            <a:rPr lang="en-US" sz="1800" kern="1200" dirty="0">
              <a:solidFill>
                <a:schemeClr val="tx1"/>
              </a:solidFill>
            </a:rPr>
            <a:t>and accountability, individuals have little recourse to understand or contest the information that has been gathered about them or what that data, after analysis, suggests. … </a:t>
          </a:r>
          <a:r>
            <a:rPr lang="en-US" sz="1800" kern="1200" dirty="0">
              <a:solidFill>
                <a:schemeClr val="tx1"/>
              </a:solidFill>
              <a:highlight>
                <a:srgbClr val="FFFF00"/>
              </a:highlight>
            </a:rPr>
            <a:t>the civil rights </a:t>
          </a:r>
          <a:r>
            <a:rPr lang="en-US" sz="1800" kern="1200" dirty="0">
              <a:solidFill>
                <a:schemeClr val="tx1"/>
              </a:solidFill>
            </a:rPr>
            <a:t>community is concerned that such </a:t>
          </a:r>
          <a:r>
            <a:rPr lang="en-US" sz="1800" kern="1200" dirty="0">
              <a:solidFill>
                <a:schemeClr val="tx1"/>
              </a:solidFill>
              <a:highlight>
                <a:srgbClr val="FFFF00"/>
              </a:highlight>
            </a:rPr>
            <a:t>algorithmic decisions </a:t>
          </a:r>
          <a:r>
            <a:rPr lang="en-US" sz="1800" kern="1200" dirty="0">
              <a:solidFill>
                <a:schemeClr val="tx1"/>
              </a:solidFill>
            </a:rPr>
            <a:t>raise the specter of “redlining” in the digital economy—the potential to discriminate against the most vulnerable classes of our society under the guise of neutral algorithms.”</a:t>
          </a:r>
          <a:endParaRPr lang="en-IE" sz="1800" kern="1200" dirty="0">
            <a:solidFill>
              <a:schemeClr val="tx1"/>
            </a:solidFill>
          </a:endParaRPr>
        </a:p>
      </dsp:txBody>
      <dsp:txXfrm>
        <a:off x="5268515" y="1685962"/>
        <a:ext cx="5106407" cy="1685962"/>
      </dsp:txXfrm>
    </dsp:sp>
    <dsp:sp modelId="{039D00CA-6CA1-452A-A464-EBD0F48E2C4A}">
      <dsp:nvSpPr>
        <dsp:cNvPr id="0" name=""/>
        <dsp:cNvSpPr/>
      </dsp:nvSpPr>
      <dsp:spPr>
        <a:xfrm>
          <a:off x="7308230" y="171929"/>
          <a:ext cx="1014860" cy="100951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3C50BB-C6A9-4232-BA43-FBFBEDC0ACCD}">
      <dsp:nvSpPr>
        <dsp:cNvPr id="0" name=""/>
        <dsp:cNvSpPr/>
      </dsp:nvSpPr>
      <dsp:spPr>
        <a:xfrm>
          <a:off x="414996" y="3695638"/>
          <a:ext cx="9544929" cy="26373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55CD8-8EFF-4051-9C76-CE140B3DB64F}">
      <dsp:nvSpPr>
        <dsp:cNvPr id="0" name=""/>
        <dsp:cNvSpPr/>
      </dsp:nvSpPr>
      <dsp:spPr>
        <a:xfrm>
          <a:off x="4055529" y="1094"/>
          <a:ext cx="1947341" cy="97367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Transparency</a:t>
          </a:r>
          <a:endParaRPr lang="en-IE" sz="2300" kern="1200" dirty="0"/>
        </a:p>
      </dsp:txBody>
      <dsp:txXfrm>
        <a:off x="4084047" y="29612"/>
        <a:ext cx="1890305" cy="916634"/>
      </dsp:txXfrm>
    </dsp:sp>
    <dsp:sp modelId="{AF150355-409E-45CB-9C52-CD316BCBA70A}">
      <dsp:nvSpPr>
        <dsp:cNvPr id="0" name=""/>
        <dsp:cNvSpPr/>
      </dsp:nvSpPr>
      <dsp:spPr>
        <a:xfrm rot="3600000">
          <a:off x="5325773" y="1710001"/>
          <a:ext cx="1014732" cy="340784"/>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E" sz="1400" kern="1200"/>
        </a:p>
      </dsp:txBody>
      <dsp:txXfrm>
        <a:off x="5428008" y="1778158"/>
        <a:ext cx="810262" cy="204470"/>
      </dsp:txXfrm>
    </dsp:sp>
    <dsp:sp modelId="{4FFD3847-CEBA-4AC0-AF22-EACAFA50048F}">
      <dsp:nvSpPr>
        <dsp:cNvPr id="0" name=""/>
        <dsp:cNvSpPr/>
      </dsp:nvSpPr>
      <dsp:spPr>
        <a:xfrm>
          <a:off x="5663407" y="2786021"/>
          <a:ext cx="1947341" cy="973670"/>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Accountability</a:t>
          </a:r>
          <a:endParaRPr lang="en-IE" sz="2300" kern="1200" dirty="0"/>
        </a:p>
      </dsp:txBody>
      <dsp:txXfrm>
        <a:off x="5691925" y="2814539"/>
        <a:ext cx="1890305" cy="916634"/>
      </dsp:txXfrm>
    </dsp:sp>
    <dsp:sp modelId="{223D13A2-9883-4D79-8971-ADDD548E424E}">
      <dsp:nvSpPr>
        <dsp:cNvPr id="0" name=""/>
        <dsp:cNvSpPr/>
      </dsp:nvSpPr>
      <dsp:spPr>
        <a:xfrm rot="10800000">
          <a:off x="4521833" y="3102464"/>
          <a:ext cx="1014732" cy="340784"/>
        </a:xfrm>
        <a:prstGeom prst="lef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E" sz="1400" kern="1200"/>
        </a:p>
      </dsp:txBody>
      <dsp:txXfrm rot="10800000">
        <a:off x="4624068" y="3170621"/>
        <a:ext cx="810262" cy="204470"/>
      </dsp:txXfrm>
    </dsp:sp>
    <dsp:sp modelId="{237E6F1C-FCA1-4E12-9B90-60B6570033DD}">
      <dsp:nvSpPr>
        <dsp:cNvPr id="0" name=""/>
        <dsp:cNvSpPr/>
      </dsp:nvSpPr>
      <dsp:spPr>
        <a:xfrm>
          <a:off x="2447650" y="2786021"/>
          <a:ext cx="1947341" cy="97367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Fairness</a:t>
          </a:r>
          <a:endParaRPr lang="en-IE" sz="2300" kern="1200" dirty="0"/>
        </a:p>
      </dsp:txBody>
      <dsp:txXfrm>
        <a:off x="2476168" y="2814539"/>
        <a:ext cx="1890305" cy="916634"/>
      </dsp:txXfrm>
    </dsp:sp>
    <dsp:sp modelId="{1D09301A-0546-4846-BB86-CF94133668B1}">
      <dsp:nvSpPr>
        <dsp:cNvPr id="0" name=""/>
        <dsp:cNvSpPr/>
      </dsp:nvSpPr>
      <dsp:spPr>
        <a:xfrm rot="18000000">
          <a:off x="3717894" y="1710001"/>
          <a:ext cx="1014732" cy="340784"/>
        </a:xfrm>
        <a:prstGeom prst="lef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E" sz="1400" kern="1200"/>
        </a:p>
      </dsp:txBody>
      <dsp:txXfrm>
        <a:off x="3820129" y="1778158"/>
        <a:ext cx="810262" cy="204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FE4C8-499F-4ECB-B9D1-BAFA4D620881}">
      <dsp:nvSpPr>
        <dsp:cNvPr id="0" name=""/>
        <dsp:cNvSpPr/>
      </dsp:nvSpPr>
      <dsp:spPr>
        <a:xfrm>
          <a:off x="0" y="3916565"/>
          <a:ext cx="8772867"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543747-DCFA-491F-A467-4F94B9141C90}">
      <dsp:nvSpPr>
        <dsp:cNvPr id="0" name=""/>
        <dsp:cNvSpPr/>
      </dsp:nvSpPr>
      <dsp:spPr>
        <a:xfrm>
          <a:off x="0" y="3126275"/>
          <a:ext cx="8772867"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2B527E-15A6-4DDC-B17E-165A338C6B7D}">
      <dsp:nvSpPr>
        <dsp:cNvPr id="0" name=""/>
        <dsp:cNvSpPr/>
      </dsp:nvSpPr>
      <dsp:spPr>
        <a:xfrm>
          <a:off x="0" y="2335985"/>
          <a:ext cx="8772867"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7551BC-A370-4B39-A5F0-EA739770A0A5}">
      <dsp:nvSpPr>
        <dsp:cNvPr id="0" name=""/>
        <dsp:cNvSpPr/>
      </dsp:nvSpPr>
      <dsp:spPr>
        <a:xfrm>
          <a:off x="0" y="1545694"/>
          <a:ext cx="8772867"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55BC89-0D4D-4521-8672-F048A76FCEC8}">
      <dsp:nvSpPr>
        <dsp:cNvPr id="0" name=""/>
        <dsp:cNvSpPr/>
      </dsp:nvSpPr>
      <dsp:spPr>
        <a:xfrm>
          <a:off x="0" y="755404"/>
          <a:ext cx="8772867"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ECC5B9-2F3B-49C6-8EA1-E5E7218860D5}">
      <dsp:nvSpPr>
        <dsp:cNvPr id="0" name=""/>
        <dsp:cNvSpPr/>
      </dsp:nvSpPr>
      <dsp:spPr>
        <a:xfrm>
          <a:off x="2280945" y="2747"/>
          <a:ext cx="6491921" cy="75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kern="1200" dirty="0"/>
            <a:t>Make available </a:t>
          </a:r>
          <a:r>
            <a:rPr lang="en-US" sz="1400" b="1" kern="1200" dirty="0"/>
            <a:t>externally visible avenues of redress </a:t>
          </a:r>
          <a:r>
            <a:rPr lang="en-US" sz="1400" kern="1200" dirty="0"/>
            <a:t>for adverse individual or societal effects of an algorithmic decision system and </a:t>
          </a:r>
          <a:r>
            <a:rPr lang="en-US" sz="1400" b="1" kern="1200" dirty="0"/>
            <a:t>designate an internal role </a:t>
          </a:r>
          <a:r>
            <a:rPr lang="en-US" sz="1400" kern="1200" dirty="0"/>
            <a:t>for the person who is responsible for the timely remedy of such issues.</a:t>
          </a:r>
          <a:endParaRPr lang="en-IE" sz="1400" kern="1200" dirty="0"/>
        </a:p>
      </dsp:txBody>
      <dsp:txXfrm>
        <a:off x="2280945" y="2747"/>
        <a:ext cx="6491921" cy="752657"/>
      </dsp:txXfrm>
    </dsp:sp>
    <dsp:sp modelId="{89908F22-F769-46F6-8B88-0F96E77A0C97}">
      <dsp:nvSpPr>
        <dsp:cNvPr id="0" name=""/>
        <dsp:cNvSpPr/>
      </dsp:nvSpPr>
      <dsp:spPr>
        <a:xfrm>
          <a:off x="0" y="2747"/>
          <a:ext cx="2280945" cy="752657"/>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Font typeface="Wingdings 3" charset="2"/>
            <a:buNone/>
          </a:pPr>
          <a:r>
            <a:rPr lang="en-IE" sz="2400" b="1" kern="1200" dirty="0"/>
            <a:t>Responsibility</a:t>
          </a:r>
          <a:endParaRPr lang="en-IE" sz="2400" kern="1200" dirty="0"/>
        </a:p>
      </dsp:txBody>
      <dsp:txXfrm>
        <a:off x="36748" y="39495"/>
        <a:ext cx="2207449" cy="715909"/>
      </dsp:txXfrm>
    </dsp:sp>
    <dsp:sp modelId="{3FDD3513-773F-4037-A1E2-043843C8D701}">
      <dsp:nvSpPr>
        <dsp:cNvPr id="0" name=""/>
        <dsp:cNvSpPr/>
      </dsp:nvSpPr>
      <dsp:spPr>
        <a:xfrm>
          <a:off x="2280945" y="793037"/>
          <a:ext cx="6491921" cy="75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kern="1200" dirty="0"/>
            <a:t>Ensure that algorithmic decisions as well as any data driving those decisions </a:t>
          </a:r>
          <a:r>
            <a:rPr lang="en-US" sz="1400" b="1" kern="1200" dirty="0"/>
            <a:t>can be explained to end-users </a:t>
          </a:r>
          <a:r>
            <a:rPr lang="en-US" sz="1400" kern="1200" dirty="0"/>
            <a:t>and other stakeholders in non-technical terms.</a:t>
          </a:r>
          <a:endParaRPr lang="en-IE" sz="1400" kern="1200" dirty="0"/>
        </a:p>
      </dsp:txBody>
      <dsp:txXfrm>
        <a:off x="2280945" y="793037"/>
        <a:ext cx="6491921" cy="752657"/>
      </dsp:txXfrm>
    </dsp:sp>
    <dsp:sp modelId="{AF2096E0-AFFE-4C0B-A9DB-6E0FB4EA638B}">
      <dsp:nvSpPr>
        <dsp:cNvPr id="0" name=""/>
        <dsp:cNvSpPr/>
      </dsp:nvSpPr>
      <dsp:spPr>
        <a:xfrm>
          <a:off x="0" y="793037"/>
          <a:ext cx="2280945" cy="752657"/>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E" sz="2400" b="1" kern="1200"/>
            <a:t>Explainability</a:t>
          </a:r>
          <a:endParaRPr lang="en-IE" sz="2400" b="1" kern="1200" dirty="0"/>
        </a:p>
      </dsp:txBody>
      <dsp:txXfrm>
        <a:off x="36748" y="829785"/>
        <a:ext cx="2207449" cy="715909"/>
      </dsp:txXfrm>
    </dsp:sp>
    <dsp:sp modelId="{53EBD872-185F-46DB-B821-338ADBAEF0B4}">
      <dsp:nvSpPr>
        <dsp:cNvPr id="0" name=""/>
        <dsp:cNvSpPr/>
      </dsp:nvSpPr>
      <dsp:spPr>
        <a:xfrm>
          <a:off x="2280945" y="1583327"/>
          <a:ext cx="6491921" cy="75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kern="1200" dirty="0"/>
            <a:t>Identify, log, and articulate </a:t>
          </a:r>
          <a:r>
            <a:rPr lang="en-US" sz="1400" b="1" kern="1200" dirty="0"/>
            <a:t>sources of error and uncertainty </a:t>
          </a:r>
          <a:r>
            <a:rPr lang="en-US" sz="1400" kern="1200" dirty="0"/>
            <a:t>throughout the algorithm and its data sources so that expected and worst-case implications can be understood and inform mitigation procedures.</a:t>
          </a:r>
          <a:endParaRPr lang="en-IE" sz="1400" kern="1200" dirty="0"/>
        </a:p>
      </dsp:txBody>
      <dsp:txXfrm>
        <a:off x="2280945" y="1583327"/>
        <a:ext cx="6491921" cy="752657"/>
      </dsp:txXfrm>
    </dsp:sp>
    <dsp:sp modelId="{4B80F1D3-B400-4C3A-8A37-4080F911BED8}">
      <dsp:nvSpPr>
        <dsp:cNvPr id="0" name=""/>
        <dsp:cNvSpPr/>
      </dsp:nvSpPr>
      <dsp:spPr>
        <a:xfrm>
          <a:off x="0" y="1583327"/>
          <a:ext cx="2280945" cy="752657"/>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E" sz="2400" b="1" kern="1200"/>
            <a:t>Accuracy</a:t>
          </a:r>
          <a:endParaRPr lang="en-IE" sz="2400" b="1" kern="1200" dirty="0"/>
        </a:p>
      </dsp:txBody>
      <dsp:txXfrm>
        <a:off x="36748" y="1620075"/>
        <a:ext cx="2207449" cy="715909"/>
      </dsp:txXfrm>
    </dsp:sp>
    <dsp:sp modelId="{629368DF-C012-4B4B-81D4-CF31B9ADBFD0}">
      <dsp:nvSpPr>
        <dsp:cNvPr id="0" name=""/>
        <dsp:cNvSpPr/>
      </dsp:nvSpPr>
      <dsp:spPr>
        <a:xfrm>
          <a:off x="2275167" y="2387037"/>
          <a:ext cx="6491921" cy="75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b="1" kern="1200" dirty="0"/>
            <a:t>Enable interested third parties to probe, understand, and review </a:t>
          </a:r>
          <a:r>
            <a:rPr lang="en-US" sz="1400" kern="1200" dirty="0"/>
            <a:t>the behavior of the algorithm through disclosure of information that enables monitoring, checking, or criticism, including through provision of detailed documentation, technically suitable APIs, and permissive terms of use.</a:t>
          </a:r>
        </a:p>
      </dsp:txBody>
      <dsp:txXfrm>
        <a:off x="2275167" y="2387037"/>
        <a:ext cx="6491921" cy="752657"/>
      </dsp:txXfrm>
    </dsp:sp>
    <dsp:sp modelId="{F96E0319-C8DD-4F00-B6AD-5CA1A8106FAD}">
      <dsp:nvSpPr>
        <dsp:cNvPr id="0" name=""/>
        <dsp:cNvSpPr/>
      </dsp:nvSpPr>
      <dsp:spPr>
        <a:xfrm>
          <a:off x="0" y="2373618"/>
          <a:ext cx="2280945" cy="752657"/>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E" sz="2400" b="1" kern="1200"/>
            <a:t>Auditability</a:t>
          </a:r>
          <a:endParaRPr lang="en-IE" sz="2400" b="1" kern="1200" dirty="0"/>
        </a:p>
      </dsp:txBody>
      <dsp:txXfrm>
        <a:off x="36748" y="2410366"/>
        <a:ext cx="2207449" cy="715909"/>
      </dsp:txXfrm>
    </dsp:sp>
    <dsp:sp modelId="{F9F9A8E9-B315-4E24-BC08-0A1F8D62EE00}">
      <dsp:nvSpPr>
        <dsp:cNvPr id="0" name=""/>
        <dsp:cNvSpPr/>
      </dsp:nvSpPr>
      <dsp:spPr>
        <a:xfrm>
          <a:off x="2280945" y="3163908"/>
          <a:ext cx="6491921" cy="75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kern="1200" dirty="0"/>
            <a:t>Ensure that algorithmic decisions </a:t>
          </a:r>
          <a:r>
            <a:rPr lang="en-US" sz="1400" b="1" kern="1200" dirty="0"/>
            <a:t>do not create discriminatory or unjust impacts </a:t>
          </a:r>
          <a:r>
            <a:rPr lang="en-US" sz="1400" kern="1200" dirty="0"/>
            <a:t>when comparing across different demographics (e.g. race, sex, </a:t>
          </a:r>
          <a:r>
            <a:rPr lang="en-US" sz="1400" kern="1200" dirty="0" err="1"/>
            <a:t>etc</a:t>
          </a:r>
          <a:r>
            <a:rPr lang="en-US" sz="1400" kern="1200" dirty="0"/>
            <a:t>).</a:t>
          </a:r>
          <a:endParaRPr lang="en-IE" sz="1400" kern="1200" dirty="0"/>
        </a:p>
      </dsp:txBody>
      <dsp:txXfrm>
        <a:off x="2280945" y="3163908"/>
        <a:ext cx="6491921" cy="752657"/>
      </dsp:txXfrm>
    </dsp:sp>
    <dsp:sp modelId="{07191CF9-2AD1-4D3C-80BE-7E15811CC767}">
      <dsp:nvSpPr>
        <dsp:cNvPr id="0" name=""/>
        <dsp:cNvSpPr/>
      </dsp:nvSpPr>
      <dsp:spPr>
        <a:xfrm>
          <a:off x="0" y="3163908"/>
          <a:ext cx="2280945" cy="752657"/>
        </a:xfrm>
        <a:prstGeom prst="round2SameRect">
          <a:avLst>
            <a:gd name="adj1" fmla="val 16670"/>
            <a:gd name="adj2" fmla="val 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E" sz="2400" b="1" kern="1200" dirty="0"/>
            <a:t>Fairness</a:t>
          </a:r>
        </a:p>
      </dsp:txBody>
      <dsp:txXfrm>
        <a:off x="36748" y="3200656"/>
        <a:ext cx="2207449" cy="7159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6E370-AC1F-41A4-9D2E-B9DDDBE87992}">
      <dsp:nvSpPr>
        <dsp:cNvPr id="0" name=""/>
        <dsp:cNvSpPr/>
      </dsp:nvSpPr>
      <dsp:spPr>
        <a:xfrm>
          <a:off x="3514730" y="244451"/>
          <a:ext cx="3159061" cy="3159061"/>
        </a:xfrm>
        <a:prstGeom prst="pie">
          <a:avLst>
            <a:gd name="adj1" fmla="val 16200000"/>
            <a:gd name="adj2" fmla="val 180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Transparency</a:t>
          </a:r>
          <a:endParaRPr lang="en-IE" sz="1500" kern="1200" dirty="0"/>
        </a:p>
      </dsp:txBody>
      <dsp:txXfrm>
        <a:off x="5179631" y="913871"/>
        <a:ext cx="1128236" cy="940197"/>
      </dsp:txXfrm>
    </dsp:sp>
    <dsp:sp modelId="{539844C5-3932-48F6-B8B4-C641B7DB6DC9}">
      <dsp:nvSpPr>
        <dsp:cNvPr id="0" name=""/>
        <dsp:cNvSpPr/>
      </dsp:nvSpPr>
      <dsp:spPr>
        <a:xfrm>
          <a:off x="3449669" y="357274"/>
          <a:ext cx="3159061" cy="3159061"/>
        </a:xfrm>
        <a:prstGeom prst="pie">
          <a:avLst>
            <a:gd name="adj1" fmla="val 1800000"/>
            <a:gd name="adj2" fmla="val 900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Accountability</a:t>
          </a:r>
          <a:endParaRPr lang="en-IE" sz="1500" kern="1200" dirty="0"/>
        </a:p>
      </dsp:txBody>
      <dsp:txXfrm>
        <a:off x="4201826" y="2406904"/>
        <a:ext cx="1692354" cy="827373"/>
      </dsp:txXfrm>
    </dsp:sp>
    <dsp:sp modelId="{8A0E94F8-CC17-4F81-BEFA-BE1D3F6F6BD9}">
      <dsp:nvSpPr>
        <dsp:cNvPr id="0" name=""/>
        <dsp:cNvSpPr/>
      </dsp:nvSpPr>
      <dsp:spPr>
        <a:xfrm>
          <a:off x="3384607" y="244451"/>
          <a:ext cx="3159061" cy="3159061"/>
        </a:xfrm>
        <a:prstGeom prst="pie">
          <a:avLst>
            <a:gd name="adj1" fmla="val 9000000"/>
            <a:gd name="adj2" fmla="val 1620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Fairness</a:t>
          </a:r>
          <a:endParaRPr lang="en-IE" sz="1500" kern="1200" dirty="0"/>
        </a:p>
      </dsp:txBody>
      <dsp:txXfrm>
        <a:off x="3750532" y="913871"/>
        <a:ext cx="1128236" cy="940197"/>
      </dsp:txXfrm>
    </dsp:sp>
    <dsp:sp modelId="{32C8A9A0-D651-4C0E-A198-D88D6B0F4D74}">
      <dsp:nvSpPr>
        <dsp:cNvPr id="0" name=""/>
        <dsp:cNvSpPr/>
      </dsp:nvSpPr>
      <dsp:spPr>
        <a:xfrm>
          <a:off x="3319430" y="48890"/>
          <a:ext cx="3550183" cy="3550183"/>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D4471B4-FCC5-4645-945A-BA2B6C34E3C2}">
      <dsp:nvSpPr>
        <dsp:cNvPr id="0" name=""/>
        <dsp:cNvSpPr/>
      </dsp:nvSpPr>
      <dsp:spPr>
        <a:xfrm>
          <a:off x="3254108" y="161514"/>
          <a:ext cx="3550183" cy="3550183"/>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500C62A-1CDF-4D01-8419-75DCBEAE5C56}">
      <dsp:nvSpPr>
        <dsp:cNvPr id="0" name=""/>
        <dsp:cNvSpPr/>
      </dsp:nvSpPr>
      <dsp:spPr>
        <a:xfrm>
          <a:off x="3188785" y="48890"/>
          <a:ext cx="3550183" cy="3550183"/>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25E0B-5036-4AF4-B5D5-26F680C21478}">
      <dsp:nvSpPr>
        <dsp:cNvPr id="0" name=""/>
        <dsp:cNvSpPr/>
      </dsp:nvSpPr>
      <dsp:spPr>
        <a:xfrm>
          <a:off x="2718544" y="54391"/>
          <a:ext cx="2610802" cy="2610802"/>
        </a:xfrm>
        <a:prstGeom prst="ellipse">
          <a:avLst/>
        </a:prstGeom>
        <a:solidFill>
          <a:srgbClr val="E2E7E8">
            <a:lumMod val="50000"/>
            <a:alpha val="50000"/>
          </a:srgbClr>
        </a:solidFill>
        <a:ln w="1587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IE" sz="3300" i="1" kern="1200" dirty="0">
              <a:solidFill>
                <a:srgbClr val="000000">
                  <a:hueOff val="0"/>
                  <a:satOff val="0"/>
                  <a:lumOff val="0"/>
                  <a:alphaOff val="0"/>
                </a:srgbClr>
              </a:solidFill>
              <a:latin typeface="Tw Cen MT" panose="020F0502020204030204"/>
              <a:ea typeface="+mn-ea"/>
              <a:cs typeface="+mn-cs"/>
            </a:rPr>
            <a:t>As Theory</a:t>
          </a:r>
        </a:p>
      </dsp:txBody>
      <dsp:txXfrm>
        <a:off x="3066651" y="511282"/>
        <a:ext cx="1914588" cy="1174861"/>
      </dsp:txXfrm>
    </dsp:sp>
    <dsp:sp modelId="{BB203C95-0802-4F51-99D2-DE32BA8401A8}">
      <dsp:nvSpPr>
        <dsp:cNvPr id="0" name=""/>
        <dsp:cNvSpPr/>
      </dsp:nvSpPr>
      <dsp:spPr>
        <a:xfrm>
          <a:off x="3660609" y="1686143"/>
          <a:ext cx="2610802" cy="2610802"/>
        </a:xfrm>
        <a:prstGeom prst="ellipse">
          <a:avLst/>
        </a:prstGeom>
        <a:solidFill>
          <a:srgbClr val="E2E7E8">
            <a:lumMod val="50000"/>
            <a:alpha val="50000"/>
          </a:srgbClr>
        </a:solidFill>
        <a:ln w="1587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IE" sz="3300" i="1" kern="1200" dirty="0"/>
            <a:t>As </a:t>
          </a:r>
          <a:r>
            <a:rPr lang="en-IE" sz="3300" i="1" kern="1200" dirty="0">
              <a:solidFill>
                <a:srgbClr val="000000">
                  <a:hueOff val="0"/>
                  <a:satOff val="0"/>
                  <a:lumOff val="0"/>
                  <a:alphaOff val="0"/>
                </a:srgbClr>
              </a:solidFill>
              <a:latin typeface="Tw Cen MT" panose="020F0502020204030204"/>
              <a:ea typeface="+mn-ea"/>
              <a:cs typeface="+mn-cs"/>
            </a:rPr>
            <a:t>Technique</a:t>
          </a:r>
          <a:r>
            <a:rPr lang="en-IE" sz="3300" i="1" kern="1200" dirty="0"/>
            <a:t> </a:t>
          </a:r>
          <a:endParaRPr lang="en-IE" sz="3300" kern="1200" dirty="0"/>
        </a:p>
      </dsp:txBody>
      <dsp:txXfrm>
        <a:off x="4459079" y="2360600"/>
        <a:ext cx="1566481" cy="1435941"/>
      </dsp:txXfrm>
    </dsp:sp>
    <dsp:sp modelId="{3190CD03-5FCE-412C-B51B-2F052E77D3C8}">
      <dsp:nvSpPr>
        <dsp:cNvPr id="0" name=""/>
        <dsp:cNvSpPr/>
      </dsp:nvSpPr>
      <dsp:spPr>
        <a:xfrm>
          <a:off x="1776479" y="1686143"/>
          <a:ext cx="2610802" cy="2610802"/>
        </a:xfrm>
        <a:prstGeom prst="ellipse">
          <a:avLst/>
        </a:prstGeom>
        <a:solidFill>
          <a:srgbClr val="E2E7E8">
            <a:lumMod val="50000"/>
            <a:alpha val="50000"/>
          </a:srgbClr>
        </a:solidFill>
        <a:ln w="1587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IE" sz="3300" i="1" kern="1200" dirty="0">
              <a:solidFill>
                <a:srgbClr val="000000">
                  <a:hueOff val="0"/>
                  <a:satOff val="0"/>
                  <a:lumOff val="0"/>
                  <a:alphaOff val="0"/>
                </a:srgbClr>
              </a:solidFill>
              <a:latin typeface="Tw Cen MT" panose="020F0502020204030204"/>
              <a:ea typeface="+mn-ea"/>
              <a:cs typeface="+mn-cs"/>
            </a:rPr>
            <a:t>As Tool</a:t>
          </a:r>
        </a:p>
      </dsp:txBody>
      <dsp:txXfrm>
        <a:off x="2022330" y="2360600"/>
        <a:ext cx="1566481" cy="14359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5DBAD-97B1-44B5-B7BF-0E4724B3037B}">
      <dsp:nvSpPr>
        <dsp:cNvPr id="0" name=""/>
        <dsp:cNvSpPr/>
      </dsp:nvSpPr>
      <dsp:spPr>
        <a:xfrm>
          <a:off x="2216676" y="1567"/>
          <a:ext cx="3927150" cy="39271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1.Data,  2.Algorithms, 3.Goals, 4.Outcomes, 5.Compliance, 6.Influence, 7.Usage </a:t>
          </a:r>
          <a:endParaRPr lang="en-IE" sz="2700" kern="1200" dirty="0"/>
        </a:p>
      </dsp:txBody>
      <dsp:txXfrm>
        <a:off x="2791794" y="576685"/>
        <a:ext cx="2776914" cy="277691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34E9D-36C7-4D4E-ABC8-C8E0616FFD1C}" type="datetimeFigureOut">
              <a:rPr lang="en-GB" smtClean="0"/>
              <a:t>09/09/2022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C5AD45-BC3B-8F48-9AD9-D6CC4FFAAF4F}" type="slidenum">
              <a:rPr lang="en-GB" smtClean="0"/>
              <a:t>‹#›</a:t>
            </a:fld>
            <a:endParaRPr lang="en-GB"/>
          </a:p>
        </p:txBody>
      </p:sp>
    </p:spTree>
    <p:extLst>
      <p:ext uri="{BB962C8B-B14F-4D97-AF65-F5344CB8AC3E}">
        <p14:creationId xmlns:p14="http://schemas.microsoft.com/office/powerpoint/2010/main" val="59133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C4F0346-A28D-429B-A009-C166E9D214B0}" type="slidenum">
              <a:rPr lang="en-IE" smtClean="0"/>
              <a:t>2</a:t>
            </a:fld>
            <a:endParaRPr lang="en-IE"/>
          </a:p>
        </p:txBody>
      </p:sp>
    </p:spTree>
    <p:extLst>
      <p:ext uri="{BB962C8B-B14F-4D97-AF65-F5344CB8AC3E}">
        <p14:creationId xmlns:p14="http://schemas.microsoft.com/office/powerpoint/2010/main" val="2620599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12</a:t>
            </a:fld>
            <a:endParaRPr lang="en-IE"/>
          </a:p>
        </p:txBody>
      </p:sp>
    </p:spTree>
    <p:extLst>
      <p:ext uri="{BB962C8B-B14F-4D97-AF65-F5344CB8AC3E}">
        <p14:creationId xmlns:p14="http://schemas.microsoft.com/office/powerpoint/2010/main" val="2581992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13</a:t>
            </a:fld>
            <a:endParaRPr lang="en-IE"/>
          </a:p>
        </p:txBody>
      </p:sp>
    </p:spTree>
    <p:extLst>
      <p:ext uri="{BB962C8B-B14F-4D97-AF65-F5344CB8AC3E}">
        <p14:creationId xmlns:p14="http://schemas.microsoft.com/office/powerpoint/2010/main" val="1804164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14</a:t>
            </a:fld>
            <a:endParaRPr lang="en-IE"/>
          </a:p>
        </p:txBody>
      </p:sp>
    </p:spTree>
    <p:extLst>
      <p:ext uri="{BB962C8B-B14F-4D97-AF65-F5344CB8AC3E}">
        <p14:creationId xmlns:p14="http://schemas.microsoft.com/office/powerpoint/2010/main" val="36561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15</a:t>
            </a:fld>
            <a:endParaRPr lang="en-IE"/>
          </a:p>
        </p:txBody>
      </p:sp>
    </p:spTree>
    <p:extLst>
      <p:ext uri="{BB962C8B-B14F-4D97-AF65-F5344CB8AC3E}">
        <p14:creationId xmlns:p14="http://schemas.microsoft.com/office/powerpoint/2010/main" val="3660812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16</a:t>
            </a:fld>
            <a:endParaRPr lang="en-IE"/>
          </a:p>
        </p:txBody>
      </p:sp>
    </p:spTree>
    <p:extLst>
      <p:ext uri="{BB962C8B-B14F-4D97-AF65-F5344CB8AC3E}">
        <p14:creationId xmlns:p14="http://schemas.microsoft.com/office/powerpoint/2010/main" val="1023140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17</a:t>
            </a:fld>
            <a:endParaRPr lang="en-IE"/>
          </a:p>
        </p:txBody>
      </p:sp>
    </p:spTree>
    <p:extLst>
      <p:ext uri="{BB962C8B-B14F-4D97-AF65-F5344CB8AC3E}">
        <p14:creationId xmlns:p14="http://schemas.microsoft.com/office/powerpoint/2010/main" val="1531009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18</a:t>
            </a:fld>
            <a:endParaRPr lang="en-IE"/>
          </a:p>
        </p:txBody>
      </p:sp>
    </p:spTree>
    <p:extLst>
      <p:ext uri="{BB962C8B-B14F-4D97-AF65-F5344CB8AC3E}">
        <p14:creationId xmlns:p14="http://schemas.microsoft.com/office/powerpoint/2010/main" val="3634515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19</a:t>
            </a:fld>
            <a:endParaRPr lang="en-IE"/>
          </a:p>
        </p:txBody>
      </p:sp>
    </p:spTree>
    <p:extLst>
      <p:ext uri="{BB962C8B-B14F-4D97-AF65-F5344CB8AC3E}">
        <p14:creationId xmlns:p14="http://schemas.microsoft.com/office/powerpoint/2010/main" val="2976929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20</a:t>
            </a:fld>
            <a:endParaRPr lang="en-IE"/>
          </a:p>
        </p:txBody>
      </p:sp>
    </p:spTree>
    <p:extLst>
      <p:ext uri="{BB962C8B-B14F-4D97-AF65-F5344CB8AC3E}">
        <p14:creationId xmlns:p14="http://schemas.microsoft.com/office/powerpoint/2010/main" val="2233764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21</a:t>
            </a:fld>
            <a:endParaRPr lang="en-IE"/>
          </a:p>
        </p:txBody>
      </p:sp>
    </p:spTree>
    <p:extLst>
      <p:ext uri="{BB962C8B-B14F-4D97-AF65-F5344CB8AC3E}">
        <p14:creationId xmlns:p14="http://schemas.microsoft.com/office/powerpoint/2010/main" val="107607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C4F0346-A28D-429B-A009-C166E9D214B0}" type="slidenum">
              <a:rPr lang="en-IE" smtClean="0"/>
              <a:t>3</a:t>
            </a:fld>
            <a:endParaRPr lang="en-IE"/>
          </a:p>
        </p:txBody>
      </p:sp>
    </p:spTree>
    <p:extLst>
      <p:ext uri="{BB962C8B-B14F-4D97-AF65-F5344CB8AC3E}">
        <p14:creationId xmlns:p14="http://schemas.microsoft.com/office/powerpoint/2010/main" val="2727383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22</a:t>
            </a:fld>
            <a:endParaRPr lang="en-IE"/>
          </a:p>
        </p:txBody>
      </p:sp>
    </p:spTree>
    <p:extLst>
      <p:ext uri="{BB962C8B-B14F-4D97-AF65-F5344CB8AC3E}">
        <p14:creationId xmlns:p14="http://schemas.microsoft.com/office/powerpoint/2010/main" val="3666619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23</a:t>
            </a:fld>
            <a:endParaRPr lang="en-IE"/>
          </a:p>
        </p:txBody>
      </p:sp>
    </p:spTree>
    <p:extLst>
      <p:ext uri="{BB962C8B-B14F-4D97-AF65-F5344CB8AC3E}">
        <p14:creationId xmlns:p14="http://schemas.microsoft.com/office/powerpoint/2010/main" val="3008485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defTabSz="914400" rtl="0" eaLnBrk="1" latinLnBrk="0" hangingPunct="1">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24</a:t>
            </a:fld>
            <a:endParaRPr lang="en-IE"/>
          </a:p>
        </p:txBody>
      </p:sp>
    </p:spTree>
    <p:extLst>
      <p:ext uri="{BB962C8B-B14F-4D97-AF65-F5344CB8AC3E}">
        <p14:creationId xmlns:p14="http://schemas.microsoft.com/office/powerpoint/2010/main" val="4237978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25</a:t>
            </a:fld>
            <a:endParaRPr lang="en-IE"/>
          </a:p>
        </p:txBody>
      </p:sp>
    </p:spTree>
    <p:extLst>
      <p:ext uri="{BB962C8B-B14F-4D97-AF65-F5344CB8AC3E}">
        <p14:creationId xmlns:p14="http://schemas.microsoft.com/office/powerpoint/2010/main" val="4104686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26</a:t>
            </a:fld>
            <a:endParaRPr lang="en-IE"/>
          </a:p>
        </p:txBody>
      </p:sp>
    </p:spTree>
    <p:extLst>
      <p:ext uri="{BB962C8B-B14F-4D97-AF65-F5344CB8AC3E}">
        <p14:creationId xmlns:p14="http://schemas.microsoft.com/office/powerpoint/2010/main" val="2475245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27</a:t>
            </a:fld>
            <a:endParaRPr lang="en-IE"/>
          </a:p>
        </p:txBody>
      </p:sp>
    </p:spTree>
    <p:extLst>
      <p:ext uri="{BB962C8B-B14F-4D97-AF65-F5344CB8AC3E}">
        <p14:creationId xmlns:p14="http://schemas.microsoft.com/office/powerpoint/2010/main" val="2383993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28</a:t>
            </a:fld>
            <a:endParaRPr lang="en-IE"/>
          </a:p>
        </p:txBody>
      </p:sp>
    </p:spTree>
    <p:extLst>
      <p:ext uri="{BB962C8B-B14F-4D97-AF65-F5344CB8AC3E}">
        <p14:creationId xmlns:p14="http://schemas.microsoft.com/office/powerpoint/2010/main" val="2591120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29</a:t>
            </a:fld>
            <a:endParaRPr lang="en-IE"/>
          </a:p>
        </p:txBody>
      </p:sp>
    </p:spTree>
    <p:extLst>
      <p:ext uri="{BB962C8B-B14F-4D97-AF65-F5344CB8AC3E}">
        <p14:creationId xmlns:p14="http://schemas.microsoft.com/office/powerpoint/2010/main" val="2153676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30</a:t>
            </a:fld>
            <a:endParaRPr lang="en-IE"/>
          </a:p>
        </p:txBody>
      </p:sp>
    </p:spTree>
    <p:extLst>
      <p:ext uri="{BB962C8B-B14F-4D97-AF65-F5344CB8AC3E}">
        <p14:creationId xmlns:p14="http://schemas.microsoft.com/office/powerpoint/2010/main" val="3933613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600B5B-222B-42A6-909C-1B78F486BC4C}" type="slidenum">
              <a:rPr lang="en-IE" smtClean="0"/>
              <a:t>31</a:t>
            </a:fld>
            <a:endParaRPr lang="en-IE"/>
          </a:p>
        </p:txBody>
      </p:sp>
    </p:spTree>
    <p:extLst>
      <p:ext uri="{BB962C8B-B14F-4D97-AF65-F5344CB8AC3E}">
        <p14:creationId xmlns:p14="http://schemas.microsoft.com/office/powerpoint/2010/main" val="1618862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a:t>
            </a:fld>
            <a:endParaRPr lang="en-IE"/>
          </a:p>
        </p:txBody>
      </p:sp>
    </p:spTree>
    <p:extLst>
      <p:ext uri="{BB962C8B-B14F-4D97-AF65-F5344CB8AC3E}">
        <p14:creationId xmlns:p14="http://schemas.microsoft.com/office/powerpoint/2010/main" val="3934031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34</a:t>
            </a:fld>
            <a:endParaRPr lang="en-IE"/>
          </a:p>
        </p:txBody>
      </p:sp>
    </p:spTree>
    <p:extLst>
      <p:ext uri="{BB962C8B-B14F-4D97-AF65-F5344CB8AC3E}">
        <p14:creationId xmlns:p14="http://schemas.microsoft.com/office/powerpoint/2010/main" val="2436821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35</a:t>
            </a:fld>
            <a:endParaRPr lang="en-IE"/>
          </a:p>
        </p:txBody>
      </p:sp>
    </p:spTree>
    <p:extLst>
      <p:ext uri="{BB962C8B-B14F-4D97-AF65-F5344CB8AC3E}">
        <p14:creationId xmlns:p14="http://schemas.microsoft.com/office/powerpoint/2010/main" val="4275930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36</a:t>
            </a:fld>
            <a:endParaRPr lang="en-IE"/>
          </a:p>
        </p:txBody>
      </p:sp>
    </p:spTree>
    <p:extLst>
      <p:ext uri="{BB962C8B-B14F-4D97-AF65-F5344CB8AC3E}">
        <p14:creationId xmlns:p14="http://schemas.microsoft.com/office/powerpoint/2010/main" val="3862009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37</a:t>
            </a:fld>
            <a:endParaRPr lang="en-IE"/>
          </a:p>
        </p:txBody>
      </p:sp>
    </p:spTree>
    <p:extLst>
      <p:ext uri="{BB962C8B-B14F-4D97-AF65-F5344CB8AC3E}">
        <p14:creationId xmlns:p14="http://schemas.microsoft.com/office/powerpoint/2010/main" val="1935329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38</a:t>
            </a:fld>
            <a:endParaRPr lang="en-IE"/>
          </a:p>
        </p:txBody>
      </p:sp>
    </p:spTree>
    <p:extLst>
      <p:ext uri="{BB962C8B-B14F-4D97-AF65-F5344CB8AC3E}">
        <p14:creationId xmlns:p14="http://schemas.microsoft.com/office/powerpoint/2010/main" val="3924412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3407A485-83D2-44B4-A851-A70D57C88F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CA4551AD-3DAE-42EC-B541-330F7D89EF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endParaRPr lang="en-IE" altLang="en-US" dirty="0"/>
          </a:p>
        </p:txBody>
      </p:sp>
      <p:sp>
        <p:nvSpPr>
          <p:cNvPr id="12292" name="Slide Number Placeholder 3">
            <a:extLst>
              <a:ext uri="{FF2B5EF4-FFF2-40B4-BE49-F238E27FC236}">
                <a16:creationId xmlns:a16="http://schemas.microsoft.com/office/drawing/2014/main" id="{2EA65B96-46A0-4121-94EE-DD19AADC70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0163F21A-B8F7-4708-88D1-7E56DAF44484}" type="slidenum">
              <a:rPr lang="en-IE" altLang="en-US">
                <a:latin typeface="Calibri" panose="020F0502020204030204" pitchFamily="34" charset="0"/>
              </a:rPr>
              <a:pPr fontAlgn="base">
                <a:spcBef>
                  <a:spcPct val="0"/>
                </a:spcBef>
                <a:spcAft>
                  <a:spcPct val="0"/>
                </a:spcAft>
              </a:pPr>
              <a:t>39</a:t>
            </a:fld>
            <a:endParaRPr lang="en-IE" altLang="en-US">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40</a:t>
            </a:fld>
            <a:endParaRPr lang="en-IE"/>
          </a:p>
        </p:txBody>
      </p:sp>
    </p:spTree>
    <p:extLst>
      <p:ext uri="{BB962C8B-B14F-4D97-AF65-F5344CB8AC3E}">
        <p14:creationId xmlns:p14="http://schemas.microsoft.com/office/powerpoint/2010/main" val="592735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C7711629-BAD9-4E3E-8F32-CA031A87BF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C2796461-4DF2-45FC-A0E3-2B6C428DBC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dirty="0"/>
          </a:p>
        </p:txBody>
      </p:sp>
      <p:sp>
        <p:nvSpPr>
          <p:cNvPr id="14340" name="Slide Number Placeholder 3">
            <a:extLst>
              <a:ext uri="{FF2B5EF4-FFF2-40B4-BE49-F238E27FC236}">
                <a16:creationId xmlns:a16="http://schemas.microsoft.com/office/drawing/2014/main" id="{E01C337A-767B-4470-B396-E46ADF37B6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45E6C8FB-9686-466E-8130-EB1AA2A0770F}" type="slidenum">
              <a:rPr lang="en-IE" altLang="en-US">
                <a:latin typeface="Calibri" panose="020F0502020204030204" pitchFamily="34" charset="0"/>
              </a:rPr>
              <a:pPr fontAlgn="base">
                <a:spcBef>
                  <a:spcPct val="0"/>
                </a:spcBef>
                <a:spcAft>
                  <a:spcPct val="0"/>
                </a:spcAft>
              </a:pPr>
              <a:t>41</a:t>
            </a:fld>
            <a:endParaRPr lang="en-IE" altLang="en-US">
              <a:latin typeface="Calibri" panose="020F0502020204030204" pitchFamily="34" charset="0"/>
            </a:endParaRPr>
          </a:p>
        </p:txBody>
      </p:sp>
    </p:spTree>
    <p:extLst>
      <p:ext uri="{BB962C8B-B14F-4D97-AF65-F5344CB8AC3E}">
        <p14:creationId xmlns:p14="http://schemas.microsoft.com/office/powerpoint/2010/main" val="1038787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F93BC3F4-7DCA-4BA8-9F5B-C9E4E8FA75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15B6E743-71A8-4D13-8857-750B4C7E93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mj-lt"/>
              <a:buNone/>
            </a:pPr>
            <a:endParaRPr lang="en-IE" altLang="en-US" dirty="0"/>
          </a:p>
        </p:txBody>
      </p:sp>
      <p:sp>
        <p:nvSpPr>
          <p:cNvPr id="16388" name="Slide Number Placeholder 3">
            <a:extLst>
              <a:ext uri="{FF2B5EF4-FFF2-40B4-BE49-F238E27FC236}">
                <a16:creationId xmlns:a16="http://schemas.microsoft.com/office/drawing/2014/main" id="{3CFF52F7-5097-4B54-8A67-EF496B951B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1582F6FC-C9DF-40ED-9B15-4D681290339D}" type="slidenum">
              <a:rPr lang="en-IE" altLang="en-US">
                <a:latin typeface="Calibri" panose="020F0502020204030204" pitchFamily="34" charset="0"/>
              </a:rPr>
              <a:pPr fontAlgn="base">
                <a:spcBef>
                  <a:spcPct val="0"/>
                </a:spcBef>
                <a:spcAft>
                  <a:spcPct val="0"/>
                </a:spcAft>
              </a:pPr>
              <a:t>42</a:t>
            </a:fld>
            <a:endParaRPr lang="en-IE" altLang="en-US">
              <a:latin typeface="Calibri" panose="020F0502020204030204" pitchFamily="34" charset="0"/>
            </a:endParaRPr>
          </a:p>
        </p:txBody>
      </p:sp>
    </p:spTree>
    <p:extLst>
      <p:ext uri="{BB962C8B-B14F-4D97-AF65-F5344CB8AC3E}">
        <p14:creationId xmlns:p14="http://schemas.microsoft.com/office/powerpoint/2010/main" val="2210267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43</a:t>
            </a:fld>
            <a:endParaRPr lang="en-IE"/>
          </a:p>
        </p:txBody>
      </p:sp>
    </p:spTree>
    <p:extLst>
      <p:ext uri="{BB962C8B-B14F-4D97-AF65-F5344CB8AC3E}">
        <p14:creationId xmlns:p14="http://schemas.microsoft.com/office/powerpoint/2010/main" val="2506914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5</a:t>
            </a:fld>
            <a:endParaRPr lang="en-IE"/>
          </a:p>
        </p:txBody>
      </p:sp>
    </p:spTree>
    <p:extLst>
      <p:ext uri="{BB962C8B-B14F-4D97-AF65-F5344CB8AC3E}">
        <p14:creationId xmlns:p14="http://schemas.microsoft.com/office/powerpoint/2010/main" val="2802330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44</a:t>
            </a:fld>
            <a:endParaRPr lang="en-IE"/>
          </a:p>
        </p:txBody>
      </p:sp>
    </p:spTree>
    <p:extLst>
      <p:ext uri="{BB962C8B-B14F-4D97-AF65-F5344CB8AC3E}">
        <p14:creationId xmlns:p14="http://schemas.microsoft.com/office/powerpoint/2010/main" val="1823645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45</a:t>
            </a:fld>
            <a:endParaRPr lang="en-IE"/>
          </a:p>
        </p:txBody>
      </p:sp>
    </p:spTree>
    <p:extLst>
      <p:ext uri="{BB962C8B-B14F-4D97-AF65-F5344CB8AC3E}">
        <p14:creationId xmlns:p14="http://schemas.microsoft.com/office/powerpoint/2010/main" val="3965813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46</a:t>
            </a:fld>
            <a:endParaRPr lang="en-IE"/>
          </a:p>
        </p:txBody>
      </p:sp>
    </p:spTree>
    <p:extLst>
      <p:ext uri="{BB962C8B-B14F-4D97-AF65-F5344CB8AC3E}">
        <p14:creationId xmlns:p14="http://schemas.microsoft.com/office/powerpoint/2010/main" val="10032719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47</a:t>
            </a:fld>
            <a:endParaRPr lang="en-IE"/>
          </a:p>
        </p:txBody>
      </p:sp>
    </p:spTree>
    <p:extLst>
      <p:ext uri="{BB962C8B-B14F-4D97-AF65-F5344CB8AC3E}">
        <p14:creationId xmlns:p14="http://schemas.microsoft.com/office/powerpoint/2010/main" val="27002340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48</a:t>
            </a:fld>
            <a:endParaRPr lang="en-IE"/>
          </a:p>
        </p:txBody>
      </p:sp>
    </p:spTree>
    <p:extLst>
      <p:ext uri="{BB962C8B-B14F-4D97-AF65-F5344CB8AC3E}">
        <p14:creationId xmlns:p14="http://schemas.microsoft.com/office/powerpoint/2010/main" val="129990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50</a:t>
            </a:fld>
            <a:endParaRPr lang="en-IE"/>
          </a:p>
        </p:txBody>
      </p:sp>
    </p:spTree>
    <p:extLst>
      <p:ext uri="{BB962C8B-B14F-4D97-AF65-F5344CB8AC3E}">
        <p14:creationId xmlns:p14="http://schemas.microsoft.com/office/powerpoint/2010/main" val="17938409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51</a:t>
            </a:fld>
            <a:endParaRPr lang="en-IE"/>
          </a:p>
        </p:txBody>
      </p:sp>
    </p:spTree>
    <p:extLst>
      <p:ext uri="{BB962C8B-B14F-4D97-AF65-F5344CB8AC3E}">
        <p14:creationId xmlns:p14="http://schemas.microsoft.com/office/powerpoint/2010/main" val="26141835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52</a:t>
            </a:fld>
            <a:endParaRPr lang="en-IE"/>
          </a:p>
        </p:txBody>
      </p:sp>
    </p:spTree>
    <p:extLst>
      <p:ext uri="{BB962C8B-B14F-4D97-AF65-F5344CB8AC3E}">
        <p14:creationId xmlns:p14="http://schemas.microsoft.com/office/powerpoint/2010/main" val="21079160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54</a:t>
            </a:fld>
            <a:endParaRPr lang="en-IE"/>
          </a:p>
        </p:txBody>
      </p:sp>
    </p:spTree>
    <p:extLst>
      <p:ext uri="{BB962C8B-B14F-4D97-AF65-F5344CB8AC3E}">
        <p14:creationId xmlns:p14="http://schemas.microsoft.com/office/powerpoint/2010/main" val="11256676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55</a:t>
            </a:fld>
            <a:endParaRPr lang="en-IE"/>
          </a:p>
        </p:txBody>
      </p:sp>
    </p:spTree>
    <p:extLst>
      <p:ext uri="{BB962C8B-B14F-4D97-AF65-F5344CB8AC3E}">
        <p14:creationId xmlns:p14="http://schemas.microsoft.com/office/powerpoint/2010/main" val="3854635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7</a:t>
            </a:fld>
            <a:endParaRPr lang="en-IE"/>
          </a:p>
        </p:txBody>
      </p:sp>
    </p:spTree>
    <p:extLst>
      <p:ext uri="{BB962C8B-B14F-4D97-AF65-F5344CB8AC3E}">
        <p14:creationId xmlns:p14="http://schemas.microsoft.com/office/powerpoint/2010/main" val="2100553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56</a:t>
            </a:fld>
            <a:endParaRPr lang="en-IE"/>
          </a:p>
        </p:txBody>
      </p:sp>
    </p:spTree>
    <p:extLst>
      <p:ext uri="{BB962C8B-B14F-4D97-AF65-F5344CB8AC3E}">
        <p14:creationId xmlns:p14="http://schemas.microsoft.com/office/powerpoint/2010/main" val="22225757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57</a:t>
            </a:fld>
            <a:endParaRPr lang="en-IE"/>
          </a:p>
        </p:txBody>
      </p:sp>
    </p:spTree>
    <p:extLst>
      <p:ext uri="{BB962C8B-B14F-4D97-AF65-F5344CB8AC3E}">
        <p14:creationId xmlns:p14="http://schemas.microsoft.com/office/powerpoint/2010/main" val="3016434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59</a:t>
            </a:fld>
            <a:endParaRPr lang="en-IE"/>
          </a:p>
        </p:txBody>
      </p:sp>
    </p:spTree>
    <p:extLst>
      <p:ext uri="{BB962C8B-B14F-4D97-AF65-F5344CB8AC3E}">
        <p14:creationId xmlns:p14="http://schemas.microsoft.com/office/powerpoint/2010/main" val="32592124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60</a:t>
            </a:fld>
            <a:endParaRPr lang="en-IE"/>
          </a:p>
        </p:txBody>
      </p:sp>
    </p:spTree>
    <p:extLst>
      <p:ext uri="{BB962C8B-B14F-4D97-AF65-F5344CB8AC3E}">
        <p14:creationId xmlns:p14="http://schemas.microsoft.com/office/powerpoint/2010/main" val="1197282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61</a:t>
            </a:fld>
            <a:endParaRPr lang="en-IE"/>
          </a:p>
        </p:txBody>
      </p:sp>
    </p:spTree>
    <p:extLst>
      <p:ext uri="{BB962C8B-B14F-4D97-AF65-F5344CB8AC3E}">
        <p14:creationId xmlns:p14="http://schemas.microsoft.com/office/powerpoint/2010/main" val="1269468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62</a:t>
            </a:fld>
            <a:endParaRPr lang="en-IE"/>
          </a:p>
        </p:txBody>
      </p:sp>
    </p:spTree>
    <p:extLst>
      <p:ext uri="{BB962C8B-B14F-4D97-AF65-F5344CB8AC3E}">
        <p14:creationId xmlns:p14="http://schemas.microsoft.com/office/powerpoint/2010/main" val="41289122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63</a:t>
            </a:fld>
            <a:endParaRPr lang="en-IE"/>
          </a:p>
        </p:txBody>
      </p:sp>
    </p:spTree>
    <p:extLst>
      <p:ext uri="{BB962C8B-B14F-4D97-AF65-F5344CB8AC3E}">
        <p14:creationId xmlns:p14="http://schemas.microsoft.com/office/powerpoint/2010/main" val="4756891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64</a:t>
            </a:fld>
            <a:endParaRPr lang="en-IE"/>
          </a:p>
        </p:txBody>
      </p:sp>
    </p:spTree>
    <p:extLst>
      <p:ext uri="{BB962C8B-B14F-4D97-AF65-F5344CB8AC3E}">
        <p14:creationId xmlns:p14="http://schemas.microsoft.com/office/powerpoint/2010/main" val="40493084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65</a:t>
            </a:fld>
            <a:endParaRPr lang="en-IE"/>
          </a:p>
        </p:txBody>
      </p:sp>
    </p:spTree>
    <p:extLst>
      <p:ext uri="{BB962C8B-B14F-4D97-AF65-F5344CB8AC3E}">
        <p14:creationId xmlns:p14="http://schemas.microsoft.com/office/powerpoint/2010/main" val="23727790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66</a:t>
            </a:fld>
            <a:endParaRPr lang="en-IE"/>
          </a:p>
        </p:txBody>
      </p:sp>
    </p:spTree>
    <p:extLst>
      <p:ext uri="{BB962C8B-B14F-4D97-AF65-F5344CB8AC3E}">
        <p14:creationId xmlns:p14="http://schemas.microsoft.com/office/powerpoint/2010/main" val="5151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8</a:t>
            </a:fld>
            <a:endParaRPr lang="en-IE"/>
          </a:p>
        </p:txBody>
      </p:sp>
    </p:spTree>
    <p:extLst>
      <p:ext uri="{BB962C8B-B14F-4D97-AF65-F5344CB8AC3E}">
        <p14:creationId xmlns:p14="http://schemas.microsoft.com/office/powerpoint/2010/main" val="24205492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67</a:t>
            </a:fld>
            <a:endParaRPr lang="en-IE"/>
          </a:p>
        </p:txBody>
      </p:sp>
    </p:spTree>
    <p:extLst>
      <p:ext uri="{BB962C8B-B14F-4D97-AF65-F5344CB8AC3E}">
        <p14:creationId xmlns:p14="http://schemas.microsoft.com/office/powerpoint/2010/main" val="35144171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68</a:t>
            </a:fld>
            <a:endParaRPr lang="en-IE"/>
          </a:p>
        </p:txBody>
      </p:sp>
    </p:spTree>
    <p:extLst>
      <p:ext uri="{BB962C8B-B14F-4D97-AF65-F5344CB8AC3E}">
        <p14:creationId xmlns:p14="http://schemas.microsoft.com/office/powerpoint/2010/main" val="2629336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69</a:t>
            </a:fld>
            <a:endParaRPr lang="en-IE"/>
          </a:p>
        </p:txBody>
      </p:sp>
    </p:spTree>
    <p:extLst>
      <p:ext uri="{BB962C8B-B14F-4D97-AF65-F5344CB8AC3E}">
        <p14:creationId xmlns:p14="http://schemas.microsoft.com/office/powerpoint/2010/main" val="8521331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70</a:t>
            </a:fld>
            <a:endParaRPr lang="en-IE"/>
          </a:p>
        </p:txBody>
      </p:sp>
    </p:spTree>
    <p:extLst>
      <p:ext uri="{BB962C8B-B14F-4D97-AF65-F5344CB8AC3E}">
        <p14:creationId xmlns:p14="http://schemas.microsoft.com/office/powerpoint/2010/main" val="19358076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71</a:t>
            </a:fld>
            <a:endParaRPr lang="en-IE"/>
          </a:p>
        </p:txBody>
      </p:sp>
    </p:spTree>
    <p:extLst>
      <p:ext uri="{BB962C8B-B14F-4D97-AF65-F5344CB8AC3E}">
        <p14:creationId xmlns:p14="http://schemas.microsoft.com/office/powerpoint/2010/main" val="22154654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72</a:t>
            </a:fld>
            <a:endParaRPr lang="en-IE"/>
          </a:p>
        </p:txBody>
      </p:sp>
    </p:spTree>
    <p:extLst>
      <p:ext uri="{BB962C8B-B14F-4D97-AF65-F5344CB8AC3E}">
        <p14:creationId xmlns:p14="http://schemas.microsoft.com/office/powerpoint/2010/main" val="467440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73</a:t>
            </a:fld>
            <a:endParaRPr lang="en-IE"/>
          </a:p>
        </p:txBody>
      </p:sp>
    </p:spTree>
    <p:extLst>
      <p:ext uri="{BB962C8B-B14F-4D97-AF65-F5344CB8AC3E}">
        <p14:creationId xmlns:p14="http://schemas.microsoft.com/office/powerpoint/2010/main" val="4975224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74</a:t>
            </a:fld>
            <a:endParaRPr lang="en-IE"/>
          </a:p>
        </p:txBody>
      </p:sp>
    </p:spTree>
    <p:extLst>
      <p:ext uri="{BB962C8B-B14F-4D97-AF65-F5344CB8AC3E}">
        <p14:creationId xmlns:p14="http://schemas.microsoft.com/office/powerpoint/2010/main" val="25488213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75</a:t>
            </a:fld>
            <a:endParaRPr lang="en-IE"/>
          </a:p>
        </p:txBody>
      </p:sp>
    </p:spTree>
    <p:extLst>
      <p:ext uri="{BB962C8B-B14F-4D97-AF65-F5344CB8AC3E}">
        <p14:creationId xmlns:p14="http://schemas.microsoft.com/office/powerpoint/2010/main" val="37506428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78</a:t>
            </a:fld>
            <a:endParaRPr lang="en-IE"/>
          </a:p>
        </p:txBody>
      </p:sp>
    </p:spTree>
    <p:extLst>
      <p:ext uri="{BB962C8B-B14F-4D97-AF65-F5344CB8AC3E}">
        <p14:creationId xmlns:p14="http://schemas.microsoft.com/office/powerpoint/2010/main" val="4214809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AE77605-55D4-4D23-88ED-3E263C195F89}" type="slidenum">
              <a:rPr lang="en-IE" smtClean="0"/>
              <a:t>9</a:t>
            </a:fld>
            <a:endParaRPr lang="en-IE"/>
          </a:p>
        </p:txBody>
      </p:sp>
    </p:spTree>
    <p:extLst>
      <p:ext uri="{BB962C8B-B14F-4D97-AF65-F5344CB8AC3E}">
        <p14:creationId xmlns:p14="http://schemas.microsoft.com/office/powerpoint/2010/main" val="23349130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81</a:t>
            </a:fld>
            <a:endParaRPr lang="en-IE"/>
          </a:p>
        </p:txBody>
      </p:sp>
    </p:spTree>
    <p:extLst>
      <p:ext uri="{BB962C8B-B14F-4D97-AF65-F5344CB8AC3E}">
        <p14:creationId xmlns:p14="http://schemas.microsoft.com/office/powerpoint/2010/main" val="19299208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82</a:t>
            </a:fld>
            <a:endParaRPr lang="en-IE"/>
          </a:p>
        </p:txBody>
      </p:sp>
    </p:spTree>
    <p:extLst>
      <p:ext uri="{BB962C8B-B14F-4D97-AF65-F5344CB8AC3E}">
        <p14:creationId xmlns:p14="http://schemas.microsoft.com/office/powerpoint/2010/main" val="18865608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83</a:t>
            </a:fld>
            <a:endParaRPr lang="en-IE"/>
          </a:p>
        </p:txBody>
      </p:sp>
    </p:spTree>
    <p:extLst>
      <p:ext uri="{BB962C8B-B14F-4D97-AF65-F5344CB8AC3E}">
        <p14:creationId xmlns:p14="http://schemas.microsoft.com/office/powerpoint/2010/main" val="37169446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84</a:t>
            </a:fld>
            <a:endParaRPr lang="en-IE"/>
          </a:p>
        </p:txBody>
      </p:sp>
    </p:spTree>
    <p:extLst>
      <p:ext uri="{BB962C8B-B14F-4D97-AF65-F5344CB8AC3E}">
        <p14:creationId xmlns:p14="http://schemas.microsoft.com/office/powerpoint/2010/main" val="22288236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4600B5B-222B-42A6-909C-1B78F486BC4C}" type="slidenum">
              <a:rPr lang="en-IE" smtClean="0"/>
              <a:t>85</a:t>
            </a:fld>
            <a:endParaRPr lang="en-IE"/>
          </a:p>
        </p:txBody>
      </p:sp>
    </p:spTree>
    <p:extLst>
      <p:ext uri="{BB962C8B-B14F-4D97-AF65-F5344CB8AC3E}">
        <p14:creationId xmlns:p14="http://schemas.microsoft.com/office/powerpoint/2010/main" val="40369961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86</a:t>
            </a:fld>
            <a:endParaRPr lang="en-IE"/>
          </a:p>
        </p:txBody>
      </p:sp>
    </p:spTree>
    <p:extLst>
      <p:ext uri="{BB962C8B-B14F-4D97-AF65-F5344CB8AC3E}">
        <p14:creationId xmlns:p14="http://schemas.microsoft.com/office/powerpoint/2010/main" val="25541675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87</a:t>
            </a:fld>
            <a:endParaRPr lang="en-IE"/>
          </a:p>
        </p:txBody>
      </p:sp>
    </p:spTree>
    <p:extLst>
      <p:ext uri="{BB962C8B-B14F-4D97-AF65-F5344CB8AC3E}">
        <p14:creationId xmlns:p14="http://schemas.microsoft.com/office/powerpoint/2010/main" val="1958965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CAE77605-55D4-4D23-88ED-3E263C195F89}" type="slidenum">
              <a:rPr lang="en-IE" smtClean="0"/>
              <a:t>10</a:t>
            </a:fld>
            <a:endParaRPr lang="en-IE"/>
          </a:p>
        </p:txBody>
      </p:sp>
    </p:spTree>
    <p:extLst>
      <p:ext uri="{BB962C8B-B14F-4D97-AF65-F5344CB8AC3E}">
        <p14:creationId xmlns:p14="http://schemas.microsoft.com/office/powerpoint/2010/main" val="839035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24600B5B-222B-42A6-909C-1B78F486BC4C}" type="slidenum">
              <a:rPr lang="en-IE" smtClean="0"/>
              <a:t>11</a:t>
            </a:fld>
            <a:endParaRPr lang="en-IE"/>
          </a:p>
        </p:txBody>
      </p:sp>
    </p:spTree>
    <p:extLst>
      <p:ext uri="{BB962C8B-B14F-4D97-AF65-F5344CB8AC3E}">
        <p14:creationId xmlns:p14="http://schemas.microsoft.com/office/powerpoint/2010/main" val="2592722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D0E2C-E554-41DB-B007-AFB097E550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D88D5-12D9-4574-BBD8-5F02E3F27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8AB766-3868-4754-B837-CD1F8AD1C268}"/>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5" name="Footer Placeholder 4">
            <a:extLst>
              <a:ext uri="{FF2B5EF4-FFF2-40B4-BE49-F238E27FC236}">
                <a16:creationId xmlns:a16="http://schemas.microsoft.com/office/drawing/2014/main" id="{26ECB89B-93CB-41E7-8EA5-F61DAFF57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5CB0D-F012-40A3-A835-97CF56DC74FB}"/>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8763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B0AEA-C670-426F-936A-DF1B55D493F3}"/>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3" name="Footer Placeholder 2">
            <a:extLst>
              <a:ext uri="{FF2B5EF4-FFF2-40B4-BE49-F238E27FC236}">
                <a16:creationId xmlns:a16="http://schemas.microsoft.com/office/drawing/2014/main" id="{20627584-2056-4E17-8F75-F1E6623A1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4911C6-3197-41D2-9EDE-04150743EAB4}"/>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397011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4351-6BB5-4A87-901C-2D20891AD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EFEBA1-4BE9-42FA-A15C-AD2B20049B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9CA144-4FA8-4BD6-9FAF-C70441170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C251D-123F-448F-A6F8-0A53FFCCBA8C}"/>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6" name="Footer Placeholder 5">
            <a:extLst>
              <a:ext uri="{FF2B5EF4-FFF2-40B4-BE49-F238E27FC236}">
                <a16:creationId xmlns:a16="http://schemas.microsoft.com/office/drawing/2014/main" id="{E38567DE-7722-408A-884F-21152FEFE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588CBA-5F42-45B6-A5AF-DEF5DEE54C38}"/>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2114315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5C37-1159-4D90-95D1-D5EDD28A4E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51CFE5-46FC-4EDD-8049-3B7B419FAE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296B13-A9BC-451E-AA03-23386A70B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F6E6DB-7103-436E-9BE8-159FECE37E61}"/>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6" name="Footer Placeholder 5">
            <a:extLst>
              <a:ext uri="{FF2B5EF4-FFF2-40B4-BE49-F238E27FC236}">
                <a16:creationId xmlns:a16="http://schemas.microsoft.com/office/drawing/2014/main" id="{136D373C-3A13-48A1-AA26-8F6AB9789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E5B7F-C299-4C46-9465-AC6DD171FC5A}"/>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651615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A7D4-4C65-4BE6-B74D-288105E143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490450-ACF9-45DA-AD7D-CD0EF104EF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59B13-8562-4F28-87DA-AAD00FE3C1FB}"/>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5" name="Footer Placeholder 4">
            <a:extLst>
              <a:ext uri="{FF2B5EF4-FFF2-40B4-BE49-F238E27FC236}">
                <a16:creationId xmlns:a16="http://schemas.microsoft.com/office/drawing/2014/main" id="{11CC163E-9D94-4FE3-A462-FE3A42979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CF518-2892-4422-93FF-BF8727E2A662}"/>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533758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35FB61-768F-4D95-932F-8FEE2B3451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99369D-A0EA-4186-9F21-A1552901AC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31D35-1D65-4253-8100-C433820CBB61}"/>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5" name="Footer Placeholder 4">
            <a:extLst>
              <a:ext uri="{FF2B5EF4-FFF2-40B4-BE49-F238E27FC236}">
                <a16:creationId xmlns:a16="http://schemas.microsoft.com/office/drawing/2014/main" id="{A0B4605B-6662-46F4-AD20-1BAE6E550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D5B02-7C25-47FC-983A-B31D94E74D3A}"/>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2577458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167" y="476672"/>
            <a:ext cx="10363200" cy="1143000"/>
          </a:xfrm>
        </p:spPr>
        <p:txBody>
          <a:bodyPr/>
          <a:lstStyle>
            <a:lvl1pPr>
              <a:defRPr>
                <a:latin typeface="Georgia"/>
                <a:cs typeface="Georgia"/>
              </a:defRPr>
            </a:lvl1pPr>
          </a:lstStyle>
          <a:p>
            <a:r>
              <a:rPr lang="en-GB"/>
              <a:t>Click to edit Master title style</a:t>
            </a:r>
            <a:endParaRPr lang="en-GB" dirty="0"/>
          </a:p>
        </p:txBody>
      </p:sp>
      <p:sp>
        <p:nvSpPr>
          <p:cNvPr id="3" name="Content Placeholder 2"/>
          <p:cNvSpPr>
            <a:spLocks noGrp="1"/>
          </p:cNvSpPr>
          <p:nvPr>
            <p:ph idx="1"/>
          </p:nvPr>
        </p:nvSpPr>
        <p:spPr>
          <a:xfrm>
            <a:off x="529167" y="1844824"/>
            <a:ext cx="10363200" cy="4104456"/>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43255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167" y="476672"/>
            <a:ext cx="10363200" cy="1143000"/>
          </a:xfrm>
        </p:spPr>
        <p:txBody>
          <a:bodyPr/>
          <a:lstStyle>
            <a:lvl1pPr>
              <a:defRPr>
                <a:latin typeface="Georgia"/>
                <a:cs typeface="Georgia"/>
              </a:defRPr>
            </a:lvl1pPr>
          </a:lstStyle>
          <a:p>
            <a:r>
              <a:rPr lang="en-GB"/>
              <a:t>Click to edit Master title style</a:t>
            </a:r>
            <a:endParaRPr lang="en-GB" dirty="0"/>
          </a:p>
        </p:txBody>
      </p:sp>
      <p:sp>
        <p:nvSpPr>
          <p:cNvPr id="3" name="Content Placeholder 2"/>
          <p:cNvSpPr>
            <a:spLocks noGrp="1"/>
          </p:cNvSpPr>
          <p:nvPr>
            <p:ph idx="1"/>
          </p:nvPr>
        </p:nvSpPr>
        <p:spPr>
          <a:xfrm>
            <a:off x="529167" y="1844824"/>
            <a:ext cx="10363200" cy="4104456"/>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39541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609600" y="273600"/>
            <a:ext cx="10972320" cy="1144800"/>
          </a:xfrm>
          <a:prstGeom prst="rect">
            <a:avLst/>
          </a:prstGeom>
        </p:spPr>
        <p:txBody>
          <a:bodyPr/>
          <a:lstStyle/>
          <a:p>
            <a:endParaRPr lang="fr-CH"/>
          </a:p>
        </p:txBody>
      </p:sp>
      <p:sp>
        <p:nvSpPr>
          <p:cNvPr id="75" name="PlaceHolder 2"/>
          <p:cNvSpPr>
            <a:spLocks noGrp="1"/>
          </p:cNvSpPr>
          <p:nvPr>
            <p:ph type="subTitle"/>
          </p:nvPr>
        </p:nvSpPr>
        <p:spPr>
          <a:xfrm>
            <a:off x="609600" y="1604520"/>
            <a:ext cx="10972320" cy="3977280"/>
          </a:xfrm>
          <a:prstGeom prst="rect">
            <a:avLst/>
          </a:prstGeom>
        </p:spPr>
        <p:txBody>
          <a:bodyPr anchor="ctr"/>
          <a:lstStyle/>
          <a:p>
            <a:endParaRPr lang="fr-CH"/>
          </a:p>
        </p:txBody>
      </p:sp>
    </p:spTree>
    <p:extLst>
      <p:ext uri="{BB962C8B-B14F-4D97-AF65-F5344CB8AC3E}">
        <p14:creationId xmlns:p14="http://schemas.microsoft.com/office/powerpoint/2010/main" val="3331364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09600" y="273600"/>
            <a:ext cx="10972320" cy="1144800"/>
          </a:xfrm>
          <a:prstGeom prst="rect">
            <a:avLst/>
          </a:prstGeom>
        </p:spPr>
        <p:txBody>
          <a:bodyPr/>
          <a:lstStyle/>
          <a:p>
            <a:endParaRPr lang="fr-CH"/>
          </a:p>
        </p:txBody>
      </p:sp>
      <p:sp>
        <p:nvSpPr>
          <p:cNvPr id="41" name="PlaceHolder 2"/>
          <p:cNvSpPr>
            <a:spLocks noGrp="1"/>
          </p:cNvSpPr>
          <p:nvPr>
            <p:ph type="body"/>
          </p:nvPr>
        </p:nvSpPr>
        <p:spPr>
          <a:xfrm>
            <a:off x="609600" y="1604520"/>
            <a:ext cx="10972320" cy="3977280"/>
          </a:xfrm>
          <a:prstGeom prst="rect">
            <a:avLst/>
          </a:prstGeom>
        </p:spPr>
        <p:txBody>
          <a:bodyPr/>
          <a:lstStyle/>
          <a:p>
            <a:endParaRPr lang="fr-CH"/>
          </a:p>
        </p:txBody>
      </p:sp>
    </p:spTree>
    <p:extLst>
      <p:ext uri="{BB962C8B-B14F-4D97-AF65-F5344CB8AC3E}">
        <p14:creationId xmlns:p14="http://schemas.microsoft.com/office/powerpoint/2010/main" val="4140589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p:nvPr>
        </p:nvSpPr>
        <p:spPr>
          <a:xfrm>
            <a:off x="397164" y="1727200"/>
            <a:ext cx="11259127" cy="3914054"/>
          </a:xfrm>
        </p:spPr>
        <p:txBody>
          <a:bodyPr/>
          <a:lstStyle>
            <a:lvl1pPr marL="228600" indent="-228600">
              <a:buFontTx/>
              <a:buBlip>
                <a:blip r:embed="rId2"/>
              </a:buBlip>
              <a:defRPr>
                <a:solidFill>
                  <a:schemeClr val="tx1">
                    <a:lumMod val="75000"/>
                    <a:lumOff val="25000"/>
                  </a:schemeClr>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clock&#10;&#10;Description automatically generated">
            <a:extLst>
              <a:ext uri="{FF2B5EF4-FFF2-40B4-BE49-F238E27FC236}">
                <a16:creationId xmlns:a16="http://schemas.microsoft.com/office/drawing/2014/main" id="{FDB23323-E98B-4286-A6FB-77D327DA45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1206112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hasCustomPrompt="1"/>
          </p:nvPr>
        </p:nvSpPr>
        <p:spPr>
          <a:xfrm>
            <a:off x="5403272" y="2949070"/>
            <a:ext cx="6142182" cy="1486404"/>
          </a:xfrm>
        </p:spPr>
        <p:txBody>
          <a:bodyPr/>
          <a:lstStyle>
            <a:lvl1pPr marL="0" indent="0">
              <a:buFontTx/>
              <a:buNone/>
              <a:defRPr>
                <a:solidFill>
                  <a:schemeClr val="tx1">
                    <a:lumMod val="75000"/>
                    <a:lumOff val="25000"/>
                  </a:schemeClr>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pic>
        <p:nvPicPr>
          <p:cNvPr id="11" name="Picture 10" descr="Icon&#10;&#10;Description automatically generated">
            <a:extLst>
              <a:ext uri="{FF2B5EF4-FFF2-40B4-BE49-F238E27FC236}">
                <a16:creationId xmlns:a16="http://schemas.microsoft.com/office/drawing/2014/main" id="{16F4C8E1-03D0-4B6F-A1AA-9DE34FD0D8AC}"/>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5710" y="2235200"/>
            <a:ext cx="3532216" cy="3402517"/>
          </a:xfrm>
          <a:prstGeom prst="rect">
            <a:avLst/>
          </a:prstGeom>
        </p:spPr>
      </p:pic>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8DCB044-CCDA-4893-8592-1C1EB49D40EF}"/>
              </a:ext>
            </a:extLst>
          </p:cNvPr>
          <p:cNvCxnSpPr/>
          <p:nvPr userDrawn="1"/>
        </p:nvCxnSpPr>
        <p:spPr>
          <a:xfrm>
            <a:off x="5403272" y="4562763"/>
            <a:ext cx="3916218"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ock&#10;&#10;Description automatically generated">
            <a:extLst>
              <a:ext uri="{FF2B5EF4-FFF2-40B4-BE49-F238E27FC236}">
                <a16:creationId xmlns:a16="http://schemas.microsoft.com/office/drawing/2014/main" id="{4A70C508-E933-42DD-88C5-75F693D674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5177326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text, clock&#10;&#10;Description automatically generated">
            <a:extLst>
              <a:ext uri="{FF2B5EF4-FFF2-40B4-BE49-F238E27FC236}">
                <a16:creationId xmlns:a16="http://schemas.microsoft.com/office/drawing/2014/main" id="{A31E7E22-D137-4C8B-B2A2-E75DD12E50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0182339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B4-0BEB-4F29-891E-8E55C17E7DE8}"/>
              </a:ext>
            </a:extLst>
          </p:cNvPr>
          <p:cNvSpPr>
            <a:spLocks noGrp="1"/>
          </p:cNvSpPr>
          <p:nvPr>
            <p:ph type="title"/>
          </p:nvPr>
        </p:nvSpPr>
        <p:spPr>
          <a:xfrm>
            <a:off x="849875" y="1312786"/>
            <a:ext cx="7564452"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56340DA-95B7-4B66-B61A-D3BB6E683A0A}"/>
              </a:ext>
            </a:extLst>
          </p:cNvPr>
          <p:cNvSpPr>
            <a:spLocks noGrp="1"/>
          </p:cNvSpPr>
          <p:nvPr>
            <p:ph type="body" idx="1"/>
          </p:nvPr>
        </p:nvSpPr>
        <p:spPr>
          <a:xfrm>
            <a:off x="831850" y="4589463"/>
            <a:ext cx="8160490" cy="1500187"/>
          </a:xfrm>
        </p:spPr>
        <p:txBody>
          <a:bodyPr/>
          <a:lstStyle>
            <a:lvl1pPr marL="0" indent="0">
              <a:buNone/>
              <a:defRPr sz="2400">
                <a:solidFill>
                  <a:srgbClr val="FFC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3D5E0B1-A447-4F79-A680-8D309C674E16}"/>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5" name="Footer Placeholder 4">
            <a:extLst>
              <a:ext uri="{FF2B5EF4-FFF2-40B4-BE49-F238E27FC236}">
                <a16:creationId xmlns:a16="http://schemas.microsoft.com/office/drawing/2014/main" id="{05DC73BF-9F14-4DFE-B19B-C061A9A80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B4451-AED9-4BE7-B3ED-B35E76EACAAB}"/>
              </a:ext>
            </a:extLst>
          </p:cNvPr>
          <p:cNvSpPr>
            <a:spLocks noGrp="1"/>
          </p:cNvSpPr>
          <p:nvPr>
            <p:ph type="sldNum" sz="quarter" idx="12"/>
          </p:nvPr>
        </p:nvSpPr>
        <p:spPr/>
        <p:txBody>
          <a:bodyPr/>
          <a:lstStyle/>
          <a:p>
            <a:fld id="{A02EAEBA-57A2-42DD-BF0A-88E664E0E084}" type="slidenum">
              <a:rPr lang="en-US" smtClean="0"/>
              <a:t>‹#›</a:t>
            </a:fld>
            <a:endParaRPr lang="en-US"/>
          </a:p>
        </p:txBody>
      </p:sp>
      <p:grpSp>
        <p:nvGrpSpPr>
          <p:cNvPr id="7" name="Group 6">
            <a:extLst>
              <a:ext uri="{FF2B5EF4-FFF2-40B4-BE49-F238E27FC236}">
                <a16:creationId xmlns:a16="http://schemas.microsoft.com/office/drawing/2014/main" id="{0782E83D-A9DB-4ACC-819D-F5EEA88E75BD}"/>
              </a:ext>
            </a:extLst>
          </p:cNvPr>
          <p:cNvGrpSpPr/>
          <p:nvPr userDrawn="1"/>
        </p:nvGrpSpPr>
        <p:grpSpPr>
          <a:xfrm>
            <a:off x="4244760" y="160388"/>
            <a:ext cx="7546589" cy="6013468"/>
            <a:chOff x="1053702" y="274320"/>
            <a:chExt cx="7546589" cy="6013468"/>
          </a:xfrm>
        </p:grpSpPr>
        <p:cxnSp>
          <p:nvCxnSpPr>
            <p:cNvPr id="8" name="Straight Connector 7">
              <a:extLst>
                <a:ext uri="{FF2B5EF4-FFF2-40B4-BE49-F238E27FC236}">
                  <a16:creationId xmlns:a16="http://schemas.microsoft.com/office/drawing/2014/main" id="{C9D05B4E-5F22-4434-96CE-A36552C42BB1}"/>
                </a:ext>
              </a:extLst>
            </p:cNvPr>
            <p:cNvCxnSpPr/>
            <p:nvPr/>
          </p:nvCxnSpPr>
          <p:spPr>
            <a:xfrm flipV="1">
              <a:off x="5328273" y="685800"/>
              <a:ext cx="1609398" cy="1094803"/>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E55C5A-3492-4C83-998C-2E90DD5201AE}"/>
                </a:ext>
              </a:extLst>
            </p:cNvPr>
            <p:cNvCxnSpPr/>
            <p:nvPr/>
          </p:nvCxnSpPr>
          <p:spPr>
            <a:xfrm flipH="1" flipV="1">
              <a:off x="5328273" y="1780603"/>
              <a:ext cx="1957697" cy="1695068"/>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2A5D0E-E245-4F36-A2A8-FA66F16C0742}"/>
                </a:ext>
              </a:extLst>
            </p:cNvPr>
            <p:cNvCxnSpPr/>
            <p:nvPr/>
          </p:nvCxnSpPr>
          <p:spPr>
            <a:xfrm>
              <a:off x="6047745" y="6036413"/>
              <a:ext cx="2278388"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0DB13F-0DBE-493C-A991-3F12B241ED19}"/>
                </a:ext>
              </a:extLst>
            </p:cNvPr>
            <p:cNvCxnSpPr>
              <a:cxnSpLocks/>
            </p:cNvCxnSpPr>
            <p:nvPr/>
          </p:nvCxnSpPr>
          <p:spPr>
            <a:xfrm flipV="1">
              <a:off x="5997734" y="3712141"/>
              <a:ext cx="1824351" cy="2340909"/>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AA8B6D5-FD25-4C6D-81B9-6B47E733E503}"/>
                </a:ext>
              </a:extLst>
            </p:cNvPr>
            <p:cNvSpPr/>
            <p:nvPr/>
          </p:nvSpPr>
          <p:spPr>
            <a:xfrm>
              <a:off x="6096000" y="274320"/>
              <a:ext cx="1140825" cy="1140825"/>
            </a:xfrm>
            <a:prstGeom prst="ellipse">
              <a:avLst/>
            </a:prstGeom>
            <a:gradFill flip="none" rotWithShape="1">
              <a:gsLst>
                <a:gs pos="0">
                  <a:schemeClr val="bg1"/>
                </a:gs>
                <a:gs pos="100000">
                  <a:schemeClr val="bg1">
                    <a:lumMod val="85000"/>
                  </a:schemeClr>
                </a:gs>
              </a:gsLst>
              <a:path path="shape">
                <a:fillToRect l="50000" t="50000" r="50000" b="50000"/>
              </a:path>
              <a:tileRect/>
            </a:gra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E3ADCCD-34C0-45F8-84FD-4B170ED19521}"/>
                </a:ext>
              </a:extLst>
            </p:cNvPr>
            <p:cNvGrpSpPr>
              <a:grpSpLocks noChangeAspect="1"/>
            </p:cNvGrpSpPr>
            <p:nvPr/>
          </p:nvGrpSpPr>
          <p:grpSpPr>
            <a:xfrm>
              <a:off x="1053702" y="6036410"/>
              <a:ext cx="205029" cy="47124"/>
              <a:chOff x="8487210" y="2674938"/>
              <a:chExt cx="393700" cy="90488"/>
            </a:xfrm>
          </p:grpSpPr>
          <p:sp>
            <p:nvSpPr>
              <p:cNvPr id="26" name="Freeform 12">
                <a:extLst>
                  <a:ext uri="{FF2B5EF4-FFF2-40B4-BE49-F238E27FC236}">
                    <a16:creationId xmlns:a16="http://schemas.microsoft.com/office/drawing/2014/main" id="{9888646B-78C0-4AF9-ADC9-D1A0E8AFACE4}"/>
                  </a:ext>
                </a:extLst>
              </p:cNvPr>
              <p:cNvSpPr>
                <a:spLocks/>
              </p:cNvSpPr>
              <p:nvPr/>
            </p:nvSpPr>
            <p:spPr bwMode="auto">
              <a:xfrm>
                <a:off x="8877735" y="2674938"/>
                <a:ext cx="3175" cy="11113"/>
              </a:xfrm>
              <a:custGeom>
                <a:avLst/>
                <a:gdLst>
                  <a:gd name="T0" fmla="*/ 1 w 1"/>
                  <a:gd name="T1" fmla="*/ 3 h 3"/>
                  <a:gd name="T2" fmla="*/ 0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2"/>
                      <a:pt x="0" y="1"/>
                      <a:pt x="0" y="0"/>
                    </a:cubicBezTo>
                    <a:cubicBezTo>
                      <a:pt x="0" y="0"/>
                      <a:pt x="0" y="0"/>
                      <a:pt x="0" y="0"/>
                    </a:cubicBezTo>
                    <a:cubicBezTo>
                      <a:pt x="0" y="1"/>
                      <a:pt x="1" y="2"/>
                      <a:pt x="1" y="3"/>
                    </a:cubicBezTo>
                    <a:close/>
                  </a:path>
                </a:pathLst>
              </a:custGeom>
              <a:solidFill>
                <a:schemeClr val="tx1">
                  <a:lumMod val="65000"/>
                  <a:lumOff val="3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3">
                <a:extLst>
                  <a:ext uri="{FF2B5EF4-FFF2-40B4-BE49-F238E27FC236}">
                    <a16:creationId xmlns:a16="http://schemas.microsoft.com/office/drawing/2014/main" id="{8B941FD1-015E-401A-A7D0-2D2C2FC33C6B}"/>
                  </a:ext>
                </a:extLst>
              </p:cNvPr>
              <p:cNvSpPr>
                <a:spLocks/>
              </p:cNvSpPr>
              <p:nvPr/>
            </p:nvSpPr>
            <p:spPr bwMode="auto">
              <a:xfrm>
                <a:off x="8487210" y="2738438"/>
                <a:ext cx="26988" cy="26988"/>
              </a:xfrm>
              <a:custGeom>
                <a:avLst/>
                <a:gdLst>
                  <a:gd name="T0" fmla="*/ 7 w 7"/>
                  <a:gd name="T1" fmla="*/ 0 h 7"/>
                  <a:gd name="T2" fmla="*/ 0 w 7"/>
                  <a:gd name="T3" fmla="*/ 7 h 7"/>
                  <a:gd name="T4" fmla="*/ 0 w 7"/>
                  <a:gd name="T5" fmla="*/ 7 h 7"/>
                  <a:gd name="T6" fmla="*/ 7 w 7"/>
                  <a:gd name="T7" fmla="*/ 0 h 7"/>
                </a:gdLst>
                <a:ahLst/>
                <a:cxnLst>
                  <a:cxn ang="0">
                    <a:pos x="T0" y="T1"/>
                  </a:cxn>
                  <a:cxn ang="0">
                    <a:pos x="T2" y="T3"/>
                  </a:cxn>
                  <a:cxn ang="0">
                    <a:pos x="T4" y="T5"/>
                  </a:cxn>
                  <a:cxn ang="0">
                    <a:pos x="T6" y="T7"/>
                  </a:cxn>
                </a:cxnLst>
                <a:rect l="0" t="0" r="r" b="b"/>
                <a:pathLst>
                  <a:path w="7" h="7">
                    <a:moveTo>
                      <a:pt x="7" y="0"/>
                    </a:moveTo>
                    <a:cubicBezTo>
                      <a:pt x="4" y="3"/>
                      <a:pt x="0" y="6"/>
                      <a:pt x="0" y="7"/>
                    </a:cubicBezTo>
                    <a:cubicBezTo>
                      <a:pt x="0" y="7"/>
                      <a:pt x="0" y="7"/>
                      <a:pt x="0" y="7"/>
                    </a:cubicBezTo>
                    <a:cubicBezTo>
                      <a:pt x="3" y="6"/>
                      <a:pt x="5" y="3"/>
                      <a:pt x="7" y="0"/>
                    </a:cubicBezTo>
                    <a:close/>
                  </a:path>
                </a:pathLst>
              </a:custGeom>
              <a:solidFill>
                <a:schemeClr val="tx1">
                  <a:lumMod val="65000"/>
                  <a:lumOff val="3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Oval 21">
              <a:extLst>
                <a:ext uri="{FF2B5EF4-FFF2-40B4-BE49-F238E27FC236}">
                  <a16:creationId xmlns:a16="http://schemas.microsoft.com/office/drawing/2014/main" id="{E9EB12B5-CCD1-47D8-91A7-3DE891701CFD}"/>
                </a:ext>
              </a:extLst>
            </p:cNvPr>
            <p:cNvSpPr/>
            <p:nvPr/>
          </p:nvSpPr>
          <p:spPr>
            <a:xfrm>
              <a:off x="8051975" y="5739472"/>
              <a:ext cx="548316" cy="548316"/>
            </a:xfrm>
            <a:prstGeom prst="ellipse">
              <a:avLst/>
            </a:prstGeom>
            <a:gradFill flip="none" rotWithShape="1">
              <a:gsLst>
                <a:gs pos="0">
                  <a:schemeClr val="bg1"/>
                </a:gs>
                <a:gs pos="100000">
                  <a:schemeClr val="bg1">
                    <a:lumMod val="85000"/>
                  </a:schemeClr>
                </a:gs>
              </a:gsLst>
              <a:path path="shape">
                <a:fillToRect l="50000" t="50000" r="50000" b="50000"/>
              </a:path>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65000"/>
                    <a:lumOff val="35000"/>
                  </a:schemeClr>
                </a:solidFill>
                <a:latin typeface="Segoe UI" pitchFamily="34" charset="0"/>
                <a:cs typeface="Segoe UI" pitchFamily="34" charset="0"/>
              </a:endParaRPr>
            </a:p>
          </p:txBody>
        </p:sp>
      </p:grpSp>
      <p:pic>
        <p:nvPicPr>
          <p:cNvPr id="45" name="Picture 44" descr="Icon&#10;&#10;Description automatically generated">
            <a:extLst>
              <a:ext uri="{FF2B5EF4-FFF2-40B4-BE49-F238E27FC236}">
                <a16:creationId xmlns:a16="http://schemas.microsoft.com/office/drawing/2014/main" id="{306D46EC-A5B5-4218-BD81-FD4626A86E1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181345" y="5577813"/>
            <a:ext cx="636190" cy="596043"/>
          </a:xfrm>
          <a:prstGeom prst="flowChartConnector">
            <a:avLst/>
          </a:prstGeom>
        </p:spPr>
      </p:pic>
      <p:pic>
        <p:nvPicPr>
          <p:cNvPr id="46" name="Picture 45" descr="Icon&#10;&#10;Description automatically generated">
            <a:extLst>
              <a:ext uri="{FF2B5EF4-FFF2-40B4-BE49-F238E27FC236}">
                <a16:creationId xmlns:a16="http://schemas.microsoft.com/office/drawing/2014/main" id="{2707D529-402A-4AF9-8245-FA373B58CCA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9261495" y="162386"/>
            <a:ext cx="1215533" cy="1138827"/>
          </a:xfrm>
          <a:prstGeom prst="flowChartConnector">
            <a:avLst/>
          </a:prstGeom>
        </p:spPr>
      </p:pic>
      <p:pic>
        <p:nvPicPr>
          <p:cNvPr id="19" name="Picture 18" descr="A picture containing text, clock&#10;&#10;Description automatically generated">
            <a:extLst>
              <a:ext uri="{FF2B5EF4-FFF2-40B4-BE49-F238E27FC236}">
                <a16:creationId xmlns:a16="http://schemas.microsoft.com/office/drawing/2014/main" id="{8198534B-907D-46AF-B293-D9B44F7DA0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333" t="15001" r="22236" b="4722"/>
          <a:stretch/>
        </p:blipFill>
        <p:spPr>
          <a:xfrm>
            <a:off x="9224490" y="2216362"/>
            <a:ext cx="2505075" cy="2496995"/>
          </a:xfrm>
          <a:prstGeom prst="ellipse">
            <a:avLst/>
          </a:prstGeom>
        </p:spPr>
      </p:pic>
    </p:spTree>
    <p:extLst>
      <p:ext uri="{BB962C8B-B14F-4D97-AF65-F5344CB8AC3E}">
        <p14:creationId xmlns:p14="http://schemas.microsoft.com/office/powerpoint/2010/main" val="2844501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hasCustomPrompt="1"/>
          </p:nvPr>
        </p:nvSpPr>
        <p:spPr>
          <a:xfrm>
            <a:off x="798941" y="1722005"/>
            <a:ext cx="4802910" cy="4350541"/>
          </a:xfrm>
          <a:solidFill>
            <a:srgbClr val="0070C0"/>
          </a:solidFill>
        </p:spPr>
        <p:txBody>
          <a:bodyPr/>
          <a:lstStyle>
            <a:lvl1pPr marL="0" indent="0">
              <a:buFontTx/>
              <a:buNone/>
              <a:defRPr>
                <a:solidFill>
                  <a:schemeClr val="bg1"/>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8DCB044-CCDA-4893-8592-1C1EB49D40EF}"/>
              </a:ext>
            </a:extLst>
          </p:cNvPr>
          <p:cNvCxnSpPr>
            <a:cxnSpLocks/>
          </p:cNvCxnSpPr>
          <p:nvPr userDrawn="1"/>
        </p:nvCxnSpPr>
        <p:spPr>
          <a:xfrm>
            <a:off x="785085" y="6093039"/>
            <a:ext cx="483062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A6B158B8-8A83-4A07-8D52-97D9C079C396}"/>
              </a:ext>
            </a:extLst>
          </p:cNvPr>
          <p:cNvSpPr>
            <a:spLocks noGrp="1"/>
          </p:cNvSpPr>
          <p:nvPr>
            <p:ph idx="13" hasCustomPrompt="1"/>
          </p:nvPr>
        </p:nvSpPr>
        <p:spPr>
          <a:xfrm>
            <a:off x="6550890" y="1672000"/>
            <a:ext cx="4802910" cy="4350541"/>
          </a:xfrm>
          <a:solidFill>
            <a:srgbClr val="0070C0"/>
          </a:solidFill>
        </p:spPr>
        <p:txBody>
          <a:bodyPr/>
          <a:lstStyle>
            <a:lvl1pPr marL="0" indent="0">
              <a:buFontTx/>
              <a:buNone/>
              <a:defRPr>
                <a:solidFill>
                  <a:schemeClr val="bg1"/>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cxnSp>
        <p:nvCxnSpPr>
          <p:cNvPr id="14" name="Straight Connector 13">
            <a:extLst>
              <a:ext uri="{FF2B5EF4-FFF2-40B4-BE49-F238E27FC236}">
                <a16:creationId xmlns:a16="http://schemas.microsoft.com/office/drawing/2014/main" id="{43F9FBEB-47D2-4AC0-9CA8-C9230F330152}"/>
              </a:ext>
            </a:extLst>
          </p:cNvPr>
          <p:cNvCxnSpPr>
            <a:cxnSpLocks/>
          </p:cNvCxnSpPr>
          <p:nvPr userDrawn="1"/>
        </p:nvCxnSpPr>
        <p:spPr>
          <a:xfrm>
            <a:off x="6532414" y="6080410"/>
            <a:ext cx="483062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clock&#10;&#10;Description automatically generated">
            <a:extLst>
              <a:ext uri="{FF2B5EF4-FFF2-40B4-BE49-F238E27FC236}">
                <a16:creationId xmlns:a16="http://schemas.microsoft.com/office/drawing/2014/main" id="{10277A5C-7AFC-497B-91D6-3410D57EF6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5664431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E07BD-828F-48FE-8C05-BCBD4FE91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5CB61-3ADB-4E5E-BD2E-55187CB2BB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3AC05-B212-4DB6-97DD-F83B75C3A3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B3150C-BCE0-44DC-A7A2-564B35EA1343}"/>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6" name="Footer Placeholder 5">
            <a:extLst>
              <a:ext uri="{FF2B5EF4-FFF2-40B4-BE49-F238E27FC236}">
                <a16:creationId xmlns:a16="http://schemas.microsoft.com/office/drawing/2014/main" id="{BE8168DB-7A2F-417F-AC10-91FDB18B2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79114-B270-4D0B-8161-DFDCC0E8001C}"/>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00327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449F-A305-4439-AAC8-3282C891B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B6A90D-0641-4729-B7B5-C12CA27854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6300-D10F-4D97-81A3-393F9CBC8F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F8F044-2DEE-48B1-A88B-A87B02C78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5D3780-67C8-4500-90FB-19CDB38DB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FB8FB-4E91-4C3E-B075-D410331E28A4}"/>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8" name="Footer Placeholder 7">
            <a:extLst>
              <a:ext uri="{FF2B5EF4-FFF2-40B4-BE49-F238E27FC236}">
                <a16:creationId xmlns:a16="http://schemas.microsoft.com/office/drawing/2014/main" id="{B44884C3-E2F3-4D81-80E1-EABF25ED0D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0BC6B4-A1EB-4DB6-88EA-129B5FFA8570}"/>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46403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76F1-3E5A-472A-A2E3-08E736F3D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A5A078-1033-4645-9931-27B44A65D226}"/>
              </a:ext>
            </a:extLst>
          </p:cNvPr>
          <p:cNvSpPr>
            <a:spLocks noGrp="1"/>
          </p:cNvSpPr>
          <p:nvPr>
            <p:ph type="dt" sz="half" idx="10"/>
          </p:nvPr>
        </p:nvSpPr>
        <p:spPr/>
        <p:txBody>
          <a:bodyPr/>
          <a:lstStyle/>
          <a:p>
            <a:fld id="{7938D2AB-6B5A-48D0-B84B-70C3B6C19188}" type="datetimeFigureOut">
              <a:rPr lang="en-US" smtClean="0"/>
              <a:t>9/9/22</a:t>
            </a:fld>
            <a:endParaRPr lang="en-US"/>
          </a:p>
        </p:txBody>
      </p:sp>
      <p:sp>
        <p:nvSpPr>
          <p:cNvPr id="4" name="Footer Placeholder 3">
            <a:extLst>
              <a:ext uri="{FF2B5EF4-FFF2-40B4-BE49-F238E27FC236}">
                <a16:creationId xmlns:a16="http://schemas.microsoft.com/office/drawing/2014/main" id="{DA8E0AA8-34A9-4580-8FE8-99DCE22E8A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57D40-D23E-42C3-99B7-01EBBF74D804}"/>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482672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5BF4AF-8BD3-475A-AD5A-07FF374CBB1A}"/>
              </a:ext>
            </a:extLst>
          </p:cNvPr>
          <p:cNvSpPr>
            <a:spLocks noGrp="1"/>
          </p:cNvSpPr>
          <p:nvPr>
            <p:ph type="title"/>
          </p:nvPr>
        </p:nvSpPr>
        <p:spPr>
          <a:xfrm>
            <a:off x="413326" y="184871"/>
            <a:ext cx="1094047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C7FED5-772E-4EAC-B00D-EB2903C0BECB}"/>
              </a:ext>
            </a:extLst>
          </p:cNvPr>
          <p:cNvSpPr>
            <a:spLocks noGrp="1"/>
          </p:cNvSpPr>
          <p:nvPr>
            <p:ph type="body" idx="1"/>
          </p:nvPr>
        </p:nvSpPr>
        <p:spPr>
          <a:xfrm>
            <a:off x="535707" y="1727200"/>
            <a:ext cx="10818091" cy="39140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BB382F4-9AE8-405D-AB63-60B3D8C03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8D2AB-6B5A-48D0-B84B-70C3B6C19188}" type="datetimeFigureOut">
              <a:rPr lang="en-US" smtClean="0"/>
              <a:t>9/9/22</a:t>
            </a:fld>
            <a:endParaRPr lang="en-US"/>
          </a:p>
        </p:txBody>
      </p:sp>
      <p:sp>
        <p:nvSpPr>
          <p:cNvPr id="5" name="Footer Placeholder 4">
            <a:extLst>
              <a:ext uri="{FF2B5EF4-FFF2-40B4-BE49-F238E27FC236}">
                <a16:creationId xmlns:a16="http://schemas.microsoft.com/office/drawing/2014/main" id="{E8E40461-2BEA-4AAE-858A-4DEE91EEF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1B00FE-8413-4D9B-B370-59FAC4CF4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EAEBA-57A2-42DD-BF0A-88E664E0E084}" type="slidenum">
              <a:rPr lang="en-US" smtClean="0"/>
              <a:t>‹#›</a:t>
            </a:fld>
            <a:endParaRPr lang="en-US"/>
          </a:p>
        </p:txBody>
      </p:sp>
    </p:spTree>
    <p:extLst>
      <p:ext uri="{BB962C8B-B14F-4D97-AF65-F5344CB8AC3E}">
        <p14:creationId xmlns:p14="http://schemas.microsoft.com/office/powerpoint/2010/main" val="551071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51" r:id="rId5"/>
    <p:sldLayoutId id="214748366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papers.ssrn.com/abstract=220824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news.mit.edu/2018/study-finds-gender-skin-type-bias-artificial-intelligence-systems-021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s://www.moralmachine.ne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picpedia.org/highway-signs/d/data.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hyperlink" Target="https://www.flickr.com/photos/mikemacmarketing/30212411048/"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hyperlink" Target="https://creativecommons.org/licenses/by/3.0/" TargetMode="External"/><Relationship Id="rId4" Type="http://schemas.openxmlformats.org/officeDocument/2006/relationships/hyperlink" Target="https://link.springer.com/article/10.1007/s10844-020-00633-6"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ww.fatml.org/resources/principles-for-accountable-algorithms"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obamawhitehouse.archives.gov/sites/default/files/docs/big_data_privacy_report_may_1_2014.pdf"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85.xml.rels><?xml version="1.0" encoding="UTF-8" standalone="yes"?>
<Relationships xmlns="http://schemas.openxmlformats.org/package/2006/relationships"><Relationship Id="rId3" Type="http://schemas.openxmlformats.org/officeDocument/2006/relationships/hyperlink" Target="https://www.ft.com/content/879d96d6-93db-11e8-95f8-8640db9060a7"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pixabay.com/fr/aider-question-l-information-infos-97859/"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E1FA-B691-4655-891E-B0464C6D89C1}"/>
              </a:ext>
            </a:extLst>
          </p:cNvPr>
          <p:cNvSpPr>
            <a:spLocks noGrp="1"/>
          </p:cNvSpPr>
          <p:nvPr>
            <p:ph type="ctrTitle"/>
          </p:nvPr>
        </p:nvSpPr>
        <p:spPr>
          <a:xfrm>
            <a:off x="511676" y="1013791"/>
            <a:ext cx="6335933" cy="1864491"/>
          </a:xfrm>
        </p:spPr>
        <p:txBody>
          <a:bodyPr anchor="t">
            <a:normAutofit fontScale="90000"/>
          </a:bodyPr>
          <a:lstStyle/>
          <a:p>
            <a:pPr algn="just"/>
            <a:r>
              <a:rPr lang="en-IE" sz="4000" dirty="0">
                <a:solidFill>
                  <a:srgbClr val="FFFFFF"/>
                </a:solidFill>
              </a:rPr>
              <a:t>Fairness, Accountability, and Transparency of Algorithmic Systems</a:t>
            </a:r>
            <a:br>
              <a:rPr lang="en-IE" sz="4000" dirty="0">
                <a:solidFill>
                  <a:srgbClr val="FFFFFF"/>
                </a:solidFill>
              </a:rPr>
            </a:br>
            <a:br>
              <a:rPr lang="en-IE" sz="4000" dirty="0">
                <a:solidFill>
                  <a:srgbClr val="FFFFFF"/>
                </a:solidFill>
              </a:rPr>
            </a:br>
            <a:br>
              <a:rPr lang="en-US" sz="1400" dirty="0">
                <a:solidFill>
                  <a:schemeClr val="bg1"/>
                </a:solidFill>
                <a:latin typeface="Times New Roman" panose="02020603050405020304" pitchFamily="18" charset="0"/>
                <a:cs typeface="Times New Roman" panose="02020603050405020304" pitchFamily="18" charset="0"/>
              </a:rPr>
            </a:br>
            <a:br>
              <a:rPr lang="en-US" sz="1400" b="1" dirty="0"/>
            </a:br>
            <a:br>
              <a:rPr lang="en-US" sz="1400" b="1" dirty="0"/>
            </a:br>
            <a:endParaRPr lang="en-US" sz="4800" b="1" dirty="0">
              <a:solidFill>
                <a:schemeClr val="bg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01BEC918-C388-4194-A5A1-6BBBE7CD9F6F}"/>
              </a:ext>
            </a:extLst>
          </p:cNvPr>
          <p:cNvCxnSpPr>
            <a:cxnSpLocks/>
          </p:cNvCxnSpPr>
          <p:nvPr/>
        </p:nvCxnSpPr>
        <p:spPr>
          <a:xfrm>
            <a:off x="849563" y="4971424"/>
            <a:ext cx="348113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clock&#10;&#10;Description automatically generated">
            <a:extLst>
              <a:ext uri="{FF2B5EF4-FFF2-40B4-BE49-F238E27FC236}">
                <a16:creationId xmlns:a16="http://schemas.microsoft.com/office/drawing/2014/main" id="{59511398-046B-4991-BC9F-E60933D01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4334" y="673770"/>
            <a:ext cx="3886377" cy="3931920"/>
          </a:xfrm>
          <a:prstGeom prst="rect">
            <a:avLst/>
          </a:prstGeom>
        </p:spPr>
      </p:pic>
      <p:sp>
        <p:nvSpPr>
          <p:cNvPr id="6" name="Title 1">
            <a:extLst>
              <a:ext uri="{FF2B5EF4-FFF2-40B4-BE49-F238E27FC236}">
                <a16:creationId xmlns:a16="http://schemas.microsoft.com/office/drawing/2014/main" id="{4EA1F65B-970D-A145-B6D9-F4F91F00EAC3}"/>
              </a:ext>
            </a:extLst>
          </p:cNvPr>
          <p:cNvSpPr txBox="1">
            <a:spLocks/>
          </p:cNvSpPr>
          <p:nvPr/>
        </p:nvSpPr>
        <p:spPr>
          <a:xfrm>
            <a:off x="511676" y="4786475"/>
            <a:ext cx="11168648" cy="8683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r>
              <a:rPr lang="en-US" sz="2800" b="1" dirty="0"/>
              <a:t>National College of Ireland</a:t>
            </a:r>
          </a:p>
        </p:txBody>
      </p:sp>
      <p:sp>
        <p:nvSpPr>
          <p:cNvPr id="8" name="Title 1">
            <a:extLst>
              <a:ext uri="{FF2B5EF4-FFF2-40B4-BE49-F238E27FC236}">
                <a16:creationId xmlns:a16="http://schemas.microsoft.com/office/drawing/2014/main" id="{1346C88D-06F8-E285-E123-177E97F6D780}"/>
              </a:ext>
            </a:extLst>
          </p:cNvPr>
          <p:cNvSpPr txBox="1">
            <a:spLocks/>
          </p:cNvSpPr>
          <p:nvPr/>
        </p:nvSpPr>
        <p:spPr>
          <a:xfrm>
            <a:off x="398262" y="5750048"/>
            <a:ext cx="11168648" cy="8683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1800" b="1" dirty="0"/>
              <a:t>This work is licensed under the Creative Commons Attribution 4.0 International License.</a:t>
            </a:r>
          </a:p>
          <a:p>
            <a:pPr algn="l"/>
            <a:r>
              <a:rPr lang="en-US" sz="1800" b="1" dirty="0"/>
              <a:t>All images are public domain unless otherwise noted.</a:t>
            </a:r>
          </a:p>
        </p:txBody>
      </p:sp>
      <p:sp>
        <p:nvSpPr>
          <p:cNvPr id="9" name="TextBox 8">
            <a:extLst>
              <a:ext uri="{FF2B5EF4-FFF2-40B4-BE49-F238E27FC236}">
                <a16:creationId xmlns:a16="http://schemas.microsoft.com/office/drawing/2014/main" id="{83EF12F2-14EF-AEE5-FF41-0A9A624ACE45}"/>
              </a:ext>
            </a:extLst>
          </p:cNvPr>
          <p:cNvSpPr txBox="1"/>
          <p:nvPr/>
        </p:nvSpPr>
        <p:spPr>
          <a:xfrm>
            <a:off x="511676" y="3429000"/>
            <a:ext cx="6377497" cy="923330"/>
          </a:xfrm>
          <a:prstGeom prst="rect">
            <a:avLst/>
          </a:prstGeom>
          <a:noFill/>
        </p:spPr>
        <p:txBody>
          <a:bodyPr wrap="square" rtlCol="0">
            <a:spAutoFit/>
          </a:bodyPr>
          <a:lstStyle/>
          <a:p>
            <a:r>
              <a:rPr lang="en-US" sz="1800" b="1" dirty="0">
                <a:solidFill>
                  <a:schemeClr val="bg1"/>
                </a:solidFill>
                <a:latin typeface="Arial" panose="020B0604020202020204" pitchFamily="34" charset="0"/>
                <a:cs typeface="Arial" panose="020B0604020202020204" pitchFamily="34" charset="0"/>
              </a:rPr>
              <a:t>This </a:t>
            </a:r>
            <a:r>
              <a:rPr lang="ro-RO" sz="1800" b="1" dirty="0">
                <a:solidFill>
                  <a:schemeClr val="bg1"/>
                </a:solidFill>
                <a:latin typeface="Arial" panose="020B0604020202020204" pitchFamily="34" charset="0"/>
                <a:cs typeface="Arial" panose="020B0604020202020204" pitchFamily="34" charset="0"/>
              </a:rPr>
              <a:t>module</a:t>
            </a:r>
            <a:r>
              <a:rPr lang="en-US" sz="1800" b="1" dirty="0">
                <a:solidFill>
                  <a:schemeClr val="bg1"/>
                </a:solidFill>
                <a:latin typeface="Arial" panose="020B0604020202020204" pitchFamily="34" charset="0"/>
                <a:cs typeface="Arial" panose="020B0604020202020204" pitchFamily="34" charset="0"/>
              </a:rPr>
              <a:t> is part of</a:t>
            </a:r>
            <a:r>
              <a:rPr lang="ro-RO" sz="1800" b="1" dirty="0">
                <a:solidFill>
                  <a:schemeClr val="bg1"/>
                </a:solidFill>
                <a:latin typeface="Arial" panose="020B0604020202020204" pitchFamily="34" charset="0"/>
                <a:cs typeface="Arial" panose="020B0604020202020204" pitchFamily="34" charset="0"/>
              </a:rPr>
              <a:t> </a:t>
            </a:r>
            <a:br>
              <a:rPr lang="ro-RO" sz="1800" b="1" dirty="0">
                <a:solidFill>
                  <a:schemeClr val="bg1"/>
                </a:solidFill>
                <a:latin typeface="Arial" panose="020B0604020202020204" pitchFamily="34" charset="0"/>
                <a:cs typeface="Arial" panose="020B0604020202020204" pitchFamily="34" charset="0"/>
              </a:rPr>
            </a:br>
            <a:r>
              <a:rPr lang="en-GB" sz="1800" b="1" i="1" dirty="0">
                <a:solidFill>
                  <a:schemeClr val="bg1"/>
                </a:solidFill>
                <a:latin typeface="Arial" panose="020B0604020202020204" pitchFamily="34" charset="0"/>
                <a:cs typeface="Arial" panose="020B0604020202020204" pitchFamily="34" charset="0"/>
              </a:rPr>
              <a:t>Early-Stage Researchers' Training Week</a:t>
            </a:r>
            <a:r>
              <a:rPr lang="ro-RO" sz="1800" b="1" i="1" dirty="0">
                <a:solidFill>
                  <a:schemeClr val="bg1"/>
                </a:solidFill>
                <a:latin typeface="Arial" panose="020B0604020202020204" pitchFamily="34" charset="0"/>
                <a:cs typeface="Arial" panose="020B0604020202020204" pitchFamily="34" charset="0"/>
              </a:rPr>
              <a:t>	</a:t>
            </a:r>
          </a:p>
          <a:p>
            <a:r>
              <a:rPr lang="ro-RO" sz="1800" b="1" dirty="0" err="1">
                <a:solidFill>
                  <a:schemeClr val="bg1"/>
                </a:solidFill>
                <a:latin typeface="Arial" panose="020B0604020202020204" pitchFamily="34" charset="0"/>
                <a:cs typeface="Arial" panose="020B0604020202020204" pitchFamily="34" charset="0"/>
              </a:rPr>
              <a:t>within</a:t>
            </a:r>
            <a:r>
              <a:rPr lang="ro-RO" sz="1800" b="1" dirty="0">
                <a:solidFill>
                  <a:schemeClr val="bg1"/>
                </a:solidFill>
                <a:latin typeface="Arial" panose="020B0604020202020204" pitchFamily="34" charset="0"/>
                <a:cs typeface="Arial" panose="020B0604020202020204" pitchFamily="34" charset="0"/>
              </a:rPr>
              <a:t> </a:t>
            </a:r>
            <a:r>
              <a:rPr lang="ro-RO" sz="1800" b="1" dirty="0" err="1">
                <a:solidFill>
                  <a:schemeClr val="bg1"/>
                </a:solidFill>
                <a:latin typeface="Arial" panose="020B0604020202020204" pitchFamily="34" charset="0"/>
                <a:cs typeface="Arial" panose="020B0604020202020204" pitchFamily="34" charset="0"/>
              </a:rPr>
              <a:t>the</a:t>
            </a:r>
            <a:r>
              <a:rPr lang="ro-RO"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TrainRDM</a:t>
            </a:r>
            <a:r>
              <a:rPr lang="en-US" sz="1800" b="1" dirty="0">
                <a:solidFill>
                  <a:schemeClr val="bg1"/>
                </a:solidFill>
                <a:latin typeface="Arial" panose="020B0604020202020204" pitchFamily="34" charset="0"/>
                <a:cs typeface="Arial" panose="020B0604020202020204" pitchFamily="34" charset="0"/>
              </a:rPr>
              <a:t> </a:t>
            </a:r>
            <a:r>
              <a:rPr lang="ro-RO" sz="1800" b="1" dirty="0" err="1">
                <a:solidFill>
                  <a:schemeClr val="bg1"/>
                </a:solidFill>
                <a:latin typeface="Arial" panose="020B0604020202020204" pitchFamily="34" charset="0"/>
                <a:cs typeface="Arial" panose="020B0604020202020204" pitchFamily="34" charset="0"/>
              </a:rPr>
              <a:t>project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122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92BC-1BC6-4E32-821F-B3625C38D3FD}"/>
              </a:ext>
            </a:extLst>
          </p:cNvPr>
          <p:cNvSpPr>
            <a:spLocks noGrp="1"/>
          </p:cNvSpPr>
          <p:nvPr>
            <p:ph type="title"/>
          </p:nvPr>
        </p:nvSpPr>
        <p:spPr>
          <a:xfrm>
            <a:off x="335664" y="225107"/>
            <a:ext cx="10395398" cy="1320800"/>
          </a:xfrm>
        </p:spPr>
        <p:txBody>
          <a:bodyPr vert="horz" lIns="91440" tIns="45720" rIns="91440" bIns="45720" rtlCol="0" anchor="t">
            <a:noAutofit/>
          </a:bodyPr>
          <a:lstStyle/>
          <a:p>
            <a:r>
              <a:rPr lang="en-US" sz="3600" dirty="0"/>
              <a:t>Fairness, Accountability and Transparency of Algorithms</a:t>
            </a:r>
            <a:endParaRPr lang="en-IE" sz="3600" dirty="0"/>
          </a:p>
        </p:txBody>
      </p:sp>
      <p:graphicFrame>
        <p:nvGraphicFramePr>
          <p:cNvPr id="7" name="Content Placeholder 6">
            <a:extLst>
              <a:ext uri="{FF2B5EF4-FFF2-40B4-BE49-F238E27FC236}">
                <a16:creationId xmlns:a16="http://schemas.microsoft.com/office/drawing/2014/main" id="{21C3C541-B00C-4A03-AAD1-BCDEDAB24156}"/>
              </a:ext>
            </a:extLst>
          </p:cNvPr>
          <p:cNvGraphicFramePr>
            <a:graphicFrameLocks noGrp="1"/>
          </p:cNvGraphicFramePr>
          <p:nvPr>
            <p:ph idx="4294967295"/>
          </p:nvPr>
        </p:nvGraphicFramePr>
        <p:xfrm>
          <a:off x="3352800" y="2102223"/>
          <a:ext cx="10058400" cy="3760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ACF90D0-E637-4C30-A0DB-3FF91639589E}"/>
              </a:ext>
            </a:extLst>
          </p:cNvPr>
          <p:cNvSpPr txBox="1"/>
          <p:nvPr/>
        </p:nvSpPr>
        <p:spPr>
          <a:xfrm>
            <a:off x="602967" y="1965521"/>
            <a:ext cx="6529856" cy="3477875"/>
          </a:xfrm>
          <a:prstGeom prst="rect">
            <a:avLst/>
          </a:prstGeom>
          <a:noFill/>
        </p:spPr>
        <p:txBody>
          <a:bodyPr wrap="square">
            <a:spAutoFit/>
          </a:bodyPr>
          <a:lstStyle/>
          <a:p>
            <a:r>
              <a:rPr lang="en-US" sz="2000" dirty="0"/>
              <a:t>Fairness, Accountability and Transparency – way of examining critically one of the principal concerns about the use of algorithms in society (as part of the broader socio-technical system)</a:t>
            </a:r>
          </a:p>
          <a:p>
            <a:endParaRPr lang="en-US" sz="2000" dirty="0"/>
          </a:p>
          <a:p>
            <a:r>
              <a:rPr lang="en-US" sz="2000" dirty="0"/>
              <a:t>“In principle, </a:t>
            </a:r>
            <a:r>
              <a:rPr lang="en-US" sz="2000" b="1" dirty="0"/>
              <a:t>fairness</a:t>
            </a:r>
            <a:r>
              <a:rPr lang="en-US" sz="2000" dirty="0"/>
              <a:t> is the absence of any bias based on an individual’s inherent or acquired characteristics that are irrelevant in the particular context of decision-making.”</a:t>
            </a:r>
          </a:p>
          <a:p>
            <a:endParaRPr lang="en-US" sz="2000" dirty="0"/>
          </a:p>
          <a:p>
            <a:pPr marL="342900" indent="-342900">
              <a:buFont typeface="Arial" panose="020B0604020202020204" pitchFamily="34" charset="0"/>
              <a:buChar char="•"/>
            </a:pPr>
            <a:r>
              <a:rPr lang="en-US" sz="2000" dirty="0"/>
              <a:t>To assess fairness, we need transparency</a:t>
            </a:r>
          </a:p>
          <a:p>
            <a:pPr marL="342900" indent="-342900">
              <a:buFont typeface="Arial" panose="020B0604020202020204" pitchFamily="34" charset="0"/>
              <a:buChar char="•"/>
            </a:pPr>
            <a:r>
              <a:rPr lang="en-US" sz="2000" dirty="0"/>
              <a:t>To enforce fairness, we need accountability</a:t>
            </a:r>
          </a:p>
        </p:txBody>
      </p:sp>
      <p:sp>
        <p:nvSpPr>
          <p:cNvPr id="9" name="TextBox 8">
            <a:extLst>
              <a:ext uri="{FF2B5EF4-FFF2-40B4-BE49-F238E27FC236}">
                <a16:creationId xmlns:a16="http://schemas.microsoft.com/office/drawing/2014/main" id="{F93485EC-BD89-484D-AA28-FDB77F771C0F}"/>
              </a:ext>
            </a:extLst>
          </p:cNvPr>
          <p:cNvSpPr txBox="1"/>
          <p:nvPr/>
        </p:nvSpPr>
        <p:spPr>
          <a:xfrm>
            <a:off x="9151953" y="1732891"/>
            <a:ext cx="1461405" cy="369332"/>
          </a:xfrm>
          <a:prstGeom prst="rect">
            <a:avLst/>
          </a:prstGeom>
          <a:noFill/>
        </p:spPr>
        <p:txBody>
          <a:bodyPr wrap="square">
            <a:spAutoFit/>
          </a:bodyPr>
          <a:lstStyle/>
          <a:p>
            <a:r>
              <a:rPr lang="en-US" dirty="0"/>
              <a:t>openness</a:t>
            </a:r>
            <a:endParaRPr lang="en-IE" dirty="0"/>
          </a:p>
        </p:txBody>
      </p:sp>
      <p:sp>
        <p:nvSpPr>
          <p:cNvPr id="10" name="TextBox 9">
            <a:extLst>
              <a:ext uri="{FF2B5EF4-FFF2-40B4-BE49-F238E27FC236}">
                <a16:creationId xmlns:a16="http://schemas.microsoft.com/office/drawing/2014/main" id="{FD1CE8CD-875E-4105-92A8-CEF348E5A8F4}"/>
              </a:ext>
            </a:extLst>
          </p:cNvPr>
          <p:cNvSpPr txBox="1"/>
          <p:nvPr/>
        </p:nvSpPr>
        <p:spPr>
          <a:xfrm>
            <a:off x="10358884" y="4495800"/>
            <a:ext cx="2365131" cy="369332"/>
          </a:xfrm>
          <a:prstGeom prst="rect">
            <a:avLst/>
          </a:prstGeom>
          <a:noFill/>
        </p:spPr>
        <p:txBody>
          <a:bodyPr wrap="square">
            <a:spAutoFit/>
          </a:bodyPr>
          <a:lstStyle/>
          <a:p>
            <a:r>
              <a:rPr lang="en-US" dirty="0"/>
              <a:t>responsibility </a:t>
            </a:r>
            <a:endParaRPr lang="en-IE" dirty="0"/>
          </a:p>
        </p:txBody>
      </p:sp>
      <p:sp>
        <p:nvSpPr>
          <p:cNvPr id="12" name="TextBox 11">
            <a:extLst>
              <a:ext uri="{FF2B5EF4-FFF2-40B4-BE49-F238E27FC236}">
                <a16:creationId xmlns:a16="http://schemas.microsoft.com/office/drawing/2014/main" id="{F2C7EEB9-DCFF-46F3-9EA2-C914A9FC8931}"/>
              </a:ext>
            </a:extLst>
          </p:cNvPr>
          <p:cNvSpPr txBox="1"/>
          <p:nvPr/>
        </p:nvSpPr>
        <p:spPr>
          <a:xfrm>
            <a:off x="7132823" y="4495800"/>
            <a:ext cx="2224454" cy="369332"/>
          </a:xfrm>
          <a:prstGeom prst="rect">
            <a:avLst/>
          </a:prstGeom>
          <a:noFill/>
        </p:spPr>
        <p:txBody>
          <a:bodyPr wrap="square">
            <a:spAutoFit/>
          </a:bodyPr>
          <a:lstStyle/>
          <a:p>
            <a:r>
              <a:rPr lang="en-US" sz="1800" dirty="0"/>
              <a:t>absence of bias </a:t>
            </a:r>
            <a:endParaRPr lang="en-IE" dirty="0"/>
          </a:p>
        </p:txBody>
      </p:sp>
      <p:sp>
        <p:nvSpPr>
          <p:cNvPr id="4" name="Slide Number Placeholder 3">
            <a:extLst>
              <a:ext uri="{FF2B5EF4-FFF2-40B4-BE49-F238E27FC236}">
                <a16:creationId xmlns:a16="http://schemas.microsoft.com/office/drawing/2014/main" id="{B11E5EDF-7737-4653-41F9-AADCD2CC1F1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10</a:t>
            </a:fld>
            <a:endParaRPr lang="en-IE" dirty="0"/>
          </a:p>
        </p:txBody>
      </p:sp>
    </p:spTree>
    <p:extLst>
      <p:ext uri="{BB962C8B-B14F-4D97-AF65-F5344CB8AC3E}">
        <p14:creationId xmlns:p14="http://schemas.microsoft.com/office/powerpoint/2010/main" val="3265491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697" y="366082"/>
            <a:ext cx="8596668" cy="615553"/>
          </a:xfrm>
        </p:spPr>
        <p:txBody>
          <a:bodyPr>
            <a:normAutofit fontScale="90000"/>
          </a:bodyPr>
          <a:lstStyle/>
          <a:p>
            <a:r>
              <a:rPr lang="en-IE" sz="4000" dirty="0"/>
              <a:t>An Algorithmic System</a:t>
            </a:r>
          </a:p>
        </p:txBody>
      </p:sp>
      <p:pic>
        <p:nvPicPr>
          <p:cNvPr id="5" name="Picture 2" descr="Algorithmic Decision Making – Centre for Research and Evidence on Security  Threats">
            <a:extLst>
              <a:ext uri="{FF2B5EF4-FFF2-40B4-BE49-F238E27FC236}">
                <a16:creationId xmlns:a16="http://schemas.microsoft.com/office/drawing/2014/main" id="{41945AF4-0F88-4970-9B69-318F3A753C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7" t="12288" r="9853" b="-648"/>
          <a:stretch/>
        </p:blipFill>
        <p:spPr bwMode="auto">
          <a:xfrm>
            <a:off x="7190177" y="1996671"/>
            <a:ext cx="5001823" cy="36304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165957-EBBC-4C7E-92B5-BFDC0739A66A}"/>
              </a:ext>
            </a:extLst>
          </p:cNvPr>
          <p:cNvSpPr txBox="1"/>
          <p:nvPr/>
        </p:nvSpPr>
        <p:spPr>
          <a:xfrm>
            <a:off x="408697" y="1841424"/>
            <a:ext cx="6097611" cy="3785652"/>
          </a:xfrm>
          <a:prstGeom prst="rect">
            <a:avLst/>
          </a:prstGeom>
          <a:noFill/>
        </p:spPr>
        <p:txBody>
          <a:bodyPr wrap="square">
            <a:spAutoFit/>
          </a:bodyPr>
          <a:lstStyle/>
          <a:p>
            <a:pPr marL="285750" indent="-285750">
              <a:buFont typeface="Wingdings" panose="05000000000000000000" pitchFamily="2" charset="2"/>
              <a:buChar char="Ø"/>
            </a:pPr>
            <a:r>
              <a:rPr lang="en-US" sz="2000" dirty="0"/>
              <a:t>An </a:t>
            </a:r>
            <a:r>
              <a:rPr lang="en-US" sz="2000" b="1" dirty="0"/>
              <a:t>algorithmic system</a:t>
            </a:r>
            <a:r>
              <a:rPr lang="en-US" sz="2000" dirty="0"/>
              <a:t> is a </a:t>
            </a:r>
            <a:r>
              <a:rPr lang="en-US" sz="2000" b="1" dirty="0"/>
              <a:t>system</a:t>
            </a:r>
            <a:r>
              <a:rPr lang="en-US" sz="2000" dirty="0"/>
              <a:t> comprised of one or more algorithms used in a software to collect and analyze data as well as draw conclusions as part of a process designed to solve a pre-</a:t>
            </a:r>
            <a:r>
              <a:rPr lang="en-US" sz="2000" b="1" dirty="0"/>
              <a:t>defined</a:t>
            </a:r>
            <a:r>
              <a:rPr lang="en-US" sz="2000" dirty="0"/>
              <a:t> problem</a:t>
            </a:r>
            <a:endParaRPr lang="en-IE" sz="2000" dirty="0"/>
          </a:p>
          <a:p>
            <a:pPr marL="285750" indent="-285750">
              <a:buFont typeface="Wingdings" panose="05000000000000000000" pitchFamily="2" charset="2"/>
              <a:buChar char="Ø"/>
            </a:pPr>
            <a:r>
              <a:rPr lang="en-US" sz="2000" dirty="0"/>
              <a:t>Algorithmic decision-making systems (AD-M sys) are ubiquitous across a wide variety of services. They rely on:</a:t>
            </a:r>
          </a:p>
          <a:p>
            <a:pPr marL="742950" lvl="1" indent="-285750">
              <a:buFont typeface="Arial" panose="020B0604020202020204" pitchFamily="34" charset="0"/>
              <a:buChar char="•"/>
            </a:pPr>
            <a:r>
              <a:rPr lang="en-US" sz="2000" dirty="0"/>
              <a:t>on complex learning methods </a:t>
            </a:r>
          </a:p>
          <a:p>
            <a:pPr marL="742950" lvl="1" indent="-285750">
              <a:buFont typeface="Arial" panose="020B0604020202020204" pitchFamily="34" charset="0"/>
              <a:buChar char="•"/>
            </a:pPr>
            <a:r>
              <a:rPr lang="en-US" sz="2000" dirty="0"/>
              <a:t>vast amounts of data </a:t>
            </a:r>
          </a:p>
          <a:p>
            <a:pPr marL="285750" lvl="1" indent="-285750">
              <a:buFont typeface="Wingdings" panose="05000000000000000000" pitchFamily="2" charset="2"/>
              <a:buChar char="Ø"/>
            </a:pPr>
            <a:r>
              <a:rPr lang="en-US" sz="2000" dirty="0"/>
              <a:t>There is a growing concern that these automated decisions can lead to a lack of fairness</a:t>
            </a:r>
          </a:p>
        </p:txBody>
      </p:sp>
      <p:sp>
        <p:nvSpPr>
          <p:cNvPr id="4" name="Slide Number Placeholder 3">
            <a:extLst>
              <a:ext uri="{FF2B5EF4-FFF2-40B4-BE49-F238E27FC236}">
                <a16:creationId xmlns:a16="http://schemas.microsoft.com/office/drawing/2014/main" id="{F3AF6BBE-EBE3-C570-1CA7-854D8EAFB165}"/>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11</a:t>
            </a:fld>
            <a:endParaRPr lang="en-IE" dirty="0"/>
          </a:p>
        </p:txBody>
      </p:sp>
    </p:spTree>
    <p:extLst>
      <p:ext uri="{BB962C8B-B14F-4D97-AF65-F5344CB8AC3E}">
        <p14:creationId xmlns:p14="http://schemas.microsoft.com/office/powerpoint/2010/main" val="2960914460"/>
      </p:ext>
    </p:extLst>
  </p:cSld>
  <p:clrMapOvr>
    <a:masterClrMapping/>
  </p:clrMapOvr>
  <mc:AlternateContent xmlns:mc="http://schemas.openxmlformats.org/markup-compatibility/2006" xmlns:p14="http://schemas.microsoft.com/office/powerpoint/2010/main">
    <mc:Choice Requires="p14">
      <p:transition spd="slow" p14:dur="2000" advTm="233786"/>
    </mc:Choice>
    <mc:Fallback xmlns="">
      <p:transition spd="slow" advTm="23378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697" y="366082"/>
            <a:ext cx="8596668" cy="615553"/>
          </a:xfrm>
        </p:spPr>
        <p:txBody>
          <a:bodyPr>
            <a:normAutofit fontScale="90000"/>
          </a:bodyPr>
          <a:lstStyle/>
          <a:p>
            <a:r>
              <a:rPr lang="en-IE" sz="4000" dirty="0"/>
              <a:t>An Algorithmic System</a:t>
            </a:r>
          </a:p>
        </p:txBody>
      </p:sp>
      <p:sp>
        <p:nvSpPr>
          <p:cNvPr id="3" name="Content Placeholder 2"/>
          <p:cNvSpPr>
            <a:spLocks noGrp="1"/>
          </p:cNvSpPr>
          <p:nvPr>
            <p:ph type="body" idx="1"/>
          </p:nvPr>
        </p:nvSpPr>
        <p:spPr>
          <a:xfrm>
            <a:off x="408697" y="1461460"/>
            <a:ext cx="5144862" cy="1491995"/>
          </a:xfrm>
        </p:spPr>
        <p:txBody>
          <a:bodyPr>
            <a:normAutofit/>
          </a:bodyPr>
          <a:lstStyle/>
          <a:p>
            <a:pPr>
              <a:buSzPct val="120000"/>
              <a:buFont typeface="Wingdings" panose="05000000000000000000" pitchFamily="2" charset="2"/>
              <a:buChar char="Ø"/>
            </a:pPr>
            <a:r>
              <a:rPr lang="en-US" sz="2000" b="1" dirty="0"/>
              <a:t>“Algorithm” </a:t>
            </a:r>
            <a:r>
              <a:rPr lang="en-US" sz="2000" dirty="0"/>
              <a:t>refers to a set of precise instructions or rules regarding actions to be taken in solving a predefined problem	</a:t>
            </a:r>
            <a:endParaRPr lang="en-IE" sz="2000" i="1" dirty="0"/>
          </a:p>
        </p:txBody>
      </p:sp>
      <p:pic>
        <p:nvPicPr>
          <p:cNvPr id="1026" name="Picture 2" descr="Introduction to Algorithms - GeeksforGeeks">
            <a:extLst>
              <a:ext uri="{FF2B5EF4-FFF2-40B4-BE49-F238E27FC236}">
                <a16:creationId xmlns:a16="http://schemas.microsoft.com/office/drawing/2014/main" id="{0B559D81-3181-4C7E-B7A1-7461B805C4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38" t="33089" r="4290" b="12503"/>
          <a:stretch/>
        </p:blipFill>
        <p:spPr bwMode="auto">
          <a:xfrm>
            <a:off x="408697" y="3131164"/>
            <a:ext cx="5080162" cy="18805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844029C-6754-4E86-9004-2EFE54CFC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1090" y="1540276"/>
            <a:ext cx="6385074" cy="39283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24CED01-C220-4590-A792-0394491DC7DB}"/>
              </a:ext>
            </a:extLst>
          </p:cNvPr>
          <p:cNvSpPr txBox="1"/>
          <p:nvPr/>
        </p:nvSpPr>
        <p:spPr>
          <a:xfrm>
            <a:off x="553295" y="5476255"/>
            <a:ext cx="9871128" cy="923330"/>
          </a:xfrm>
          <a:prstGeom prst="rect">
            <a:avLst/>
          </a:prstGeom>
          <a:noFill/>
        </p:spPr>
        <p:txBody>
          <a:bodyPr wrap="square">
            <a:spAutoFit/>
          </a:bodyPr>
          <a:lstStyle/>
          <a:p>
            <a:pPr marL="342900" indent="-342900">
              <a:buClr>
                <a:srgbClr val="00B0F0"/>
              </a:buClr>
              <a:buSzPct val="120000"/>
              <a:buFont typeface="Wingdings" panose="05000000000000000000" pitchFamily="2" charset="2"/>
              <a:buChar char="Ø"/>
            </a:pPr>
            <a:r>
              <a:rPr lang="en-US" b="1" dirty="0">
                <a:solidFill>
                  <a:schemeClr val="tx1">
                    <a:lumMod val="75000"/>
                    <a:lumOff val="25000"/>
                  </a:schemeClr>
                </a:solidFill>
              </a:rPr>
              <a:t>An algorithmic system </a:t>
            </a:r>
            <a:r>
              <a:rPr lang="en-US" dirty="0">
                <a:solidFill>
                  <a:schemeClr val="tx1">
                    <a:lumMod val="75000"/>
                    <a:lumOff val="25000"/>
                  </a:schemeClr>
                </a:solidFill>
              </a:rPr>
              <a:t>is </a:t>
            </a:r>
            <a:r>
              <a:rPr lang="en-US" b="1" dirty="0">
                <a:solidFill>
                  <a:schemeClr val="tx1">
                    <a:lumMod val="75000"/>
                    <a:lumOff val="25000"/>
                  </a:schemeClr>
                </a:solidFill>
              </a:rPr>
              <a:t>a system </a:t>
            </a:r>
            <a:r>
              <a:rPr lang="en-US" dirty="0">
                <a:solidFill>
                  <a:schemeClr val="tx1">
                    <a:lumMod val="75000"/>
                    <a:lumOff val="25000"/>
                  </a:schemeClr>
                </a:solidFill>
              </a:rPr>
              <a:t>comprised </a:t>
            </a:r>
            <a:r>
              <a:rPr lang="en-US" b="1" dirty="0">
                <a:solidFill>
                  <a:schemeClr val="tx1">
                    <a:lumMod val="75000"/>
                    <a:lumOff val="25000"/>
                  </a:schemeClr>
                </a:solidFill>
              </a:rPr>
              <a:t>of one or more algorithms </a:t>
            </a:r>
            <a:r>
              <a:rPr lang="en-US" dirty="0">
                <a:solidFill>
                  <a:schemeClr val="tx1">
                    <a:lumMod val="75000"/>
                    <a:lumOff val="25000"/>
                  </a:schemeClr>
                </a:solidFill>
              </a:rPr>
              <a:t>used in a software to collect and analyze data as well as draw conclusions </a:t>
            </a:r>
            <a:r>
              <a:rPr lang="en-US" b="1" dirty="0">
                <a:solidFill>
                  <a:schemeClr val="tx1">
                    <a:lumMod val="75000"/>
                    <a:lumOff val="25000"/>
                  </a:schemeClr>
                </a:solidFill>
              </a:rPr>
              <a:t>as part of a process</a:t>
            </a:r>
            <a:r>
              <a:rPr lang="en-US" dirty="0">
                <a:solidFill>
                  <a:schemeClr val="tx1">
                    <a:lumMod val="75000"/>
                    <a:lumOff val="25000"/>
                  </a:schemeClr>
                </a:solidFill>
              </a:rPr>
              <a:t> designed to solve a pre-defined problem</a:t>
            </a:r>
            <a:endParaRPr lang="en-IE" sz="1600" i="1" dirty="0"/>
          </a:p>
        </p:txBody>
      </p:sp>
      <p:sp>
        <p:nvSpPr>
          <p:cNvPr id="5" name="Slide Number Placeholder 4">
            <a:extLst>
              <a:ext uri="{FF2B5EF4-FFF2-40B4-BE49-F238E27FC236}">
                <a16:creationId xmlns:a16="http://schemas.microsoft.com/office/drawing/2014/main" id="{A15B721A-B8DB-4F56-71B0-7DF022D9A3F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12</a:t>
            </a:fld>
            <a:endParaRPr lang="en-IE" dirty="0"/>
          </a:p>
        </p:txBody>
      </p:sp>
    </p:spTree>
    <p:extLst>
      <p:ext uri="{BB962C8B-B14F-4D97-AF65-F5344CB8AC3E}">
        <p14:creationId xmlns:p14="http://schemas.microsoft.com/office/powerpoint/2010/main" val="3046716001"/>
      </p:ext>
    </p:extLst>
  </p:cSld>
  <p:clrMapOvr>
    <a:masterClrMapping/>
  </p:clrMapOvr>
  <mc:AlternateContent xmlns:mc="http://schemas.openxmlformats.org/markup-compatibility/2006" xmlns:p14="http://schemas.microsoft.com/office/powerpoint/2010/main">
    <mc:Choice Requires="p14">
      <p:transition spd="slow" p14:dur="2000" advTm="233786"/>
    </mc:Choice>
    <mc:Fallback xmlns="">
      <p:transition spd="slow" advTm="2337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75" y="266131"/>
            <a:ext cx="8596668" cy="615553"/>
          </a:xfrm>
        </p:spPr>
        <p:txBody>
          <a:bodyPr>
            <a:normAutofit fontScale="90000"/>
          </a:bodyPr>
          <a:lstStyle/>
          <a:p>
            <a:r>
              <a:rPr lang="en-IE" sz="4000" dirty="0"/>
              <a:t>The Use of Algorithms</a:t>
            </a:r>
          </a:p>
        </p:txBody>
      </p:sp>
      <p:sp>
        <p:nvSpPr>
          <p:cNvPr id="3" name="Content Placeholder 2"/>
          <p:cNvSpPr>
            <a:spLocks noGrp="1"/>
          </p:cNvSpPr>
          <p:nvPr>
            <p:ph type="body" idx="1"/>
          </p:nvPr>
        </p:nvSpPr>
        <p:spPr>
          <a:xfrm>
            <a:off x="246471" y="1395937"/>
            <a:ext cx="4987888" cy="1536979"/>
          </a:xfrm>
        </p:spPr>
        <p:txBody>
          <a:bodyPr>
            <a:normAutofit/>
          </a:bodyPr>
          <a:lstStyle/>
          <a:p>
            <a:pPr marL="0" indent="0">
              <a:buNone/>
            </a:pPr>
            <a:r>
              <a:rPr lang="en-IE" sz="2400" b="1" dirty="0"/>
              <a:t>Algorithms can be used for:</a:t>
            </a:r>
          </a:p>
          <a:p>
            <a:pPr>
              <a:buSzPct val="120000"/>
              <a:buFont typeface="Wingdings" panose="05000000000000000000" pitchFamily="2" charset="2"/>
              <a:buChar char="Ø"/>
            </a:pPr>
            <a:r>
              <a:rPr lang="en-US" sz="2000" b="1" dirty="0"/>
              <a:t> </a:t>
            </a:r>
            <a:r>
              <a:rPr lang="en-US" sz="2000" dirty="0"/>
              <a:t>Mapping your online world</a:t>
            </a:r>
          </a:p>
        </p:txBody>
      </p:sp>
      <p:grpSp>
        <p:nvGrpSpPr>
          <p:cNvPr id="5" name="Group 4">
            <a:extLst>
              <a:ext uri="{FF2B5EF4-FFF2-40B4-BE49-F238E27FC236}">
                <a16:creationId xmlns:a16="http://schemas.microsoft.com/office/drawing/2014/main" id="{1A4C4FB6-D451-4161-B7C3-52EA39693594}"/>
              </a:ext>
            </a:extLst>
          </p:cNvPr>
          <p:cNvGrpSpPr/>
          <p:nvPr/>
        </p:nvGrpSpPr>
        <p:grpSpPr>
          <a:xfrm>
            <a:off x="398760" y="4775727"/>
            <a:ext cx="2650742" cy="1467418"/>
            <a:chOff x="398759" y="4775727"/>
            <a:chExt cx="2899279" cy="1725716"/>
          </a:xfrm>
        </p:grpSpPr>
        <p:sp>
          <p:nvSpPr>
            <p:cNvPr id="12" name="TextBox 11">
              <a:extLst>
                <a:ext uri="{FF2B5EF4-FFF2-40B4-BE49-F238E27FC236}">
                  <a16:creationId xmlns:a16="http://schemas.microsoft.com/office/drawing/2014/main" id="{C1BCF8F8-90E6-4622-A1B7-3352C9EC3263}"/>
                </a:ext>
              </a:extLst>
            </p:cNvPr>
            <p:cNvSpPr txBox="1"/>
            <p:nvPr/>
          </p:nvSpPr>
          <p:spPr>
            <a:xfrm>
              <a:off x="404377" y="6162889"/>
              <a:ext cx="2893661" cy="338554"/>
            </a:xfrm>
            <a:prstGeom prst="rect">
              <a:avLst/>
            </a:prstGeom>
            <a:noFill/>
          </p:spPr>
          <p:txBody>
            <a:bodyPr wrap="square">
              <a:spAutoFit/>
            </a:bodyPr>
            <a:lstStyle/>
            <a:p>
              <a:r>
                <a:rPr lang="en-IE" sz="1600" i="1" dirty="0">
                  <a:solidFill>
                    <a:srgbClr val="333333"/>
                  </a:solidFill>
                  <a:latin typeface="Georgia" panose="02040502050405020303" pitchFamily="18" charset="0"/>
                </a:rPr>
                <a:t>To enable smart assistants</a:t>
              </a:r>
            </a:p>
          </p:txBody>
        </p:sp>
        <p:pic>
          <p:nvPicPr>
            <p:cNvPr id="3082" name="Picture 10" descr="The Big Three in Voice. What is the main way you interact with… | by  Patrick Stepanek | Medium">
              <a:extLst>
                <a:ext uri="{FF2B5EF4-FFF2-40B4-BE49-F238E27FC236}">
                  <a16:creationId xmlns:a16="http://schemas.microsoft.com/office/drawing/2014/main" id="{A539F90E-1A6F-4B4C-9171-65F4D18DD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59" y="4775727"/>
              <a:ext cx="2753758" cy="13768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D010E394-F842-4EDD-B621-2E9CB301B782}"/>
              </a:ext>
            </a:extLst>
          </p:cNvPr>
          <p:cNvGrpSpPr/>
          <p:nvPr/>
        </p:nvGrpSpPr>
        <p:grpSpPr>
          <a:xfrm>
            <a:off x="3154447" y="2611650"/>
            <a:ext cx="2598654" cy="2083396"/>
            <a:chOff x="3154447" y="2611650"/>
            <a:chExt cx="2598654" cy="2083396"/>
          </a:xfrm>
        </p:grpSpPr>
        <p:sp>
          <p:nvSpPr>
            <p:cNvPr id="15" name="TextBox 14">
              <a:extLst>
                <a:ext uri="{FF2B5EF4-FFF2-40B4-BE49-F238E27FC236}">
                  <a16:creationId xmlns:a16="http://schemas.microsoft.com/office/drawing/2014/main" id="{10457744-B36C-4EE6-9E5E-7E28334390C8}"/>
                </a:ext>
              </a:extLst>
            </p:cNvPr>
            <p:cNvSpPr txBox="1"/>
            <p:nvPr/>
          </p:nvSpPr>
          <p:spPr>
            <a:xfrm>
              <a:off x="3154447" y="4079493"/>
              <a:ext cx="2598654" cy="615553"/>
            </a:xfrm>
            <a:prstGeom prst="rect">
              <a:avLst/>
            </a:prstGeom>
            <a:noFill/>
          </p:spPr>
          <p:txBody>
            <a:bodyPr wrap="square">
              <a:spAutoFit/>
            </a:bodyPr>
            <a:lstStyle/>
            <a:p>
              <a:r>
                <a:rPr lang="en-US" b="0" i="0" dirty="0">
                  <a:solidFill>
                    <a:srgbClr val="333333"/>
                  </a:solidFill>
                  <a:effectLst/>
                  <a:latin typeface="Georgia" panose="02040502050405020303" pitchFamily="18" charset="0"/>
                </a:rPr>
                <a:t> </a:t>
              </a:r>
              <a:r>
                <a:rPr lang="en-US" sz="1600" i="1" dirty="0">
                  <a:solidFill>
                    <a:srgbClr val="333333"/>
                  </a:solidFill>
                  <a:latin typeface="Georgia" panose="02040502050405020303" pitchFamily="18" charset="0"/>
                </a:rPr>
                <a:t>To conduct sentiment analysis of posts </a:t>
              </a:r>
              <a:endParaRPr lang="en-IE" sz="1600" i="1" dirty="0">
                <a:solidFill>
                  <a:srgbClr val="333333"/>
                </a:solidFill>
                <a:latin typeface="Georgia" panose="02040502050405020303" pitchFamily="18" charset="0"/>
              </a:endParaRPr>
            </a:p>
          </p:txBody>
        </p:sp>
        <p:pic>
          <p:nvPicPr>
            <p:cNvPr id="3088" name="Picture 16" descr="Facebook Live Reactions Png, Transparent Png , Transparent Png Image -  PNGitem">
              <a:extLst>
                <a:ext uri="{FF2B5EF4-FFF2-40B4-BE49-F238E27FC236}">
                  <a16:creationId xmlns:a16="http://schemas.microsoft.com/office/drawing/2014/main" id="{36F7E80F-BF5B-4524-886C-463769A71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9148" y="2611650"/>
              <a:ext cx="1915655" cy="15369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099C5B7-4E4F-48A3-B389-7020CEE08F60}"/>
              </a:ext>
            </a:extLst>
          </p:cNvPr>
          <p:cNvSpPr txBox="1"/>
          <p:nvPr/>
        </p:nvSpPr>
        <p:spPr>
          <a:xfrm>
            <a:off x="6096000" y="1747455"/>
            <a:ext cx="4796724" cy="707886"/>
          </a:xfrm>
          <a:prstGeom prst="rect">
            <a:avLst/>
          </a:prstGeom>
          <a:noFill/>
        </p:spPr>
        <p:txBody>
          <a:bodyPr wrap="square">
            <a:spAutoFit/>
          </a:bodyPr>
          <a:lstStyle/>
          <a:p>
            <a:pPr marL="342900" indent="-342900" defTabSz="457200">
              <a:spcBef>
                <a:spcPts val="1000"/>
              </a:spcBef>
              <a:buClr>
                <a:schemeClr val="accent1"/>
              </a:buClr>
              <a:buSzPct val="120000"/>
              <a:buFont typeface="Wingdings" panose="05000000000000000000" pitchFamily="2" charset="2"/>
              <a:buChar char="Ø"/>
            </a:pPr>
            <a:r>
              <a:rPr lang="en-US" sz="2000" dirty="0">
                <a:solidFill>
                  <a:schemeClr val="tx1">
                    <a:lumMod val="75000"/>
                    <a:lumOff val="25000"/>
                  </a:schemeClr>
                </a:solidFill>
              </a:rPr>
              <a:t>Analyzing what is in your personal filter bubble</a:t>
            </a:r>
          </a:p>
        </p:txBody>
      </p:sp>
      <p:grpSp>
        <p:nvGrpSpPr>
          <p:cNvPr id="8" name="Group 7">
            <a:extLst>
              <a:ext uri="{FF2B5EF4-FFF2-40B4-BE49-F238E27FC236}">
                <a16:creationId xmlns:a16="http://schemas.microsoft.com/office/drawing/2014/main" id="{A36141C1-2809-41BD-9B10-06A0961C4E3D}"/>
              </a:ext>
            </a:extLst>
          </p:cNvPr>
          <p:cNvGrpSpPr/>
          <p:nvPr/>
        </p:nvGrpSpPr>
        <p:grpSpPr>
          <a:xfrm>
            <a:off x="6362110" y="2470698"/>
            <a:ext cx="5354104" cy="3492491"/>
            <a:chOff x="6438491" y="2761818"/>
            <a:chExt cx="5354104" cy="3492491"/>
          </a:xfrm>
        </p:grpSpPr>
        <p:pic>
          <p:nvPicPr>
            <p:cNvPr id="3090" name="Picture 18" descr="The Filter Bubble: What the Internet Is Hiding From You | Seansungwonyoon's  Blog">
              <a:extLst>
                <a:ext uri="{FF2B5EF4-FFF2-40B4-BE49-F238E27FC236}">
                  <a16:creationId xmlns:a16="http://schemas.microsoft.com/office/drawing/2014/main" id="{0A7E8F74-4D23-41B4-8D4D-835CE6A0C0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2903" y="3353569"/>
              <a:ext cx="2252905" cy="178571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Danger of living in a social media filter bubble | Sticky">
              <a:extLst>
                <a:ext uri="{FF2B5EF4-FFF2-40B4-BE49-F238E27FC236}">
                  <a16:creationId xmlns:a16="http://schemas.microsoft.com/office/drawing/2014/main" id="{8ADDFD51-2AB1-4E94-A4AD-B676585C8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091" y="4131392"/>
              <a:ext cx="3291504" cy="212291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09EDF36-7EAB-4684-94F4-1AC3AFB090D6}"/>
                </a:ext>
              </a:extLst>
            </p:cNvPr>
            <p:cNvSpPr txBox="1"/>
            <p:nvPr/>
          </p:nvSpPr>
          <p:spPr>
            <a:xfrm>
              <a:off x="6438491" y="2761818"/>
              <a:ext cx="31900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b="0" i="0" dirty="0">
                  <a:solidFill>
                    <a:srgbClr val="4D5156"/>
                  </a:solidFill>
                  <a:effectLst/>
                  <a:latin typeface="arial" panose="020B0604020202020204" pitchFamily="34" charset="0"/>
                </a:rPr>
                <a:t>Not everyone gets the same results online</a:t>
              </a:r>
              <a:endParaRPr lang="en-IE" sz="1600" b="0" dirty="0"/>
            </a:p>
          </p:txBody>
        </p:sp>
      </p:grpSp>
      <p:grpSp>
        <p:nvGrpSpPr>
          <p:cNvPr id="9" name="Group 8">
            <a:extLst>
              <a:ext uri="{FF2B5EF4-FFF2-40B4-BE49-F238E27FC236}">
                <a16:creationId xmlns:a16="http://schemas.microsoft.com/office/drawing/2014/main" id="{9C3CF748-83E0-3D07-C0CB-8E64C9CC8A60}"/>
              </a:ext>
            </a:extLst>
          </p:cNvPr>
          <p:cNvGrpSpPr/>
          <p:nvPr/>
        </p:nvGrpSpPr>
        <p:grpSpPr>
          <a:xfrm>
            <a:off x="361484" y="2593448"/>
            <a:ext cx="2730429" cy="1451938"/>
            <a:chOff x="361484" y="2593448"/>
            <a:chExt cx="2730429" cy="1451938"/>
          </a:xfrm>
          <a:noFill/>
        </p:grpSpPr>
        <p:sp>
          <p:nvSpPr>
            <p:cNvPr id="7" name="TextBox 6">
              <a:extLst>
                <a:ext uri="{FF2B5EF4-FFF2-40B4-BE49-F238E27FC236}">
                  <a16:creationId xmlns:a16="http://schemas.microsoft.com/office/drawing/2014/main" id="{4AA1A0C2-C74F-4218-A613-C73A15EB6ADB}"/>
                </a:ext>
              </a:extLst>
            </p:cNvPr>
            <p:cNvSpPr txBox="1"/>
            <p:nvPr/>
          </p:nvSpPr>
          <p:spPr>
            <a:xfrm>
              <a:off x="482935" y="3518275"/>
              <a:ext cx="2608978" cy="527111"/>
            </a:xfrm>
            <a:prstGeom prst="rect">
              <a:avLst/>
            </a:prstGeom>
            <a:grpFill/>
            <a:ln>
              <a:noFill/>
            </a:ln>
          </p:spPr>
          <p:txBody>
            <a:bodyPr wrap="square">
              <a:spAutoFit/>
            </a:bodyPr>
            <a:lstStyle/>
            <a:p>
              <a:r>
                <a:rPr lang="en-US" sz="1600" i="1" dirty="0">
                  <a:solidFill>
                    <a:srgbClr val="333333"/>
                  </a:solidFill>
                  <a:latin typeface="Georgia" panose="02040502050405020303" pitchFamily="18" charset="0"/>
                </a:rPr>
                <a:t>T</a:t>
              </a:r>
              <a:r>
                <a:rPr lang="en-US" sz="1600" b="0" i="1" dirty="0">
                  <a:solidFill>
                    <a:srgbClr val="333333"/>
                  </a:solidFill>
                  <a:effectLst/>
                  <a:latin typeface="Georgia" panose="02040502050405020303" pitchFamily="18" charset="0"/>
                </a:rPr>
                <a:t>o predict what customers might want to buy/watch</a:t>
              </a:r>
              <a:endParaRPr lang="en-IE" sz="1600" i="1" dirty="0"/>
            </a:p>
          </p:txBody>
        </p:sp>
        <p:pic>
          <p:nvPicPr>
            <p:cNvPr id="3074" name="Picture 2" descr="Images and videos | Amazon.com, Inc. - Press Room">
              <a:extLst>
                <a:ext uri="{FF2B5EF4-FFF2-40B4-BE49-F238E27FC236}">
                  <a16:creationId xmlns:a16="http://schemas.microsoft.com/office/drawing/2014/main" id="{1AFAAEC4-CB62-401C-8319-4C2B69DD0F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84" y="3061671"/>
              <a:ext cx="1512201" cy="669252"/>
            </a:xfrm>
            <a:prstGeom prst="rect">
              <a:avLst/>
            </a:prstGeom>
            <a:grpFill/>
            <a:ln>
              <a:noFill/>
            </a:ln>
            <a:extLst>
              <a:ext uri="{909E8E84-426E-40DD-AFC4-6F175D3DCCD1}">
                <a14:hiddenFill xmlns:a14="http://schemas.microsoft.com/office/drawing/2010/main">
                  <a:solidFill>
                    <a:srgbClr val="FFFFFF"/>
                  </a:solidFill>
                </a14:hiddenFill>
              </a:ext>
            </a:extLst>
          </p:spPr>
        </p:pic>
        <p:pic>
          <p:nvPicPr>
            <p:cNvPr id="4098" name="Picture 2" descr="10 Netflix series to binge while in self-quarantine | WFLA">
              <a:extLst>
                <a:ext uri="{FF2B5EF4-FFF2-40B4-BE49-F238E27FC236}">
                  <a16:creationId xmlns:a16="http://schemas.microsoft.com/office/drawing/2014/main" id="{65F50611-499B-429A-AE06-049E519EBF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374" t="28444" r="8285" b="28499"/>
            <a:stretch/>
          </p:blipFill>
          <p:spPr bwMode="auto">
            <a:xfrm>
              <a:off x="1173126" y="2593448"/>
              <a:ext cx="1640428" cy="527111"/>
            </a:xfrm>
            <a:prstGeom prst="rect">
              <a:avLst/>
            </a:prstGeom>
            <a:grpFill/>
            <a:ln>
              <a:noFill/>
            </a:ln>
            <a:extLst>
              <a:ext uri="{909E8E84-426E-40DD-AFC4-6F175D3DCCD1}">
                <a14:hiddenFill xmlns:a14="http://schemas.microsoft.com/office/drawing/2010/main">
                  <a:solidFill>
                    <a:srgbClr val="FFFFFF"/>
                  </a:solidFill>
                </a14:hiddenFill>
              </a:ext>
            </a:extLst>
          </p:spPr>
        </p:pic>
      </p:grpSp>
      <p:sp>
        <p:nvSpPr>
          <p:cNvPr id="10" name="Slide Number Placeholder 9">
            <a:extLst>
              <a:ext uri="{FF2B5EF4-FFF2-40B4-BE49-F238E27FC236}">
                <a16:creationId xmlns:a16="http://schemas.microsoft.com/office/drawing/2014/main" id="{C190C081-5601-E2C2-28A7-B11DF17CCBCE}"/>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13</a:t>
            </a:fld>
            <a:endParaRPr lang="en-IE" dirty="0"/>
          </a:p>
        </p:txBody>
      </p:sp>
    </p:spTree>
    <p:extLst>
      <p:ext uri="{BB962C8B-B14F-4D97-AF65-F5344CB8AC3E}">
        <p14:creationId xmlns:p14="http://schemas.microsoft.com/office/powerpoint/2010/main" val="2719335630"/>
      </p:ext>
    </p:extLst>
  </p:cSld>
  <p:clrMapOvr>
    <a:masterClrMapping/>
  </p:clrMapOvr>
  <mc:AlternateContent xmlns:mc="http://schemas.openxmlformats.org/markup-compatibility/2006" xmlns:p14="http://schemas.microsoft.com/office/powerpoint/2010/main">
    <mc:Choice Requires="p14">
      <p:transition spd="slow" p14:dur="2000" advTm="156121"/>
    </mc:Choice>
    <mc:Fallback xmlns="">
      <p:transition spd="slow" advTm="1561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56638" y="1428339"/>
            <a:ext cx="10556946" cy="988045"/>
          </a:xfrm>
        </p:spPr>
        <p:txBody>
          <a:bodyPr>
            <a:normAutofit/>
          </a:bodyPr>
          <a:lstStyle/>
          <a:p>
            <a:pPr marL="0" indent="0">
              <a:buNone/>
            </a:pPr>
            <a:r>
              <a:rPr lang="en-IE" sz="2400" b="1" dirty="0"/>
              <a:t>What happens when the output of decision-making algorithms have</a:t>
            </a:r>
            <a:r>
              <a:rPr lang="en-US" sz="2400" b="1" dirty="0"/>
              <a:t> significant societal impact?</a:t>
            </a:r>
            <a:r>
              <a:rPr lang="en-IE" sz="2400" b="1" dirty="0"/>
              <a:t> </a:t>
            </a:r>
          </a:p>
        </p:txBody>
      </p:sp>
      <p:grpSp>
        <p:nvGrpSpPr>
          <p:cNvPr id="5" name="Group 4">
            <a:extLst>
              <a:ext uri="{FF2B5EF4-FFF2-40B4-BE49-F238E27FC236}">
                <a16:creationId xmlns:a16="http://schemas.microsoft.com/office/drawing/2014/main" id="{F67D968E-8959-43E2-975E-89A628584AF6}"/>
              </a:ext>
            </a:extLst>
          </p:cNvPr>
          <p:cNvGrpSpPr/>
          <p:nvPr/>
        </p:nvGrpSpPr>
        <p:grpSpPr>
          <a:xfrm>
            <a:off x="1923319" y="4616968"/>
            <a:ext cx="2801081" cy="1632318"/>
            <a:chOff x="439118" y="2546225"/>
            <a:chExt cx="2753963" cy="2200785"/>
          </a:xfrm>
        </p:grpSpPr>
        <p:pic>
          <p:nvPicPr>
            <p:cNvPr id="2050" name="Picture 2" descr="6 Common Reasons Why College Applications Get Rejected | Best Colleges | US  News">
              <a:extLst>
                <a:ext uri="{FF2B5EF4-FFF2-40B4-BE49-F238E27FC236}">
                  <a16:creationId xmlns:a16="http://schemas.microsoft.com/office/drawing/2014/main" id="{766EBF34-2D3F-40E9-85C1-02A278808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18" y="2915557"/>
              <a:ext cx="2753963" cy="183145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661A78E-CABC-40F3-A4B4-ED2EF2935AFE}"/>
                </a:ext>
              </a:extLst>
            </p:cNvPr>
            <p:cNvSpPr txBox="1"/>
            <p:nvPr/>
          </p:nvSpPr>
          <p:spPr>
            <a:xfrm>
              <a:off x="439118" y="2546225"/>
              <a:ext cx="2753963" cy="369332"/>
            </a:xfrm>
            <a:prstGeom prst="rect">
              <a:avLst/>
            </a:prstGeom>
            <a:solidFill>
              <a:srgbClr val="FFFF00">
                <a:alpha val="50196"/>
              </a:srgbClr>
            </a:solidFill>
          </p:spPr>
          <p:txBody>
            <a:bodyPr wrap="square">
              <a:spAutoFit/>
            </a:bodyPr>
            <a:lstStyle/>
            <a:p>
              <a:pPr marL="0" indent="0">
                <a:buSzPct val="120000"/>
                <a:buNone/>
              </a:pPr>
              <a:r>
                <a:rPr lang="en-US" b="1" i="1" dirty="0"/>
                <a:t>University Admissions</a:t>
              </a:r>
              <a:endParaRPr lang="en-US" sz="2800" b="1" i="1" dirty="0"/>
            </a:p>
          </p:txBody>
        </p:sp>
      </p:grpSp>
      <p:grpSp>
        <p:nvGrpSpPr>
          <p:cNvPr id="4" name="Group 3">
            <a:extLst>
              <a:ext uri="{FF2B5EF4-FFF2-40B4-BE49-F238E27FC236}">
                <a16:creationId xmlns:a16="http://schemas.microsoft.com/office/drawing/2014/main" id="{FCD21704-CD06-4A2D-A9AA-0C88709C9D5A}"/>
              </a:ext>
            </a:extLst>
          </p:cNvPr>
          <p:cNvGrpSpPr/>
          <p:nvPr/>
        </p:nvGrpSpPr>
        <p:grpSpPr>
          <a:xfrm>
            <a:off x="990600" y="2283669"/>
            <a:ext cx="2074176" cy="2066675"/>
            <a:chOff x="3868745" y="4491041"/>
            <a:chExt cx="2658804" cy="2200784"/>
          </a:xfrm>
        </p:grpSpPr>
        <p:pic>
          <p:nvPicPr>
            <p:cNvPr id="1026" name="Picture 2" descr="What To Do After Your Loan Has Been Denied">
              <a:extLst>
                <a:ext uri="{FF2B5EF4-FFF2-40B4-BE49-F238E27FC236}">
                  <a16:creationId xmlns:a16="http://schemas.microsoft.com/office/drawing/2014/main" id="{F1CDDBE5-63A9-48E4-AD9F-C6D6FF882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7938" y="4860373"/>
              <a:ext cx="2620419" cy="1831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3C81141A-F2ED-4B36-87C9-E81ACB79E02F}"/>
                </a:ext>
              </a:extLst>
            </p:cNvPr>
            <p:cNvSpPr txBox="1"/>
            <p:nvPr/>
          </p:nvSpPr>
          <p:spPr>
            <a:xfrm>
              <a:off x="3868745" y="4491041"/>
              <a:ext cx="2658804" cy="369332"/>
            </a:xfrm>
            <a:prstGeom prst="rect">
              <a:avLst/>
            </a:prstGeom>
            <a:solidFill>
              <a:srgbClr val="FFFF00">
                <a:alpha val="50196"/>
              </a:srgbClr>
            </a:solidFill>
          </p:spPr>
          <p:txBody>
            <a:bodyPr wrap="square">
              <a:spAutoFit/>
            </a:bodyPr>
            <a:lstStyle>
              <a:defPPr>
                <a:defRPr lang="en-US"/>
              </a:defPPr>
              <a:lvl1pPr indent="0" algn="ctr">
                <a:buSzPct val="120000"/>
                <a:buNone/>
                <a:defRPr b="1" i="1"/>
              </a:lvl1pPr>
            </a:lstStyle>
            <a:p>
              <a:r>
                <a:rPr lang="en-US"/>
                <a:t>Loans</a:t>
              </a:r>
              <a:endParaRPr lang="en-US" dirty="0"/>
            </a:p>
          </p:txBody>
        </p:sp>
      </p:grpSp>
      <p:grpSp>
        <p:nvGrpSpPr>
          <p:cNvPr id="6" name="Group 5">
            <a:extLst>
              <a:ext uri="{FF2B5EF4-FFF2-40B4-BE49-F238E27FC236}">
                <a16:creationId xmlns:a16="http://schemas.microsoft.com/office/drawing/2014/main" id="{82CE946B-E7D6-44E2-BA01-BA4E6275B18B}"/>
              </a:ext>
            </a:extLst>
          </p:cNvPr>
          <p:cNvGrpSpPr/>
          <p:nvPr/>
        </p:nvGrpSpPr>
        <p:grpSpPr>
          <a:xfrm>
            <a:off x="8858877" y="2283670"/>
            <a:ext cx="2658805" cy="1938992"/>
            <a:chOff x="5202264" y="1948659"/>
            <a:chExt cx="3161655" cy="2153701"/>
          </a:xfrm>
        </p:grpSpPr>
        <p:pic>
          <p:nvPicPr>
            <p:cNvPr id="1028" name="Picture 4" descr="AI in Recruitment - WorkHills">
              <a:extLst>
                <a:ext uri="{FF2B5EF4-FFF2-40B4-BE49-F238E27FC236}">
                  <a16:creationId xmlns:a16="http://schemas.microsoft.com/office/drawing/2014/main" id="{0E6CE3A2-5271-4053-8127-80D6C4DE9E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13" t="-361" r="4281"/>
            <a:stretch/>
          </p:blipFill>
          <p:spPr bwMode="auto">
            <a:xfrm>
              <a:off x="5202264" y="2366959"/>
              <a:ext cx="3161655" cy="17354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8F711B3-CCDA-4296-B135-1E859C2FC57B}"/>
                </a:ext>
              </a:extLst>
            </p:cNvPr>
            <p:cNvSpPr txBox="1"/>
            <p:nvPr/>
          </p:nvSpPr>
          <p:spPr>
            <a:xfrm>
              <a:off x="5549675" y="1948659"/>
              <a:ext cx="2587555" cy="369332"/>
            </a:xfrm>
            <a:prstGeom prst="rect">
              <a:avLst/>
            </a:prstGeom>
            <a:solidFill>
              <a:srgbClr val="FFFF00">
                <a:alpha val="50196"/>
              </a:srgbClr>
            </a:solidFill>
          </p:spPr>
          <p:txBody>
            <a:bodyPr wrap="square">
              <a:spAutoFit/>
            </a:bodyPr>
            <a:lstStyle>
              <a:defPPr>
                <a:defRPr lang="en-US"/>
              </a:defPPr>
              <a:lvl1pPr indent="0">
                <a:buSzPct val="120000"/>
                <a:buNone/>
                <a:defRPr b="1" i="1"/>
              </a:lvl1pPr>
            </a:lstStyle>
            <a:p>
              <a:pPr algn="ctr"/>
              <a:r>
                <a:rPr lang="en-US" dirty="0"/>
                <a:t>Hiring</a:t>
              </a:r>
            </a:p>
          </p:txBody>
        </p:sp>
      </p:grpSp>
      <p:grpSp>
        <p:nvGrpSpPr>
          <p:cNvPr id="9" name="Group 8">
            <a:extLst>
              <a:ext uri="{FF2B5EF4-FFF2-40B4-BE49-F238E27FC236}">
                <a16:creationId xmlns:a16="http://schemas.microsoft.com/office/drawing/2014/main" id="{E42B2328-AFBF-4A33-A4E3-EC11108659D2}"/>
              </a:ext>
            </a:extLst>
          </p:cNvPr>
          <p:cNvGrpSpPr/>
          <p:nvPr/>
        </p:nvGrpSpPr>
        <p:grpSpPr>
          <a:xfrm>
            <a:off x="7467602" y="4685553"/>
            <a:ext cx="2433079" cy="1563734"/>
            <a:chOff x="8582562" y="4165679"/>
            <a:chExt cx="2824190" cy="2640964"/>
          </a:xfrm>
        </p:grpSpPr>
        <p:pic>
          <p:nvPicPr>
            <p:cNvPr id="1030" name="Picture 6" descr="Can AI help judges make the bail system fairer and safer? | Stanford School  of Engineering">
              <a:extLst>
                <a:ext uri="{FF2B5EF4-FFF2-40B4-BE49-F238E27FC236}">
                  <a16:creationId xmlns:a16="http://schemas.microsoft.com/office/drawing/2014/main" id="{C7874474-F555-4103-9244-D3BF7C48DB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1529"/>
            <a:stretch/>
          </p:blipFill>
          <p:spPr bwMode="auto">
            <a:xfrm>
              <a:off x="8582562" y="4535011"/>
              <a:ext cx="2824190" cy="22716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339E5E1-D94C-41BD-802B-D1964A845251}"/>
                </a:ext>
              </a:extLst>
            </p:cNvPr>
            <p:cNvSpPr txBox="1"/>
            <p:nvPr/>
          </p:nvSpPr>
          <p:spPr>
            <a:xfrm>
              <a:off x="8582562" y="4165679"/>
              <a:ext cx="2824190" cy="369332"/>
            </a:xfrm>
            <a:prstGeom prst="rect">
              <a:avLst/>
            </a:prstGeom>
            <a:solidFill>
              <a:srgbClr val="FFFF00">
                <a:alpha val="50196"/>
              </a:srgbClr>
            </a:solidFill>
          </p:spPr>
          <p:txBody>
            <a:bodyPr wrap="square">
              <a:spAutoFit/>
            </a:bodyPr>
            <a:lstStyle>
              <a:defPPr>
                <a:defRPr lang="en-US"/>
              </a:defPPr>
              <a:lvl1pPr indent="0" algn="ctr">
                <a:buSzPct val="120000"/>
                <a:buNone/>
                <a:defRPr b="1" i="1"/>
              </a:lvl1pPr>
            </a:lstStyle>
            <a:p>
              <a:r>
                <a:rPr lang="en-US" dirty="0"/>
                <a:t>Bails</a:t>
              </a:r>
            </a:p>
          </p:txBody>
        </p:sp>
      </p:grpSp>
      <p:sp>
        <p:nvSpPr>
          <p:cNvPr id="23" name="TextBox 22">
            <a:extLst>
              <a:ext uri="{FF2B5EF4-FFF2-40B4-BE49-F238E27FC236}">
                <a16:creationId xmlns:a16="http://schemas.microsoft.com/office/drawing/2014/main" id="{E51122A6-B576-434A-B707-728D52EA662F}"/>
              </a:ext>
            </a:extLst>
          </p:cNvPr>
          <p:cNvSpPr txBox="1"/>
          <p:nvPr/>
        </p:nvSpPr>
        <p:spPr>
          <a:xfrm>
            <a:off x="4605904" y="2498378"/>
            <a:ext cx="3079838" cy="1569660"/>
          </a:xfrm>
          <a:prstGeom prst="rect">
            <a:avLst/>
          </a:prstGeom>
          <a:solidFill>
            <a:srgbClr val="FFC000"/>
          </a:solidFill>
        </p:spPr>
        <p:txBody>
          <a:bodyPr wrap="square">
            <a:spAutoFit/>
          </a:bodyPr>
          <a:lstStyle/>
          <a:p>
            <a:pPr algn="ctr"/>
            <a:r>
              <a:rPr lang="en-US" sz="2400" i="1" dirty="0"/>
              <a:t>Issues have arisen regarding the fairness of these algorithmic decisions</a:t>
            </a:r>
            <a:endParaRPr lang="en-IE" sz="2400" i="1" dirty="0"/>
          </a:p>
        </p:txBody>
      </p:sp>
      <p:cxnSp>
        <p:nvCxnSpPr>
          <p:cNvPr id="14" name="Straight Connector 13">
            <a:extLst>
              <a:ext uri="{FF2B5EF4-FFF2-40B4-BE49-F238E27FC236}">
                <a16:creationId xmlns:a16="http://schemas.microsoft.com/office/drawing/2014/main" id="{E517AFB9-5ABF-4639-92B7-5EBC10E0427E}"/>
              </a:ext>
            </a:extLst>
          </p:cNvPr>
          <p:cNvCxnSpPr>
            <a:stCxn id="1026" idx="3"/>
            <a:endCxn id="23" idx="1"/>
          </p:cNvCxnSpPr>
          <p:nvPr/>
        </p:nvCxnSpPr>
        <p:spPr>
          <a:xfrm flipV="1">
            <a:off x="3049804" y="3283208"/>
            <a:ext cx="1556100" cy="207212"/>
          </a:xfrm>
          <a:prstGeom prst="line">
            <a:avLst/>
          </a:prstGeom>
          <a:ln>
            <a:solidFill>
              <a:srgbClr val="FFC000"/>
            </a:solidFill>
          </a:ln>
        </p:spPr>
        <p:style>
          <a:lnRef idx="3">
            <a:schemeClr val="accent3"/>
          </a:lnRef>
          <a:fillRef idx="0">
            <a:schemeClr val="accent3"/>
          </a:fillRef>
          <a:effectRef idx="2">
            <a:schemeClr val="accent3"/>
          </a:effectRef>
          <a:fontRef idx="minor">
            <a:schemeClr val="tx1"/>
          </a:fontRef>
        </p:style>
      </p:cxnSp>
      <p:cxnSp>
        <p:nvCxnSpPr>
          <p:cNvPr id="26" name="Straight Connector 25">
            <a:extLst>
              <a:ext uri="{FF2B5EF4-FFF2-40B4-BE49-F238E27FC236}">
                <a16:creationId xmlns:a16="http://schemas.microsoft.com/office/drawing/2014/main" id="{724D99C1-F192-4872-8A91-6133D53F34F7}"/>
              </a:ext>
            </a:extLst>
          </p:cNvPr>
          <p:cNvCxnSpPr>
            <a:cxnSpLocks/>
            <a:stCxn id="2050" idx="6"/>
            <a:endCxn id="23" idx="2"/>
          </p:cNvCxnSpPr>
          <p:nvPr/>
        </p:nvCxnSpPr>
        <p:spPr>
          <a:xfrm flipV="1">
            <a:off x="4724400" y="4068038"/>
            <a:ext cx="1421423" cy="1502056"/>
          </a:xfrm>
          <a:prstGeom prst="line">
            <a:avLst/>
          </a:prstGeom>
          <a:ln>
            <a:solidFill>
              <a:srgbClr val="FFC000"/>
            </a:solidFill>
          </a:ln>
        </p:spPr>
        <p:style>
          <a:lnRef idx="3">
            <a:schemeClr val="accent3"/>
          </a:lnRef>
          <a:fillRef idx="0">
            <a:schemeClr val="accent3"/>
          </a:fillRef>
          <a:effectRef idx="2">
            <a:schemeClr val="accent3"/>
          </a:effectRef>
          <a:fontRef idx="minor">
            <a:schemeClr val="tx1"/>
          </a:fontRef>
        </p:style>
      </p:cxnSp>
      <p:cxnSp>
        <p:nvCxnSpPr>
          <p:cNvPr id="29" name="Straight Connector 28">
            <a:extLst>
              <a:ext uri="{FF2B5EF4-FFF2-40B4-BE49-F238E27FC236}">
                <a16:creationId xmlns:a16="http://schemas.microsoft.com/office/drawing/2014/main" id="{7E55A478-F8BF-473A-B962-0BC2BC40E89B}"/>
              </a:ext>
            </a:extLst>
          </p:cNvPr>
          <p:cNvCxnSpPr>
            <a:cxnSpLocks/>
            <a:stCxn id="1030" idx="2"/>
            <a:endCxn id="23" idx="2"/>
          </p:cNvCxnSpPr>
          <p:nvPr/>
        </p:nvCxnSpPr>
        <p:spPr>
          <a:xfrm flipH="1" flipV="1">
            <a:off x="6145823" y="4068038"/>
            <a:ext cx="1321779" cy="1508724"/>
          </a:xfrm>
          <a:prstGeom prst="line">
            <a:avLst/>
          </a:prstGeom>
          <a:ln>
            <a:solidFill>
              <a:srgbClr val="FFC000"/>
            </a:solidFill>
          </a:ln>
        </p:spPr>
        <p:style>
          <a:lnRef idx="3">
            <a:schemeClr val="accent3"/>
          </a:lnRef>
          <a:fillRef idx="0">
            <a:schemeClr val="accent3"/>
          </a:fillRef>
          <a:effectRef idx="2">
            <a:schemeClr val="accent3"/>
          </a:effectRef>
          <a:fontRef idx="minor">
            <a:schemeClr val="tx1"/>
          </a:fontRef>
        </p:style>
      </p:cxnSp>
      <p:cxnSp>
        <p:nvCxnSpPr>
          <p:cNvPr id="32" name="Straight Connector 31">
            <a:extLst>
              <a:ext uri="{FF2B5EF4-FFF2-40B4-BE49-F238E27FC236}">
                <a16:creationId xmlns:a16="http://schemas.microsoft.com/office/drawing/2014/main" id="{1006A7B5-78FA-499A-9D88-1B2A631FF6D2}"/>
              </a:ext>
            </a:extLst>
          </p:cNvPr>
          <p:cNvCxnSpPr>
            <a:cxnSpLocks/>
            <a:stCxn id="1028" idx="2"/>
            <a:endCxn id="23" idx="3"/>
          </p:cNvCxnSpPr>
          <p:nvPr/>
        </p:nvCxnSpPr>
        <p:spPr>
          <a:xfrm flipH="1" flipV="1">
            <a:off x="7685742" y="3283208"/>
            <a:ext cx="1173135" cy="158257"/>
          </a:xfrm>
          <a:prstGeom prst="line">
            <a:avLst/>
          </a:prstGeom>
          <a:ln>
            <a:solidFill>
              <a:srgbClr val="FFC000"/>
            </a:solidFill>
          </a:ln>
        </p:spPr>
        <p:style>
          <a:lnRef idx="3">
            <a:schemeClr val="accent3"/>
          </a:lnRef>
          <a:fillRef idx="0">
            <a:schemeClr val="accent3"/>
          </a:fillRef>
          <a:effectRef idx="2">
            <a:schemeClr val="accent3"/>
          </a:effectRef>
          <a:fontRef idx="minor">
            <a:schemeClr val="tx1"/>
          </a:fontRef>
        </p:style>
      </p:cxnSp>
      <p:sp>
        <p:nvSpPr>
          <p:cNvPr id="13" name="Slide Number Placeholder 12">
            <a:extLst>
              <a:ext uri="{FF2B5EF4-FFF2-40B4-BE49-F238E27FC236}">
                <a16:creationId xmlns:a16="http://schemas.microsoft.com/office/drawing/2014/main" id="{8487BF32-8CF4-1B4C-F1A3-8560315EBC3B}"/>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14</a:t>
            </a:fld>
            <a:endParaRPr lang="en-IE" dirty="0"/>
          </a:p>
        </p:txBody>
      </p:sp>
      <p:sp>
        <p:nvSpPr>
          <p:cNvPr id="16" name="Title 1">
            <a:extLst>
              <a:ext uri="{FF2B5EF4-FFF2-40B4-BE49-F238E27FC236}">
                <a16:creationId xmlns:a16="http://schemas.microsoft.com/office/drawing/2014/main" id="{056FB7D2-A23E-6C8C-E951-1FAF143DA9AC}"/>
              </a:ext>
            </a:extLst>
          </p:cNvPr>
          <p:cNvSpPr>
            <a:spLocks noGrp="1"/>
          </p:cNvSpPr>
          <p:nvPr>
            <p:ph type="title"/>
          </p:nvPr>
        </p:nvSpPr>
        <p:spPr>
          <a:xfrm>
            <a:off x="229875" y="266131"/>
            <a:ext cx="8596668" cy="615553"/>
          </a:xfrm>
        </p:spPr>
        <p:txBody>
          <a:bodyPr>
            <a:normAutofit fontScale="90000"/>
          </a:bodyPr>
          <a:lstStyle/>
          <a:p>
            <a:r>
              <a:rPr lang="en-IE" sz="4000" dirty="0"/>
              <a:t>The Use of Algorithms</a:t>
            </a:r>
          </a:p>
        </p:txBody>
      </p:sp>
    </p:spTree>
    <p:extLst>
      <p:ext uri="{BB962C8B-B14F-4D97-AF65-F5344CB8AC3E}">
        <p14:creationId xmlns:p14="http://schemas.microsoft.com/office/powerpoint/2010/main" val="676146145"/>
      </p:ext>
    </p:extLst>
  </p:cSld>
  <p:clrMapOvr>
    <a:masterClrMapping/>
  </p:clrMapOvr>
  <mc:AlternateContent xmlns:mc="http://schemas.openxmlformats.org/markup-compatibility/2006" xmlns:p14="http://schemas.microsoft.com/office/powerpoint/2010/main">
    <mc:Choice Requires="p14">
      <p:transition spd="slow" p14:dur="2000" advTm="156121"/>
    </mc:Choice>
    <mc:Fallback xmlns="">
      <p:transition spd="slow" advTm="1561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144" y="237084"/>
            <a:ext cx="8596668" cy="615553"/>
          </a:xfrm>
        </p:spPr>
        <p:txBody>
          <a:bodyPr>
            <a:normAutofit fontScale="90000"/>
          </a:bodyPr>
          <a:lstStyle/>
          <a:p>
            <a:r>
              <a:rPr lang="en-IE" sz="4000" dirty="0"/>
              <a:t>Examples Of Algorithmic Biases</a:t>
            </a:r>
          </a:p>
        </p:txBody>
      </p:sp>
      <p:sp>
        <p:nvSpPr>
          <p:cNvPr id="3" name="Content Placeholder 2"/>
          <p:cNvSpPr>
            <a:spLocks noGrp="1"/>
          </p:cNvSpPr>
          <p:nvPr>
            <p:ph type="body" idx="1"/>
          </p:nvPr>
        </p:nvSpPr>
        <p:spPr>
          <a:xfrm>
            <a:off x="321144" y="1467636"/>
            <a:ext cx="4580465" cy="5241508"/>
          </a:xfrm>
        </p:spPr>
        <p:txBody>
          <a:bodyPr>
            <a:normAutofit lnSpcReduction="10000"/>
          </a:bodyPr>
          <a:lstStyle/>
          <a:p>
            <a:pPr marL="0" indent="0" fontAlgn="base">
              <a:buNone/>
            </a:pPr>
            <a:r>
              <a:rPr lang="en-IE" sz="2200" b="1" i="1" dirty="0"/>
              <a:t>Bias in online ads</a:t>
            </a:r>
            <a:endParaRPr lang="en-IE" sz="2200" b="1" dirty="0"/>
          </a:p>
          <a:p>
            <a:pPr lvl="1"/>
            <a:r>
              <a:rPr lang="en-US" sz="1900" dirty="0"/>
              <a:t>Latanya Sweeney, Harvard researcher and former chief technology officer at the Federal Trade Commission (FTC), found that </a:t>
            </a:r>
          </a:p>
          <a:p>
            <a:pPr lvl="2"/>
            <a:r>
              <a:rPr lang="en-US" sz="1700" b="1" dirty="0"/>
              <a:t>online search queries for African-American names were more likely to return ads to that person from a service that renders arrest records, as compared to the ad results for white names</a:t>
            </a:r>
            <a:r>
              <a:rPr lang="en-US" sz="1700" dirty="0"/>
              <a:t>.</a:t>
            </a:r>
            <a:endParaRPr lang="en-US" sz="1700" baseline="30000" dirty="0"/>
          </a:p>
          <a:p>
            <a:pPr lvl="2"/>
            <a:r>
              <a:rPr lang="en-US" sz="1700" dirty="0"/>
              <a:t>the same differential treatment occurred in the micro-targeting of higher-interest credit cards and other financial products when the computer inferred that the subjects were African-Americans, despite having similar backgrounds to whites.</a:t>
            </a:r>
            <a:endParaRPr lang="en-IE" sz="1700" dirty="0"/>
          </a:p>
          <a:p>
            <a:endParaRPr lang="en-IE" dirty="0"/>
          </a:p>
        </p:txBody>
      </p:sp>
      <p:pic>
        <p:nvPicPr>
          <p:cNvPr id="4" name="Picture 3">
            <a:extLst>
              <a:ext uri="{FF2B5EF4-FFF2-40B4-BE49-F238E27FC236}">
                <a16:creationId xmlns:a16="http://schemas.microsoft.com/office/drawing/2014/main" id="{427E9EE5-0578-4BBE-81E1-376E0F43870E}"/>
              </a:ext>
            </a:extLst>
          </p:cNvPr>
          <p:cNvPicPr>
            <a:picLocks noChangeAspect="1"/>
          </p:cNvPicPr>
          <p:nvPr/>
        </p:nvPicPr>
        <p:blipFill>
          <a:blip r:embed="rId3"/>
          <a:stretch>
            <a:fillRect/>
          </a:stretch>
        </p:blipFill>
        <p:spPr>
          <a:xfrm>
            <a:off x="5486400" y="1565934"/>
            <a:ext cx="6384456" cy="3979083"/>
          </a:xfrm>
          <a:prstGeom prst="rect">
            <a:avLst/>
          </a:prstGeom>
          <a:ln w="57150">
            <a:solidFill>
              <a:srgbClr val="FFC000"/>
            </a:solidFill>
          </a:ln>
        </p:spPr>
      </p:pic>
      <p:sp>
        <p:nvSpPr>
          <p:cNvPr id="6" name="TextBox 5">
            <a:extLst>
              <a:ext uri="{FF2B5EF4-FFF2-40B4-BE49-F238E27FC236}">
                <a16:creationId xmlns:a16="http://schemas.microsoft.com/office/drawing/2014/main" id="{8B521719-9AB4-4CBB-98CA-6BFDF435A80F}"/>
              </a:ext>
            </a:extLst>
          </p:cNvPr>
          <p:cNvSpPr txBox="1"/>
          <p:nvPr/>
        </p:nvSpPr>
        <p:spPr>
          <a:xfrm>
            <a:off x="5309034" y="5592177"/>
            <a:ext cx="6739187" cy="415498"/>
          </a:xfrm>
          <a:prstGeom prst="rect">
            <a:avLst/>
          </a:prstGeom>
          <a:noFill/>
        </p:spPr>
        <p:txBody>
          <a:bodyPr wrap="square">
            <a:spAutoFit/>
          </a:bodyPr>
          <a:lstStyle/>
          <a:p>
            <a:r>
              <a:rPr lang="en-US" sz="1000" b="0" i="0" dirty="0">
                <a:effectLst/>
                <a:latin typeface="PT Serif"/>
              </a:rPr>
              <a:t>Sweeney, Latanya. “Discrimination in online ad delivery.” Rochester, NY: Social Science Research Network, January 28, 2013. Available at </a:t>
            </a:r>
            <a:r>
              <a:rPr lang="en-US" sz="1000" b="0" i="0" u="none" strike="noStrike" dirty="0">
                <a:effectLst/>
                <a:latin typeface="PT Serif"/>
                <a:hlinkClick r:id="rId4">
                  <a:extLst>
                    <a:ext uri="{A12FA001-AC4F-418D-AE19-62706E023703}">
                      <ahyp:hlinkClr xmlns:ahyp="http://schemas.microsoft.com/office/drawing/2018/hyperlinkcolor" val="tx"/>
                    </a:ext>
                  </a:extLst>
                </a:hlinkClick>
              </a:rPr>
              <a:t>https://papers.ssrn.com/abstract=2208240</a:t>
            </a:r>
            <a:r>
              <a:rPr lang="en-US" sz="1000" b="0" i="0" dirty="0">
                <a:effectLst/>
                <a:latin typeface="PT Serif"/>
              </a:rPr>
              <a:t> (last accessed April 12, 2019).</a:t>
            </a:r>
            <a:endParaRPr lang="en-IE" sz="1000" dirty="0"/>
          </a:p>
        </p:txBody>
      </p:sp>
      <p:sp>
        <p:nvSpPr>
          <p:cNvPr id="7" name="Slide Number Placeholder 6">
            <a:extLst>
              <a:ext uri="{FF2B5EF4-FFF2-40B4-BE49-F238E27FC236}">
                <a16:creationId xmlns:a16="http://schemas.microsoft.com/office/drawing/2014/main" id="{47566366-6399-B382-F6B4-F3B78B57B8D5}"/>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15</a:t>
            </a:fld>
            <a:endParaRPr lang="en-IE" dirty="0"/>
          </a:p>
        </p:txBody>
      </p:sp>
    </p:spTree>
    <p:extLst>
      <p:ext uri="{BB962C8B-B14F-4D97-AF65-F5344CB8AC3E}">
        <p14:creationId xmlns:p14="http://schemas.microsoft.com/office/powerpoint/2010/main" val="2587219842"/>
      </p:ext>
    </p:extLst>
  </p:cSld>
  <p:clrMapOvr>
    <a:masterClrMapping/>
  </p:clrMapOvr>
  <mc:AlternateContent xmlns:mc="http://schemas.openxmlformats.org/markup-compatibility/2006" xmlns:p14="http://schemas.microsoft.com/office/powerpoint/2010/main">
    <mc:Choice Requires="p14">
      <p:transition spd="slow" p14:dur="2000" advTm="244083"/>
    </mc:Choice>
    <mc:Fallback xmlns="">
      <p:transition spd="slow" advTm="24408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214692" y="1417296"/>
            <a:ext cx="8381731" cy="4726330"/>
          </a:xfrm>
        </p:spPr>
        <p:txBody>
          <a:bodyPr>
            <a:normAutofit lnSpcReduction="10000"/>
          </a:bodyPr>
          <a:lstStyle/>
          <a:p>
            <a:pPr marL="0" indent="0">
              <a:buNone/>
            </a:pPr>
            <a:r>
              <a:rPr lang="en-US" sz="1600" b="1" i="1" dirty="0"/>
              <a:t>Bias in facial recognition technology</a:t>
            </a:r>
            <a:endParaRPr lang="en-US" sz="1600" b="1" dirty="0"/>
          </a:p>
          <a:p>
            <a:pPr lvl="1"/>
            <a:r>
              <a:rPr lang="en-US" sz="1600" dirty="0"/>
              <a:t>the algorithms powering three commercially available facial recognition software systems were failing to recognize darker-skinned complexions</a:t>
            </a:r>
          </a:p>
          <a:p>
            <a:pPr lvl="1"/>
            <a:r>
              <a:rPr lang="en-US" sz="1600" dirty="0"/>
              <a:t>most facial recognition training data sets are estimated to be more than 75% male and more than 80% white. </a:t>
            </a:r>
          </a:p>
          <a:p>
            <a:pPr lvl="1"/>
            <a:r>
              <a:rPr lang="en-US" sz="1600" dirty="0"/>
              <a:t>When the person in the photo was a white man, the software was accurate 99% of the time at identifying the person as male. </a:t>
            </a:r>
            <a:endParaRPr lang="en-IE" sz="1600" dirty="0"/>
          </a:p>
          <a:p>
            <a:pPr marL="0" indent="0">
              <a:buNone/>
            </a:pPr>
            <a:endParaRPr lang="en-IE" sz="1600" b="1" i="1" dirty="0"/>
          </a:p>
          <a:p>
            <a:pPr marL="0" indent="0">
              <a:buNone/>
            </a:pPr>
            <a:endParaRPr lang="en-IE" sz="1600" b="1" i="1" dirty="0"/>
          </a:p>
          <a:p>
            <a:pPr marL="0" indent="0">
              <a:buNone/>
            </a:pPr>
            <a:r>
              <a:rPr lang="en-IE" sz="1600" b="1" i="1" dirty="0"/>
              <a:t>Bias in criminal justice algorithms</a:t>
            </a:r>
            <a:endParaRPr lang="en-IE" sz="1600" b="1" dirty="0"/>
          </a:p>
          <a:p>
            <a:pPr lvl="1"/>
            <a:r>
              <a:rPr lang="en-US" sz="1600" dirty="0"/>
              <a:t>COMPAS algorithm, which is used by judges to predict whether defendants should be detained or released on bail pending trial, was found to be biased against African-Americans</a:t>
            </a:r>
          </a:p>
          <a:p>
            <a:pPr lvl="1"/>
            <a:r>
              <a:rPr lang="en-US" sz="1600" dirty="0"/>
              <a:t>The algorithm assigns a risk score to a defendant’s likelihood to commit a future offense, relying on the voluminous data available on arrest records, defendant demographics, and other variables. </a:t>
            </a:r>
          </a:p>
          <a:p>
            <a:pPr lvl="1"/>
            <a:r>
              <a:rPr lang="en-US" sz="1600" dirty="0"/>
              <a:t>Compared to whites who were equally likely to re-offend, African-Americans were more likely to be assigned a higher-risk score, resulting in longer periods of detention while awaiting trial</a:t>
            </a:r>
            <a:endParaRPr lang="en-IE" sz="1600" dirty="0"/>
          </a:p>
          <a:p>
            <a:endParaRPr lang="en-IE" dirty="0"/>
          </a:p>
          <a:p>
            <a:endParaRPr lang="en-IE" dirty="0"/>
          </a:p>
          <a:p>
            <a:endParaRPr lang="en-IE" dirty="0"/>
          </a:p>
          <a:p>
            <a:endParaRPr lang="en-IE" dirty="0"/>
          </a:p>
        </p:txBody>
      </p:sp>
      <p:pic>
        <p:nvPicPr>
          <p:cNvPr id="4" name="Picture 2" descr="Why using AI to sentence criminals is a dangerous idea">
            <a:extLst>
              <a:ext uri="{FF2B5EF4-FFF2-40B4-BE49-F238E27FC236}">
                <a16:creationId xmlns:a16="http://schemas.microsoft.com/office/drawing/2014/main" id="{2110818C-D454-4A48-8919-83B967D21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1224" y="3862117"/>
            <a:ext cx="2155689" cy="1616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50B660-3E33-4DC1-95A3-26F35C2950E2}"/>
              </a:ext>
            </a:extLst>
          </p:cNvPr>
          <p:cNvSpPr txBox="1"/>
          <p:nvPr/>
        </p:nvSpPr>
        <p:spPr>
          <a:xfrm>
            <a:off x="214692" y="5881342"/>
            <a:ext cx="11828720" cy="415498"/>
          </a:xfrm>
          <a:prstGeom prst="rect">
            <a:avLst/>
          </a:prstGeom>
          <a:noFill/>
        </p:spPr>
        <p:txBody>
          <a:bodyPr wrap="square">
            <a:spAutoFit/>
          </a:bodyPr>
          <a:lstStyle/>
          <a:p>
            <a:r>
              <a:rPr lang="en-IE" sz="1050" b="0" i="0" dirty="0">
                <a:solidFill>
                  <a:srgbClr val="101010"/>
                </a:solidFill>
                <a:effectLst/>
                <a:latin typeface="PT Serif"/>
              </a:rPr>
              <a:t>Corbett-Davies, Sam, Emma Pierson, </a:t>
            </a:r>
            <a:r>
              <a:rPr lang="en-IE" sz="1050" b="0" i="0" dirty="0" err="1">
                <a:solidFill>
                  <a:srgbClr val="101010"/>
                </a:solidFill>
                <a:effectLst/>
                <a:latin typeface="PT Serif"/>
              </a:rPr>
              <a:t>Avi</a:t>
            </a:r>
            <a:r>
              <a:rPr lang="en-IE" sz="1050" b="0" i="0" dirty="0">
                <a:solidFill>
                  <a:srgbClr val="101010"/>
                </a:solidFill>
                <a:effectLst/>
                <a:latin typeface="PT Serif"/>
              </a:rPr>
              <a:t> Feller, Sharad Goel, and Aziz Huq. “Algorithmic Decision Making and the Cost of Fairness.” ArXiv:1701.08230 [Cs, Stat], January 27, 2017. https://doi.org/10.1145/3097983.309809</a:t>
            </a:r>
            <a:endParaRPr lang="en-IE" sz="1050" dirty="0"/>
          </a:p>
        </p:txBody>
      </p:sp>
      <p:sp>
        <p:nvSpPr>
          <p:cNvPr id="8" name="TextBox 7">
            <a:extLst>
              <a:ext uri="{FF2B5EF4-FFF2-40B4-BE49-F238E27FC236}">
                <a16:creationId xmlns:a16="http://schemas.microsoft.com/office/drawing/2014/main" id="{F0E9FCAA-3CED-4B52-83C1-EF85395B1F65}"/>
              </a:ext>
            </a:extLst>
          </p:cNvPr>
          <p:cNvSpPr txBox="1"/>
          <p:nvPr/>
        </p:nvSpPr>
        <p:spPr>
          <a:xfrm>
            <a:off x="214692" y="3008663"/>
            <a:ext cx="11828720" cy="400110"/>
          </a:xfrm>
          <a:prstGeom prst="rect">
            <a:avLst/>
          </a:prstGeom>
          <a:noFill/>
        </p:spPr>
        <p:txBody>
          <a:bodyPr wrap="square">
            <a:spAutoFit/>
          </a:bodyPr>
          <a:lstStyle/>
          <a:p>
            <a:r>
              <a:rPr lang="en-US" sz="1000" b="0" i="0" dirty="0">
                <a:effectLst/>
                <a:latin typeface="PT Serif"/>
              </a:rPr>
              <a:t>Hardesty, Larry. “Study Finds Gender and Skin-Type Bias in Commercial Artificial-Intelligence Systems.” MIT News, February 11, 2018. Available at </a:t>
            </a:r>
            <a:r>
              <a:rPr lang="en-US" sz="1000" b="0" i="0" u="none" strike="noStrike" dirty="0">
                <a:effectLst/>
                <a:latin typeface="PT Serif"/>
                <a:hlinkClick r:id="rId4">
                  <a:extLst>
                    <a:ext uri="{A12FA001-AC4F-418D-AE19-62706E023703}">
                      <ahyp:hlinkClr xmlns:ahyp="http://schemas.microsoft.com/office/drawing/2018/hyperlinkcolor" val="tx"/>
                    </a:ext>
                  </a:extLst>
                </a:hlinkClick>
              </a:rPr>
              <a:t>http://news.mit.edu/2018/study-finds-gender-skin-type-bias-artificial-intelligence-systems-0212</a:t>
            </a:r>
            <a:r>
              <a:rPr lang="en-US" sz="1000" b="0" i="0" dirty="0">
                <a:effectLst/>
                <a:latin typeface="PT Serif"/>
              </a:rPr>
              <a:t> (last accessed April 19, 2019).</a:t>
            </a:r>
            <a:endParaRPr lang="en-IE" sz="1000" dirty="0"/>
          </a:p>
        </p:txBody>
      </p:sp>
      <p:pic>
        <p:nvPicPr>
          <p:cNvPr id="4098" name="Picture 2" descr="Is facial recognition technology worse at identifying darker-skinned faces  than lighter ones? - Fact Check - ABC News (Australian Broadcasting  Corporation)">
            <a:extLst>
              <a:ext uri="{FF2B5EF4-FFF2-40B4-BE49-F238E27FC236}">
                <a16:creationId xmlns:a16="http://schemas.microsoft.com/office/drawing/2014/main" id="{16AEEC8A-8AA3-4646-8F8B-545A0FAEA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1225" y="1417296"/>
            <a:ext cx="2155689" cy="143815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4DDEC2C2-1B39-174C-0254-CAED0FE35F5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16</a:t>
            </a:fld>
            <a:endParaRPr lang="en-IE" dirty="0"/>
          </a:p>
        </p:txBody>
      </p:sp>
      <p:sp>
        <p:nvSpPr>
          <p:cNvPr id="10" name="Title 1">
            <a:extLst>
              <a:ext uri="{FF2B5EF4-FFF2-40B4-BE49-F238E27FC236}">
                <a16:creationId xmlns:a16="http://schemas.microsoft.com/office/drawing/2014/main" id="{65A9958A-8B8C-7C51-AD7A-3712BCDBF4FC}"/>
              </a:ext>
            </a:extLst>
          </p:cNvPr>
          <p:cNvSpPr>
            <a:spLocks noGrp="1"/>
          </p:cNvSpPr>
          <p:nvPr>
            <p:ph type="title"/>
          </p:nvPr>
        </p:nvSpPr>
        <p:spPr>
          <a:xfrm>
            <a:off x="321144" y="237084"/>
            <a:ext cx="8596668" cy="615553"/>
          </a:xfrm>
        </p:spPr>
        <p:txBody>
          <a:bodyPr>
            <a:normAutofit fontScale="90000"/>
          </a:bodyPr>
          <a:lstStyle/>
          <a:p>
            <a:r>
              <a:rPr lang="en-IE" sz="4000" dirty="0"/>
              <a:t>Examples Of Algorithmic Biases</a:t>
            </a:r>
          </a:p>
        </p:txBody>
      </p:sp>
    </p:spTree>
    <p:extLst>
      <p:ext uri="{BB962C8B-B14F-4D97-AF65-F5344CB8AC3E}">
        <p14:creationId xmlns:p14="http://schemas.microsoft.com/office/powerpoint/2010/main" val="145471985"/>
      </p:ext>
    </p:extLst>
  </p:cSld>
  <p:clrMapOvr>
    <a:masterClrMapping/>
  </p:clrMapOvr>
  <mc:AlternateContent xmlns:mc="http://schemas.openxmlformats.org/markup-compatibility/2006" xmlns:p14="http://schemas.microsoft.com/office/powerpoint/2010/main">
    <mc:Choice Requires="p14">
      <p:transition spd="slow" p14:dur="2000" advTm="136118"/>
    </mc:Choice>
    <mc:Fallback xmlns="">
      <p:transition spd="slow" advTm="13611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13" y="351503"/>
            <a:ext cx="8596668" cy="615553"/>
          </a:xfrm>
        </p:spPr>
        <p:txBody>
          <a:bodyPr>
            <a:normAutofit fontScale="90000"/>
          </a:bodyPr>
          <a:lstStyle/>
          <a:p>
            <a:r>
              <a:rPr lang="en-IE" sz="4000" dirty="0"/>
              <a:t>Historical Human Biases</a:t>
            </a:r>
          </a:p>
        </p:txBody>
      </p:sp>
      <p:sp>
        <p:nvSpPr>
          <p:cNvPr id="3" name="Content Placeholder 2"/>
          <p:cNvSpPr>
            <a:spLocks noGrp="1"/>
          </p:cNvSpPr>
          <p:nvPr>
            <p:ph type="body" idx="1"/>
          </p:nvPr>
        </p:nvSpPr>
        <p:spPr>
          <a:xfrm>
            <a:off x="363007" y="1513695"/>
            <a:ext cx="10410537" cy="771423"/>
          </a:xfrm>
        </p:spPr>
        <p:txBody>
          <a:bodyPr>
            <a:normAutofit fontScale="62500" lnSpcReduction="20000"/>
          </a:bodyPr>
          <a:lstStyle/>
          <a:p>
            <a:pPr>
              <a:lnSpc>
                <a:spcPct val="120000"/>
              </a:lnSpc>
            </a:pPr>
            <a:r>
              <a:rPr lang="en-US" dirty="0"/>
              <a:t>Historical human biases are shaped by pervasive and often deeply embedded prejudices against certain groups, which can lead to their reproduction and amplification in computer models.</a:t>
            </a:r>
          </a:p>
        </p:txBody>
      </p:sp>
      <p:pic>
        <p:nvPicPr>
          <p:cNvPr id="1026" name="Picture 2" descr="Negative Bias: Why We're Hardwired for Negativity">
            <a:extLst>
              <a:ext uri="{FF2B5EF4-FFF2-40B4-BE49-F238E27FC236}">
                <a16:creationId xmlns:a16="http://schemas.microsoft.com/office/drawing/2014/main" id="{87085543-3458-47B8-8589-FF9109BE2C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9170" y="2750654"/>
            <a:ext cx="4363681" cy="29091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FDFA4E71-FF08-4F47-87B5-C7F4DA5A0230}"/>
              </a:ext>
            </a:extLst>
          </p:cNvPr>
          <p:cNvSpPr txBox="1">
            <a:spLocks/>
          </p:cNvSpPr>
          <p:nvPr/>
        </p:nvSpPr>
        <p:spPr>
          <a:xfrm>
            <a:off x="677333" y="5162550"/>
            <a:ext cx="6536266" cy="1244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these realities will be reflected in the training data</a:t>
            </a:r>
          </a:p>
          <a:p>
            <a:r>
              <a:rPr lang="en-US" dirty="0"/>
              <a:t>If historical biases are factored into the model, it will make the same kinds of wrong judgments that people do.</a:t>
            </a:r>
          </a:p>
        </p:txBody>
      </p:sp>
      <p:sp>
        <p:nvSpPr>
          <p:cNvPr id="6" name="Content Placeholder 2">
            <a:extLst>
              <a:ext uri="{FF2B5EF4-FFF2-40B4-BE49-F238E27FC236}">
                <a16:creationId xmlns:a16="http://schemas.microsoft.com/office/drawing/2014/main" id="{7B49072B-5EF8-4D70-98B7-E481805C6E89}"/>
              </a:ext>
            </a:extLst>
          </p:cNvPr>
          <p:cNvSpPr txBox="1">
            <a:spLocks/>
          </p:cNvSpPr>
          <p:nvPr/>
        </p:nvSpPr>
        <p:spPr>
          <a:xfrm>
            <a:off x="363007" y="2227353"/>
            <a:ext cx="7164917" cy="270809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r>
              <a:rPr lang="en-US" sz="2100" dirty="0"/>
              <a:t>As humans, we tend to:</a:t>
            </a:r>
          </a:p>
          <a:p>
            <a:pPr marL="914400" lvl="1" indent="-457200" fontAlgn="base">
              <a:buFont typeface="+mj-lt"/>
              <a:buAutoNum type="alphaLcParenR"/>
            </a:pPr>
            <a:r>
              <a:rPr lang="en-US" sz="2100" dirty="0"/>
              <a:t>Remember traumatic experiences better than positive ones</a:t>
            </a:r>
          </a:p>
          <a:p>
            <a:pPr marL="914400" lvl="1" indent="-457200" fontAlgn="base">
              <a:buFont typeface="+mj-lt"/>
              <a:buAutoNum type="alphaLcParenR"/>
            </a:pPr>
            <a:r>
              <a:rPr lang="en-US" sz="2100" dirty="0"/>
              <a:t>Recall insults better than praise.</a:t>
            </a:r>
          </a:p>
          <a:p>
            <a:pPr marL="914400" lvl="1" indent="-457200" fontAlgn="base">
              <a:buFont typeface="+mj-lt"/>
              <a:buAutoNum type="alphaLcParenR"/>
            </a:pPr>
            <a:r>
              <a:rPr lang="en-US" sz="2100" dirty="0"/>
              <a:t>React more strongly to negative stimuli.</a:t>
            </a:r>
          </a:p>
          <a:p>
            <a:pPr marL="914400" lvl="1" indent="-457200" fontAlgn="base">
              <a:buFont typeface="+mj-lt"/>
              <a:buAutoNum type="alphaLcParenR"/>
            </a:pPr>
            <a:r>
              <a:rPr lang="en-US" sz="2100" dirty="0"/>
              <a:t>Think about negative things more frequently than positive ones.</a:t>
            </a:r>
          </a:p>
          <a:p>
            <a:pPr marL="914400" lvl="1" indent="-457200" fontAlgn="base">
              <a:buFont typeface="+mj-lt"/>
              <a:buAutoNum type="alphaLcParenR"/>
            </a:pPr>
            <a:r>
              <a:rPr lang="en-US" sz="2100" dirty="0"/>
              <a:t>Respond more strongly to negative events than to equally positive ones.</a:t>
            </a:r>
          </a:p>
        </p:txBody>
      </p:sp>
      <p:sp>
        <p:nvSpPr>
          <p:cNvPr id="5" name="Slide Number Placeholder 4">
            <a:extLst>
              <a:ext uri="{FF2B5EF4-FFF2-40B4-BE49-F238E27FC236}">
                <a16:creationId xmlns:a16="http://schemas.microsoft.com/office/drawing/2014/main" id="{39BAFB62-4447-C5CB-0F6D-AF0FDA6A811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17</a:t>
            </a:fld>
            <a:endParaRPr lang="en-IE" dirty="0"/>
          </a:p>
        </p:txBody>
      </p:sp>
    </p:spTree>
    <p:extLst>
      <p:ext uri="{BB962C8B-B14F-4D97-AF65-F5344CB8AC3E}">
        <p14:creationId xmlns:p14="http://schemas.microsoft.com/office/powerpoint/2010/main" val="59803999"/>
      </p:ext>
    </p:extLst>
  </p:cSld>
  <p:clrMapOvr>
    <a:masterClrMapping/>
  </p:clrMapOvr>
  <mc:AlternateContent xmlns:mc="http://schemas.openxmlformats.org/markup-compatibility/2006" xmlns:p14="http://schemas.microsoft.com/office/powerpoint/2010/main">
    <mc:Choice Requires="p14">
      <p:transition spd="slow" p14:dur="2000" advTm="249399"/>
    </mc:Choice>
    <mc:Fallback xmlns="">
      <p:transition spd="slow" advTm="24939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543800" cy="848995"/>
          </a:xfrm>
        </p:spPr>
        <p:txBody>
          <a:bodyPr>
            <a:noAutofit/>
          </a:bodyPr>
          <a:lstStyle/>
          <a:p>
            <a:r>
              <a:rPr lang="en-IE" sz="3600" dirty="0"/>
              <a:t>Results of Historical Human Biases</a:t>
            </a:r>
          </a:p>
        </p:txBody>
      </p:sp>
      <p:sp>
        <p:nvSpPr>
          <p:cNvPr id="3" name="Content Placeholder 2"/>
          <p:cNvSpPr>
            <a:spLocks noGrp="1"/>
          </p:cNvSpPr>
          <p:nvPr>
            <p:ph type="body" idx="1"/>
          </p:nvPr>
        </p:nvSpPr>
        <p:spPr>
          <a:xfrm>
            <a:off x="329837" y="1509713"/>
            <a:ext cx="8255726" cy="4601037"/>
          </a:xfrm>
        </p:spPr>
        <p:txBody>
          <a:bodyPr>
            <a:normAutofit/>
          </a:bodyPr>
          <a:lstStyle/>
          <a:p>
            <a:r>
              <a:rPr lang="en-US" sz="2000" dirty="0"/>
              <a:t>Further, human biases can be reinforced and perpetuated without the user’s knowledge. </a:t>
            </a:r>
          </a:p>
          <a:p>
            <a:endParaRPr lang="en-US" sz="2000" dirty="0"/>
          </a:p>
          <a:p>
            <a:r>
              <a:rPr lang="en-US" sz="2000" dirty="0"/>
              <a:t>For example, African-Americans who are primarily the target for high-interest credit card options might find themselves clicking on this type of ad without realizing that they will continue to receive such predatory online suggestions.</a:t>
            </a:r>
          </a:p>
          <a:p>
            <a:r>
              <a:rPr lang="en-US" sz="2000" dirty="0"/>
              <a:t>In this and other cases, the algorithm may never accumulate counter-factual ad suggestions (e.g., lower-interest credit options) that the consumer could be eligible for and prefer. </a:t>
            </a:r>
          </a:p>
          <a:p>
            <a:endParaRPr lang="en-US" sz="2000" dirty="0"/>
          </a:p>
          <a:p>
            <a:r>
              <a:rPr lang="en-US" sz="2000" dirty="0"/>
              <a:t>Thus, it is important for algorithm designers and operators to watch for such potential negative feedback loops that </a:t>
            </a:r>
            <a:r>
              <a:rPr lang="en-US" sz="2000" b="1" dirty="0"/>
              <a:t>cause an algorithm to become increasingly biased over time</a:t>
            </a:r>
            <a:r>
              <a:rPr lang="en-US" sz="2000" dirty="0"/>
              <a:t>.</a:t>
            </a:r>
            <a:endParaRPr lang="en-IE" sz="2000" dirty="0"/>
          </a:p>
        </p:txBody>
      </p:sp>
      <p:pic>
        <p:nvPicPr>
          <p:cNvPr id="2050" name="Picture 2" descr="graphic">
            <a:extLst>
              <a:ext uri="{FF2B5EF4-FFF2-40B4-BE49-F238E27FC236}">
                <a16:creationId xmlns:a16="http://schemas.microsoft.com/office/drawing/2014/main" id="{F78122EA-0968-4ADA-90CE-0CC83102F2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99" r="9605"/>
          <a:stretch/>
        </p:blipFill>
        <p:spPr bwMode="auto">
          <a:xfrm>
            <a:off x="8672563" y="2207623"/>
            <a:ext cx="3519437" cy="244275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E1C48CA-DBEB-6EFF-B255-B51E05146095}"/>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18</a:t>
            </a:fld>
            <a:endParaRPr lang="en-IE" dirty="0"/>
          </a:p>
        </p:txBody>
      </p:sp>
    </p:spTree>
    <p:extLst>
      <p:ext uri="{BB962C8B-B14F-4D97-AF65-F5344CB8AC3E}">
        <p14:creationId xmlns:p14="http://schemas.microsoft.com/office/powerpoint/2010/main" val="982667738"/>
      </p:ext>
    </p:extLst>
  </p:cSld>
  <p:clrMapOvr>
    <a:masterClrMapping/>
  </p:clrMapOvr>
  <mc:AlternateContent xmlns:mc="http://schemas.openxmlformats.org/markup-compatibility/2006" xmlns:p14="http://schemas.microsoft.com/office/powerpoint/2010/main">
    <mc:Choice Requires="p14">
      <p:transition spd="slow" p14:dur="2000" advTm="150431"/>
    </mc:Choice>
    <mc:Fallback xmlns="">
      <p:transition spd="slow" advTm="15043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75" y="266131"/>
            <a:ext cx="8596668" cy="553998"/>
          </a:xfrm>
        </p:spPr>
        <p:txBody>
          <a:bodyPr>
            <a:normAutofit fontScale="90000"/>
          </a:bodyPr>
          <a:lstStyle/>
          <a:p>
            <a:r>
              <a:rPr lang="en-IE" sz="3600" dirty="0"/>
              <a:t>Fairness in Machine Learning Research</a:t>
            </a:r>
          </a:p>
        </p:txBody>
      </p:sp>
      <p:pic>
        <p:nvPicPr>
          <p:cNvPr id="4" name="Picture 2" descr="Image for post">
            <a:extLst>
              <a:ext uri="{FF2B5EF4-FFF2-40B4-BE49-F238E27FC236}">
                <a16:creationId xmlns:a16="http://schemas.microsoft.com/office/drawing/2014/main" id="{6A4D7BE5-C418-4C15-BFC6-2BC26BBC2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35" y="1634786"/>
            <a:ext cx="6467935" cy="37587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65B60BD-C9AA-489B-ACA5-C067C5ADB328}"/>
              </a:ext>
            </a:extLst>
          </p:cNvPr>
          <p:cNvSpPr txBox="1"/>
          <p:nvPr/>
        </p:nvSpPr>
        <p:spPr>
          <a:xfrm>
            <a:off x="528388" y="5406211"/>
            <a:ext cx="6098582" cy="369332"/>
          </a:xfrm>
          <a:prstGeom prst="rect">
            <a:avLst/>
          </a:prstGeom>
          <a:noFill/>
        </p:spPr>
        <p:txBody>
          <a:bodyPr wrap="square">
            <a:spAutoFit/>
          </a:bodyPr>
          <a:lstStyle/>
          <a:p>
            <a:r>
              <a:rPr lang="en-US" b="1" i="0" dirty="0">
                <a:effectLst/>
                <a:latin typeface="sohne"/>
              </a:rPr>
              <a:t>The number of publications on fairness from 2011 to 2017</a:t>
            </a:r>
            <a:endParaRPr lang="en-IE" b="1" dirty="0"/>
          </a:p>
        </p:txBody>
      </p:sp>
      <p:pic>
        <p:nvPicPr>
          <p:cNvPr id="16" name="Picture 15">
            <a:extLst>
              <a:ext uri="{FF2B5EF4-FFF2-40B4-BE49-F238E27FC236}">
                <a16:creationId xmlns:a16="http://schemas.microsoft.com/office/drawing/2014/main" id="{5B0CFDC8-12CE-485D-B138-F4A13095AACF}"/>
              </a:ext>
            </a:extLst>
          </p:cNvPr>
          <p:cNvPicPr>
            <a:picLocks noChangeAspect="1"/>
          </p:cNvPicPr>
          <p:nvPr/>
        </p:nvPicPr>
        <p:blipFill>
          <a:blip r:embed="rId4"/>
          <a:stretch>
            <a:fillRect/>
          </a:stretch>
        </p:blipFill>
        <p:spPr>
          <a:xfrm>
            <a:off x="7365970" y="2426068"/>
            <a:ext cx="2848262" cy="953386"/>
          </a:xfrm>
          <a:prstGeom prst="rect">
            <a:avLst/>
          </a:prstGeom>
        </p:spPr>
      </p:pic>
      <p:pic>
        <p:nvPicPr>
          <p:cNvPr id="18" name="Picture 17">
            <a:extLst>
              <a:ext uri="{FF2B5EF4-FFF2-40B4-BE49-F238E27FC236}">
                <a16:creationId xmlns:a16="http://schemas.microsoft.com/office/drawing/2014/main" id="{AF803ADF-D541-4166-B2AC-8B4EC483E090}"/>
              </a:ext>
            </a:extLst>
          </p:cNvPr>
          <p:cNvPicPr>
            <a:picLocks noChangeAspect="1"/>
          </p:cNvPicPr>
          <p:nvPr/>
        </p:nvPicPr>
        <p:blipFill>
          <a:blip r:embed="rId5"/>
          <a:stretch>
            <a:fillRect/>
          </a:stretch>
        </p:blipFill>
        <p:spPr>
          <a:xfrm>
            <a:off x="7365970" y="3598698"/>
            <a:ext cx="4299467" cy="1063047"/>
          </a:xfrm>
          <a:prstGeom prst="rect">
            <a:avLst/>
          </a:prstGeom>
          <a:ln>
            <a:solidFill>
              <a:schemeClr val="tx1"/>
            </a:solidFill>
          </a:ln>
        </p:spPr>
      </p:pic>
      <p:pic>
        <p:nvPicPr>
          <p:cNvPr id="19" name="Picture 18">
            <a:extLst>
              <a:ext uri="{FF2B5EF4-FFF2-40B4-BE49-F238E27FC236}">
                <a16:creationId xmlns:a16="http://schemas.microsoft.com/office/drawing/2014/main" id="{8FD57C92-2BCC-4176-B0E1-E0DA94C66607}"/>
              </a:ext>
            </a:extLst>
          </p:cNvPr>
          <p:cNvPicPr>
            <a:picLocks noChangeAspect="1"/>
          </p:cNvPicPr>
          <p:nvPr/>
        </p:nvPicPr>
        <p:blipFill>
          <a:blip r:embed="rId6"/>
          <a:stretch>
            <a:fillRect/>
          </a:stretch>
        </p:blipFill>
        <p:spPr>
          <a:xfrm>
            <a:off x="7353270" y="4880989"/>
            <a:ext cx="4524289" cy="1402053"/>
          </a:xfrm>
          <a:prstGeom prst="rect">
            <a:avLst/>
          </a:prstGeom>
          <a:ln>
            <a:solidFill>
              <a:schemeClr val="tx1"/>
            </a:solidFill>
          </a:ln>
        </p:spPr>
      </p:pic>
      <p:pic>
        <p:nvPicPr>
          <p:cNvPr id="5" name="Picture 4">
            <a:extLst>
              <a:ext uri="{FF2B5EF4-FFF2-40B4-BE49-F238E27FC236}">
                <a16:creationId xmlns:a16="http://schemas.microsoft.com/office/drawing/2014/main" id="{A388106C-22EA-41D7-844C-A7CB0F8BAC59}"/>
              </a:ext>
            </a:extLst>
          </p:cNvPr>
          <p:cNvPicPr>
            <a:picLocks noChangeAspect="1"/>
          </p:cNvPicPr>
          <p:nvPr/>
        </p:nvPicPr>
        <p:blipFill>
          <a:blip r:embed="rId7"/>
          <a:stretch>
            <a:fillRect/>
          </a:stretch>
        </p:blipFill>
        <p:spPr>
          <a:xfrm>
            <a:off x="7353270" y="1431056"/>
            <a:ext cx="2668113" cy="866896"/>
          </a:xfrm>
          <a:prstGeom prst="rect">
            <a:avLst/>
          </a:prstGeom>
          <a:ln>
            <a:solidFill>
              <a:schemeClr val="tx1"/>
            </a:solidFill>
          </a:ln>
        </p:spPr>
      </p:pic>
      <p:sp>
        <p:nvSpPr>
          <p:cNvPr id="6" name="Slide Number Placeholder 5">
            <a:extLst>
              <a:ext uri="{FF2B5EF4-FFF2-40B4-BE49-F238E27FC236}">
                <a16:creationId xmlns:a16="http://schemas.microsoft.com/office/drawing/2014/main" id="{69B31AC6-3954-9574-2A95-429B3CD06590}"/>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19</a:t>
            </a:fld>
            <a:endParaRPr lang="en-IE" dirty="0"/>
          </a:p>
        </p:txBody>
      </p:sp>
    </p:spTree>
    <p:extLst>
      <p:ext uri="{BB962C8B-B14F-4D97-AF65-F5344CB8AC3E}">
        <p14:creationId xmlns:p14="http://schemas.microsoft.com/office/powerpoint/2010/main" val="4301583"/>
      </p:ext>
    </p:extLst>
  </p:cSld>
  <p:clrMapOvr>
    <a:masterClrMapping/>
  </p:clrMapOvr>
  <mc:AlternateContent xmlns:mc="http://schemas.openxmlformats.org/markup-compatibility/2006" xmlns:p14="http://schemas.microsoft.com/office/powerpoint/2010/main">
    <mc:Choice Requires="p14">
      <p:transition spd="slow" p14:dur="2000" advTm="156121"/>
    </mc:Choice>
    <mc:Fallback xmlns="">
      <p:transition spd="slow" advTm="156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6DE07D7-0F14-45BF-858F-D3C5F0BEA569}"/>
              </a:ext>
            </a:extLst>
          </p:cNvPr>
          <p:cNvSpPr txBox="1"/>
          <p:nvPr/>
        </p:nvSpPr>
        <p:spPr>
          <a:xfrm>
            <a:off x="278726" y="3756262"/>
            <a:ext cx="2921674" cy="923330"/>
          </a:xfrm>
          <a:prstGeom prst="rect">
            <a:avLst/>
          </a:prstGeom>
          <a:noFill/>
        </p:spPr>
        <p:txBody>
          <a:bodyPr wrap="square">
            <a:spAutoFit/>
          </a:bodyPr>
          <a:lstStyle/>
          <a:p>
            <a:r>
              <a:rPr lang="en-IE" spc="-35" dirty="0"/>
              <a:t>Michael Bradford</a:t>
            </a:r>
          </a:p>
          <a:p>
            <a:r>
              <a:rPr lang="en-IE" spc="-35" dirty="0" err="1"/>
              <a:t>michael.bradford@ncirl.ie</a:t>
            </a:r>
            <a:endParaRPr lang="en-IE" spc="-35" dirty="0"/>
          </a:p>
          <a:p>
            <a:endParaRPr lang="en-IE" sz="1800" spc="-35" dirty="0"/>
          </a:p>
        </p:txBody>
      </p:sp>
      <p:graphicFrame>
        <p:nvGraphicFramePr>
          <p:cNvPr id="12" name="TextBox 5">
            <a:extLst>
              <a:ext uri="{FF2B5EF4-FFF2-40B4-BE49-F238E27FC236}">
                <a16:creationId xmlns:a16="http://schemas.microsoft.com/office/drawing/2014/main" id="{E499BD6C-8DEF-49E0-BAD7-91C5AC572BB1}"/>
              </a:ext>
            </a:extLst>
          </p:cNvPr>
          <p:cNvGraphicFramePr/>
          <p:nvPr/>
        </p:nvGraphicFramePr>
        <p:xfrm>
          <a:off x="3250327" y="1111339"/>
          <a:ext cx="8517130" cy="4909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6D6EC134-968A-28DC-3AA5-DA99A52AE6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463" y="1851262"/>
            <a:ext cx="13081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234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22" y="300463"/>
            <a:ext cx="8596668" cy="677108"/>
          </a:xfrm>
        </p:spPr>
        <p:txBody>
          <a:bodyPr>
            <a:normAutofit fontScale="90000"/>
          </a:bodyPr>
          <a:lstStyle/>
          <a:p>
            <a:r>
              <a:rPr lang="en-IE" sz="4400" dirty="0"/>
              <a:t>Definition of Fairness</a:t>
            </a:r>
          </a:p>
        </p:txBody>
      </p:sp>
      <p:sp>
        <p:nvSpPr>
          <p:cNvPr id="6" name="TextBox 5">
            <a:extLst>
              <a:ext uri="{FF2B5EF4-FFF2-40B4-BE49-F238E27FC236}">
                <a16:creationId xmlns:a16="http://schemas.microsoft.com/office/drawing/2014/main" id="{9693D889-6149-42E8-A682-A283430E9662}"/>
              </a:ext>
            </a:extLst>
          </p:cNvPr>
          <p:cNvSpPr txBox="1"/>
          <p:nvPr/>
        </p:nvSpPr>
        <p:spPr>
          <a:xfrm>
            <a:off x="990600" y="5826184"/>
            <a:ext cx="11570776" cy="430887"/>
          </a:xfrm>
          <a:prstGeom prst="rect">
            <a:avLst/>
          </a:prstGeom>
          <a:noFill/>
        </p:spPr>
        <p:txBody>
          <a:bodyPr wrap="square">
            <a:spAutoFit/>
          </a:bodyPr>
          <a:lstStyle/>
          <a:p>
            <a:r>
              <a:rPr lang="en-IE" sz="1100" b="0" i="0" dirty="0">
                <a:solidFill>
                  <a:srgbClr val="222222"/>
                </a:solidFill>
                <a:effectLst/>
                <a:latin typeface="Arial" panose="020B0604020202020204" pitchFamily="34" charset="0"/>
              </a:rPr>
              <a:t>Saxena, N.A., Huang, K., </a:t>
            </a:r>
            <a:r>
              <a:rPr lang="en-IE" sz="1100" b="0" i="0" dirty="0" err="1">
                <a:solidFill>
                  <a:srgbClr val="222222"/>
                </a:solidFill>
                <a:effectLst/>
                <a:latin typeface="Arial" panose="020B0604020202020204" pitchFamily="34" charset="0"/>
              </a:rPr>
              <a:t>DeFilippis</a:t>
            </a:r>
            <a:r>
              <a:rPr lang="en-IE" sz="1100" b="0" i="0" dirty="0">
                <a:solidFill>
                  <a:srgbClr val="222222"/>
                </a:solidFill>
                <a:effectLst/>
                <a:latin typeface="Arial" panose="020B0604020202020204" pitchFamily="34" charset="0"/>
              </a:rPr>
              <a:t>, E., </a:t>
            </a:r>
            <a:r>
              <a:rPr lang="en-IE" sz="1100" b="0" i="0" dirty="0" err="1">
                <a:solidFill>
                  <a:srgbClr val="222222"/>
                </a:solidFill>
                <a:effectLst/>
                <a:latin typeface="Arial" panose="020B0604020202020204" pitchFamily="34" charset="0"/>
              </a:rPr>
              <a:t>Radanovic</a:t>
            </a:r>
            <a:r>
              <a:rPr lang="en-IE" sz="1100" b="0" i="0" dirty="0">
                <a:solidFill>
                  <a:srgbClr val="222222"/>
                </a:solidFill>
                <a:effectLst/>
                <a:latin typeface="Arial" panose="020B0604020202020204" pitchFamily="34" charset="0"/>
              </a:rPr>
              <a:t>, G., Parkes, D.C. and Liu, Y., 2019, January. How do fairness definitions fare? Examining public attitudes towards algorithmic definitions of fairness. In </a:t>
            </a:r>
            <a:r>
              <a:rPr lang="en-IE" sz="1100" b="0" i="1" dirty="0">
                <a:solidFill>
                  <a:srgbClr val="222222"/>
                </a:solidFill>
                <a:effectLst/>
                <a:latin typeface="Arial" panose="020B0604020202020204" pitchFamily="34" charset="0"/>
              </a:rPr>
              <a:t>Proceedings of the 2019 AAAI/ACM Conference on AI, Ethics, and Society</a:t>
            </a:r>
            <a:r>
              <a:rPr lang="en-IE" sz="1100" b="0" i="0" dirty="0">
                <a:solidFill>
                  <a:srgbClr val="222222"/>
                </a:solidFill>
                <a:effectLst/>
                <a:latin typeface="Arial" panose="020B0604020202020204" pitchFamily="34" charset="0"/>
              </a:rPr>
              <a:t> (pp. 99-106).</a:t>
            </a:r>
            <a:endParaRPr lang="en-IE" sz="1100" dirty="0"/>
          </a:p>
        </p:txBody>
      </p:sp>
      <p:sp>
        <p:nvSpPr>
          <p:cNvPr id="7" name="TextBox 6">
            <a:extLst>
              <a:ext uri="{FF2B5EF4-FFF2-40B4-BE49-F238E27FC236}">
                <a16:creationId xmlns:a16="http://schemas.microsoft.com/office/drawing/2014/main" id="{8501F6AC-1A4E-4598-8037-E90C28096D8F}"/>
              </a:ext>
            </a:extLst>
          </p:cNvPr>
          <p:cNvSpPr txBox="1"/>
          <p:nvPr/>
        </p:nvSpPr>
        <p:spPr>
          <a:xfrm>
            <a:off x="481022" y="1424285"/>
            <a:ext cx="6232900" cy="461665"/>
          </a:xfrm>
          <a:prstGeom prst="rect">
            <a:avLst/>
          </a:prstGeom>
          <a:noFill/>
        </p:spPr>
        <p:txBody>
          <a:bodyPr wrap="square">
            <a:spAutoFit/>
          </a:bodyPr>
          <a:lstStyle/>
          <a:p>
            <a:r>
              <a:rPr lang="en-US" sz="2400" dirty="0"/>
              <a:t>How People Perceive The Fairness?</a:t>
            </a:r>
            <a:endParaRPr lang="en-IE" sz="2400" dirty="0"/>
          </a:p>
        </p:txBody>
      </p:sp>
      <p:sp>
        <p:nvSpPr>
          <p:cNvPr id="11" name="TextBox 10">
            <a:extLst>
              <a:ext uri="{FF2B5EF4-FFF2-40B4-BE49-F238E27FC236}">
                <a16:creationId xmlns:a16="http://schemas.microsoft.com/office/drawing/2014/main" id="{FFEBD1A1-94B0-4F44-9450-4C73CA802A75}"/>
              </a:ext>
            </a:extLst>
          </p:cNvPr>
          <p:cNvSpPr txBox="1"/>
          <p:nvPr/>
        </p:nvSpPr>
        <p:spPr>
          <a:xfrm>
            <a:off x="481022" y="1885950"/>
            <a:ext cx="8884698" cy="3970318"/>
          </a:xfrm>
          <a:prstGeom prst="rect">
            <a:avLst/>
          </a:prstGeom>
          <a:noFill/>
        </p:spPr>
        <p:txBody>
          <a:bodyPr wrap="square">
            <a:spAutoFit/>
          </a:bodyPr>
          <a:lstStyle/>
          <a:p>
            <a:r>
              <a:rPr lang="en-US" sz="1600" dirty="0"/>
              <a:t>In principle, fairness is the absence of any bias based on an individual’s inherent or acquired characteristics that are irrelevant in the particular context of decision-making</a:t>
            </a:r>
          </a:p>
          <a:p>
            <a:endParaRPr lang="en-US" dirty="0"/>
          </a:p>
          <a:p>
            <a:r>
              <a:rPr lang="en-IE" sz="1600" dirty="0"/>
              <a:t>#1 </a:t>
            </a:r>
            <a:r>
              <a:rPr lang="en-IE" sz="1600" b="1" dirty="0"/>
              <a:t>Treating similar individuals similarly</a:t>
            </a:r>
            <a:r>
              <a:rPr lang="en-IE" sz="1600" dirty="0"/>
              <a:t>: This is determined by a similarity distance metric (applied to </a:t>
            </a:r>
            <a:r>
              <a:rPr lang="en-US" sz="1600" dirty="0"/>
              <a:t>certain attributes) </a:t>
            </a:r>
            <a:r>
              <a:rPr lang="en-IE" sz="1600" dirty="0"/>
              <a:t>which represents a notion of ground truth in regard to the decision context.   </a:t>
            </a:r>
          </a:p>
          <a:p>
            <a:r>
              <a:rPr lang="en-IE" sz="1600" i="1" dirty="0"/>
              <a:t>       </a:t>
            </a:r>
            <a:r>
              <a:rPr lang="en-US" sz="1400" i="1" dirty="0"/>
              <a:t>-&gt;Individuals with similar repayment rates should receive similar amounts of money</a:t>
            </a:r>
            <a:endParaRPr lang="en-IE" sz="1400" i="1" dirty="0"/>
          </a:p>
          <a:p>
            <a:endParaRPr lang="en-IE" sz="1600" dirty="0"/>
          </a:p>
          <a:p>
            <a:endParaRPr lang="en-IE" sz="1600" dirty="0"/>
          </a:p>
          <a:p>
            <a:r>
              <a:rPr lang="en-IE" sz="1600" dirty="0"/>
              <a:t>#2 </a:t>
            </a:r>
            <a:r>
              <a:rPr lang="en-US" sz="1600" b="1" dirty="0"/>
              <a:t>Never favor a worse individual over a better one</a:t>
            </a:r>
            <a:r>
              <a:rPr lang="en-US" sz="1600" dirty="0"/>
              <a:t>: This definition promotes meritocracy with respect to the candidate’s inherent quality</a:t>
            </a:r>
          </a:p>
          <a:p>
            <a:pPr lvl="1"/>
            <a:r>
              <a:rPr lang="en-US" sz="1400" i="1" dirty="0"/>
              <a:t>-&gt; An individual with a higher repayment rate should obtain at least as much money as her peer</a:t>
            </a:r>
          </a:p>
          <a:p>
            <a:endParaRPr lang="en-IE" sz="1600" dirty="0"/>
          </a:p>
          <a:p>
            <a:endParaRPr lang="en-IE" sz="1600" dirty="0"/>
          </a:p>
          <a:p>
            <a:r>
              <a:rPr lang="en-IE" sz="1600" dirty="0"/>
              <a:t>#</a:t>
            </a:r>
            <a:r>
              <a:rPr lang="en-IE" sz="1600" b="1" dirty="0"/>
              <a:t>3 Calibrated fairness</a:t>
            </a:r>
            <a:r>
              <a:rPr lang="en-IE" sz="1600" dirty="0"/>
              <a:t>: </a:t>
            </a:r>
            <a:r>
              <a:rPr lang="en-US" sz="1600" dirty="0"/>
              <a:t>selects individuals in proportion to their merit</a:t>
            </a:r>
          </a:p>
          <a:p>
            <a:pPr lvl="1"/>
            <a:r>
              <a:rPr lang="en-US" sz="1400" i="1" dirty="0"/>
              <a:t>-&gt; two individuals with repayment rates r1 and r2, respectively, should obtain r1/(r1 + r2) and        r2/(r1 + r2) amount of money, respectively</a:t>
            </a:r>
            <a:endParaRPr lang="en-IE" sz="1400" i="1" dirty="0"/>
          </a:p>
        </p:txBody>
      </p:sp>
      <p:pic>
        <p:nvPicPr>
          <p:cNvPr id="1026" name="Picture 2" descr="Maxine Nata - 447 Photos - Education - Selangor">
            <a:extLst>
              <a:ext uri="{FF2B5EF4-FFF2-40B4-BE49-F238E27FC236}">
                <a16:creationId xmlns:a16="http://schemas.microsoft.com/office/drawing/2014/main" id="{D964B06F-B49A-4690-81C7-CA9CA8C7D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0462" y="2715236"/>
            <a:ext cx="2594266" cy="260584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90B1198-1B8F-C9CE-564F-B5E284814D26}"/>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20</a:t>
            </a:fld>
            <a:endParaRPr lang="en-IE" dirty="0"/>
          </a:p>
        </p:txBody>
      </p:sp>
    </p:spTree>
    <p:extLst>
      <p:ext uri="{BB962C8B-B14F-4D97-AF65-F5344CB8AC3E}">
        <p14:creationId xmlns:p14="http://schemas.microsoft.com/office/powerpoint/2010/main" val="2452009761"/>
      </p:ext>
    </p:extLst>
  </p:cSld>
  <p:clrMapOvr>
    <a:masterClrMapping/>
  </p:clrMapOvr>
  <mc:AlternateContent xmlns:mc="http://schemas.openxmlformats.org/markup-compatibility/2006" xmlns:p14="http://schemas.microsoft.com/office/powerpoint/2010/main">
    <mc:Choice Requires="p14">
      <p:transition spd="slow" p14:dur="2000" advTm="129348"/>
    </mc:Choice>
    <mc:Fallback xmlns="">
      <p:transition spd="slow" advTm="1293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85" y="123987"/>
            <a:ext cx="8596668" cy="553998"/>
          </a:xfrm>
        </p:spPr>
        <p:txBody>
          <a:bodyPr>
            <a:normAutofit fontScale="90000"/>
          </a:bodyPr>
          <a:lstStyle/>
          <a:p>
            <a:r>
              <a:rPr lang="en-IE" sz="3600" dirty="0"/>
              <a:t>What Is Fairness?</a:t>
            </a:r>
          </a:p>
        </p:txBody>
      </p:sp>
      <p:pic>
        <p:nvPicPr>
          <p:cNvPr id="4" name="Picture 3">
            <a:extLst>
              <a:ext uri="{FF2B5EF4-FFF2-40B4-BE49-F238E27FC236}">
                <a16:creationId xmlns:a16="http://schemas.microsoft.com/office/drawing/2014/main" id="{B65A1FB0-AAE8-446A-9272-DAD6A21876C2}"/>
              </a:ext>
            </a:extLst>
          </p:cNvPr>
          <p:cNvPicPr>
            <a:picLocks noChangeAspect="1"/>
          </p:cNvPicPr>
          <p:nvPr/>
        </p:nvPicPr>
        <p:blipFill>
          <a:blip r:embed="rId3"/>
          <a:stretch>
            <a:fillRect/>
          </a:stretch>
        </p:blipFill>
        <p:spPr>
          <a:xfrm>
            <a:off x="3007689" y="1643063"/>
            <a:ext cx="5807507" cy="4628033"/>
          </a:xfrm>
          <a:prstGeom prst="rect">
            <a:avLst/>
          </a:prstGeom>
        </p:spPr>
      </p:pic>
      <p:sp>
        <p:nvSpPr>
          <p:cNvPr id="6" name="Rectangle 5">
            <a:extLst>
              <a:ext uri="{FF2B5EF4-FFF2-40B4-BE49-F238E27FC236}">
                <a16:creationId xmlns:a16="http://schemas.microsoft.com/office/drawing/2014/main" id="{C1DE99AB-038D-4660-B9A1-F849F6311108}"/>
              </a:ext>
            </a:extLst>
          </p:cNvPr>
          <p:cNvSpPr/>
          <p:nvPr/>
        </p:nvSpPr>
        <p:spPr>
          <a:xfrm>
            <a:off x="3462726" y="1547536"/>
            <a:ext cx="1895959" cy="475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1C9E1B50-D1C1-49D1-946E-3A260FDD95CA}"/>
              </a:ext>
            </a:extLst>
          </p:cNvPr>
          <p:cNvSpPr/>
          <p:nvPr/>
        </p:nvSpPr>
        <p:spPr>
          <a:xfrm>
            <a:off x="6270171" y="1526485"/>
            <a:ext cx="1895959" cy="475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a:extLst>
              <a:ext uri="{FF2B5EF4-FFF2-40B4-BE49-F238E27FC236}">
                <a16:creationId xmlns:a16="http://schemas.microsoft.com/office/drawing/2014/main" id="{457D49C2-CF02-B9D9-4A8A-8B55C0E50FD5}"/>
              </a:ext>
            </a:extLst>
          </p:cNvPr>
          <p:cNvPicPr>
            <a:picLocks noChangeAspect="1"/>
          </p:cNvPicPr>
          <p:nvPr/>
        </p:nvPicPr>
        <p:blipFill>
          <a:blip r:embed="rId4"/>
          <a:stretch>
            <a:fillRect/>
          </a:stretch>
        </p:blipFill>
        <p:spPr>
          <a:xfrm>
            <a:off x="398896" y="3800831"/>
            <a:ext cx="2434543" cy="2194518"/>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762E2417-B858-0B2C-3785-04122ED8441C}"/>
              </a:ext>
            </a:extLst>
          </p:cNvPr>
          <p:cNvPicPr>
            <a:picLocks noChangeAspect="1"/>
          </p:cNvPicPr>
          <p:nvPr/>
        </p:nvPicPr>
        <p:blipFill>
          <a:blip r:embed="rId5"/>
          <a:stretch>
            <a:fillRect/>
          </a:stretch>
        </p:blipFill>
        <p:spPr>
          <a:xfrm>
            <a:off x="8989447" y="3491618"/>
            <a:ext cx="2803657" cy="2503731"/>
          </a:xfrm>
          <a:prstGeom prst="rect">
            <a:avLst/>
          </a:prstGeom>
          <a:ln w="228600" cap="sq" cmpd="thickThin">
            <a:solidFill>
              <a:srgbClr val="000000"/>
            </a:solidFill>
            <a:prstDash val="solid"/>
            <a:miter lim="800000"/>
          </a:ln>
          <a:effectLst>
            <a:innerShdw blurRad="76200">
              <a:srgbClr val="000000"/>
            </a:innerShdw>
          </a:effectLst>
        </p:spPr>
      </p:pic>
      <p:sp>
        <p:nvSpPr>
          <p:cNvPr id="5" name="Slide Number Placeholder 4">
            <a:extLst>
              <a:ext uri="{FF2B5EF4-FFF2-40B4-BE49-F238E27FC236}">
                <a16:creationId xmlns:a16="http://schemas.microsoft.com/office/drawing/2014/main" id="{E3EAB803-DCC0-E497-171B-1701BF2C4EDB}"/>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21</a:t>
            </a:fld>
            <a:endParaRPr lang="en-IE" dirty="0"/>
          </a:p>
        </p:txBody>
      </p:sp>
    </p:spTree>
    <p:extLst>
      <p:ext uri="{BB962C8B-B14F-4D97-AF65-F5344CB8AC3E}">
        <p14:creationId xmlns:p14="http://schemas.microsoft.com/office/powerpoint/2010/main" val="1863393989"/>
      </p:ext>
    </p:extLst>
  </p:cSld>
  <p:clrMapOvr>
    <a:masterClrMapping/>
  </p:clrMapOvr>
  <mc:AlternateContent xmlns:mc="http://schemas.openxmlformats.org/markup-compatibility/2006" xmlns:p14="http://schemas.microsoft.com/office/powerpoint/2010/main">
    <mc:Choice Requires="p14">
      <p:transition spd="slow" p14:dur="2000" advTm="94565"/>
    </mc:Choice>
    <mc:Fallback xmlns="">
      <p:transition spd="slow" advTm="945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55" y="73999"/>
            <a:ext cx="8596668" cy="1320800"/>
          </a:xfrm>
        </p:spPr>
        <p:txBody>
          <a:bodyPr>
            <a:noAutofit/>
          </a:bodyPr>
          <a:lstStyle/>
          <a:p>
            <a:r>
              <a:rPr lang="en-US" sz="3600" dirty="0"/>
              <a:t>The Meaning Of Fairness With Respect To Algorithmic Systems</a:t>
            </a:r>
            <a:endParaRPr lang="en-IE" sz="3600" dirty="0"/>
          </a:p>
        </p:txBody>
      </p:sp>
      <p:sp>
        <p:nvSpPr>
          <p:cNvPr id="3" name="Content Placeholder 2"/>
          <p:cNvSpPr>
            <a:spLocks noGrp="1"/>
          </p:cNvSpPr>
          <p:nvPr>
            <p:ph type="body" idx="1"/>
          </p:nvPr>
        </p:nvSpPr>
        <p:spPr>
          <a:xfrm>
            <a:off x="310776" y="1705138"/>
            <a:ext cx="6072095" cy="4249850"/>
          </a:xfrm>
        </p:spPr>
        <p:txBody>
          <a:bodyPr>
            <a:normAutofit/>
          </a:bodyPr>
          <a:lstStyle/>
          <a:p>
            <a:r>
              <a:rPr lang="en-US" sz="2200" dirty="0"/>
              <a:t>Studying </a:t>
            </a:r>
            <a:r>
              <a:rPr lang="en-US" sz="2200" i="1" dirty="0"/>
              <a:t>fairness in ML decision-making algorithms</a:t>
            </a:r>
            <a:r>
              <a:rPr lang="en-US" sz="2200" dirty="0"/>
              <a:t> means studying the algorithms </a:t>
            </a:r>
            <a:r>
              <a:rPr lang="en-US" sz="2200" b="1" dirty="0"/>
              <a:t>not only from a perspective of accuracy, but also from a perspective of fairness</a:t>
            </a:r>
          </a:p>
          <a:p>
            <a:pPr lvl="1">
              <a:buFont typeface="Arial" panose="020B0604020202020204" pitchFamily="34" charset="0"/>
              <a:buChar char="•"/>
            </a:pPr>
            <a:r>
              <a:rPr lang="en-US" sz="2000" dirty="0"/>
              <a:t>The difficulty revolves around </a:t>
            </a:r>
            <a:r>
              <a:rPr lang="en-US" sz="2000" b="1" dirty="0"/>
              <a:t>defining what fairness</a:t>
            </a:r>
            <a:r>
              <a:rPr lang="en-US" sz="2000" dirty="0"/>
              <a:t> means</a:t>
            </a:r>
          </a:p>
          <a:p>
            <a:pPr lvl="1">
              <a:buFont typeface="Arial" panose="020B0604020202020204" pitchFamily="34" charset="0"/>
              <a:buChar char="•"/>
            </a:pPr>
            <a:r>
              <a:rPr lang="en-US" sz="2000" dirty="0"/>
              <a:t>In many cases these definitions have trade-offs with accuracy (</a:t>
            </a:r>
            <a:r>
              <a:rPr lang="en-US" sz="2000" dirty="0" err="1"/>
              <a:t>i.e</a:t>
            </a:r>
            <a:r>
              <a:rPr lang="en-US" sz="2000" dirty="0"/>
              <a:t>, achieving them means necessarily paying a price in terms of the model’s accuracy)</a:t>
            </a:r>
            <a:endParaRPr lang="en-IE" sz="2000" dirty="0"/>
          </a:p>
        </p:txBody>
      </p:sp>
      <p:pic>
        <p:nvPicPr>
          <p:cNvPr id="3074" name="Picture 2">
            <a:extLst>
              <a:ext uri="{FF2B5EF4-FFF2-40B4-BE49-F238E27FC236}">
                <a16:creationId xmlns:a16="http://schemas.microsoft.com/office/drawing/2014/main" id="{33157B22-483E-47D4-BF3D-7BFC52069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158" y="1886011"/>
            <a:ext cx="5317066" cy="38881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0FEF0AB-2F58-43C2-B862-051D6C258C8C}"/>
              </a:ext>
            </a:extLst>
          </p:cNvPr>
          <p:cNvSpPr txBox="1"/>
          <p:nvPr/>
        </p:nvSpPr>
        <p:spPr>
          <a:xfrm>
            <a:off x="3762375" y="5834440"/>
            <a:ext cx="8305801" cy="430887"/>
          </a:xfrm>
          <a:prstGeom prst="rect">
            <a:avLst/>
          </a:prstGeom>
          <a:noFill/>
        </p:spPr>
        <p:txBody>
          <a:bodyPr wrap="square">
            <a:spAutoFit/>
          </a:bodyPr>
          <a:lstStyle/>
          <a:p>
            <a:r>
              <a:rPr lang="en-IE" sz="1100" b="0" i="0" dirty="0">
                <a:solidFill>
                  <a:srgbClr val="222222"/>
                </a:solidFill>
                <a:effectLst/>
                <a:latin typeface="Arial" panose="020B0604020202020204" pitchFamily="34" charset="0"/>
              </a:rPr>
              <a:t>Van Der Aalst, W.M., 2016. Green data science: using big data in an" environmentally friendly" manner. In </a:t>
            </a:r>
            <a:r>
              <a:rPr lang="en-IE" sz="1100" b="0" i="1" dirty="0">
                <a:solidFill>
                  <a:srgbClr val="222222"/>
                </a:solidFill>
                <a:effectLst/>
                <a:latin typeface="Arial" panose="020B0604020202020204" pitchFamily="34" charset="0"/>
              </a:rPr>
              <a:t>18th international conference on enterprise information systems (ICEIS 2016)</a:t>
            </a:r>
            <a:r>
              <a:rPr lang="en-IE" sz="1100" b="0" i="0" dirty="0">
                <a:solidFill>
                  <a:srgbClr val="222222"/>
                </a:solidFill>
                <a:effectLst/>
                <a:latin typeface="Arial" panose="020B0604020202020204" pitchFamily="34" charset="0"/>
              </a:rPr>
              <a:t> (pp. 9-21). SCITEPRESS-Science and Technology Publications, </a:t>
            </a:r>
            <a:r>
              <a:rPr lang="en-IE" sz="1100" b="0" i="0" dirty="0" err="1">
                <a:solidFill>
                  <a:srgbClr val="222222"/>
                </a:solidFill>
                <a:effectLst/>
                <a:latin typeface="Arial" panose="020B0604020202020204" pitchFamily="34" charset="0"/>
              </a:rPr>
              <a:t>Lda</a:t>
            </a:r>
            <a:r>
              <a:rPr lang="en-IE" sz="1100" b="0" i="0" dirty="0">
                <a:solidFill>
                  <a:srgbClr val="222222"/>
                </a:solidFill>
                <a:effectLst/>
                <a:latin typeface="Arial" panose="020B0604020202020204" pitchFamily="34" charset="0"/>
              </a:rPr>
              <a:t>..</a:t>
            </a:r>
            <a:endParaRPr lang="en-IE" sz="1100" dirty="0"/>
          </a:p>
        </p:txBody>
      </p:sp>
      <p:sp>
        <p:nvSpPr>
          <p:cNvPr id="5" name="Slide Number Placeholder 4">
            <a:extLst>
              <a:ext uri="{FF2B5EF4-FFF2-40B4-BE49-F238E27FC236}">
                <a16:creationId xmlns:a16="http://schemas.microsoft.com/office/drawing/2014/main" id="{F1A4095C-C870-E5F5-8E7E-AD1954F0AFC0}"/>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22</a:t>
            </a:fld>
            <a:endParaRPr lang="en-IE" dirty="0"/>
          </a:p>
        </p:txBody>
      </p:sp>
    </p:spTree>
    <p:extLst>
      <p:ext uri="{BB962C8B-B14F-4D97-AF65-F5344CB8AC3E}">
        <p14:creationId xmlns:p14="http://schemas.microsoft.com/office/powerpoint/2010/main" val="876114571"/>
      </p:ext>
    </p:extLst>
  </p:cSld>
  <p:clrMapOvr>
    <a:masterClrMapping/>
  </p:clrMapOvr>
  <mc:AlternateContent xmlns:mc="http://schemas.openxmlformats.org/markup-compatibility/2006" xmlns:p14="http://schemas.microsoft.com/office/powerpoint/2010/main">
    <mc:Choice Requires="p14">
      <p:transition spd="slow" p14:dur="2000" advTm="276438"/>
    </mc:Choice>
    <mc:Fallback xmlns="">
      <p:transition spd="slow" advTm="27643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78" y="152400"/>
            <a:ext cx="8596668" cy="553998"/>
          </a:xfrm>
        </p:spPr>
        <p:txBody>
          <a:bodyPr>
            <a:normAutofit fontScale="90000"/>
          </a:bodyPr>
          <a:lstStyle/>
          <a:p>
            <a:r>
              <a:rPr lang="en-IE" sz="3600" dirty="0"/>
              <a:t>The Moral Machine Experiment</a:t>
            </a:r>
            <a:endParaRPr lang="en-IE" sz="4400" dirty="0"/>
          </a:p>
        </p:txBody>
      </p:sp>
      <p:pic>
        <p:nvPicPr>
          <p:cNvPr id="5" name="Picture 4"/>
          <p:cNvPicPr>
            <a:picLocks noChangeAspect="1"/>
          </p:cNvPicPr>
          <p:nvPr/>
        </p:nvPicPr>
        <p:blipFill>
          <a:blip r:embed="rId3"/>
          <a:stretch>
            <a:fillRect/>
          </a:stretch>
        </p:blipFill>
        <p:spPr>
          <a:xfrm>
            <a:off x="534212" y="1590897"/>
            <a:ext cx="5712627" cy="4011245"/>
          </a:xfrm>
          <a:prstGeom prst="rect">
            <a:avLst/>
          </a:prstGeom>
        </p:spPr>
      </p:pic>
      <p:sp>
        <p:nvSpPr>
          <p:cNvPr id="6" name="TextBox 5">
            <a:extLst>
              <a:ext uri="{FF2B5EF4-FFF2-40B4-BE49-F238E27FC236}">
                <a16:creationId xmlns:a16="http://schemas.microsoft.com/office/drawing/2014/main" id="{2D3E30E0-8C4B-4E54-AD21-DA4692699C6C}"/>
              </a:ext>
            </a:extLst>
          </p:cNvPr>
          <p:cNvSpPr txBox="1"/>
          <p:nvPr/>
        </p:nvSpPr>
        <p:spPr>
          <a:xfrm>
            <a:off x="8272573" y="5765247"/>
            <a:ext cx="3919427" cy="369332"/>
          </a:xfrm>
          <a:prstGeom prst="rect">
            <a:avLst/>
          </a:prstGeom>
          <a:noFill/>
        </p:spPr>
        <p:txBody>
          <a:bodyPr wrap="square">
            <a:spAutoFit/>
          </a:bodyPr>
          <a:lstStyle/>
          <a:p>
            <a:r>
              <a:rPr lang="en-IE" dirty="0">
                <a:solidFill>
                  <a:schemeClr val="tx1">
                    <a:lumMod val="65000"/>
                    <a:lumOff val="35000"/>
                  </a:schemeClr>
                </a:solidFill>
                <a:hlinkClick r:id="rId4">
                  <a:extLst>
                    <a:ext uri="{A12FA001-AC4F-418D-AE19-62706E023703}">
                      <ahyp:hlinkClr xmlns:ahyp="http://schemas.microsoft.com/office/drawing/2018/hyperlinkcolor" val="tx"/>
                    </a:ext>
                  </a:extLst>
                </a:hlinkClick>
              </a:rPr>
              <a:t>https://www.moralmachine.net/</a:t>
            </a:r>
            <a:r>
              <a:rPr lang="en-IE" dirty="0">
                <a:solidFill>
                  <a:schemeClr val="tx1">
                    <a:lumMod val="65000"/>
                    <a:lumOff val="35000"/>
                  </a:schemeClr>
                </a:solidFill>
              </a:rPr>
              <a:t> </a:t>
            </a:r>
          </a:p>
        </p:txBody>
      </p:sp>
      <p:sp>
        <p:nvSpPr>
          <p:cNvPr id="7" name="TextBox 6">
            <a:extLst>
              <a:ext uri="{FF2B5EF4-FFF2-40B4-BE49-F238E27FC236}">
                <a16:creationId xmlns:a16="http://schemas.microsoft.com/office/drawing/2014/main" id="{7BF4A8C0-4095-4A1C-9012-BFDA1AA75937}"/>
              </a:ext>
            </a:extLst>
          </p:cNvPr>
          <p:cNvSpPr txBox="1"/>
          <p:nvPr/>
        </p:nvSpPr>
        <p:spPr>
          <a:xfrm>
            <a:off x="534212" y="5602142"/>
            <a:ext cx="6215667" cy="646331"/>
          </a:xfrm>
          <a:prstGeom prst="rect">
            <a:avLst/>
          </a:prstGeom>
          <a:noFill/>
        </p:spPr>
        <p:txBody>
          <a:bodyPr wrap="square">
            <a:spAutoFit/>
          </a:bodyPr>
          <a:lstStyle/>
          <a:p>
            <a:r>
              <a:rPr lang="en-US" b="0" i="0" dirty="0">
                <a:solidFill>
                  <a:srgbClr val="222222"/>
                </a:solidFill>
                <a:effectLst/>
                <a:latin typeface="Harding"/>
              </a:rPr>
              <a:t>An online experimental platform designed to gather a human perspective on moral decisions faced by autonomous vehicles</a:t>
            </a:r>
          </a:p>
        </p:txBody>
      </p:sp>
      <p:pic>
        <p:nvPicPr>
          <p:cNvPr id="3074" name="Picture 2" descr="ethics-results">
            <a:extLst>
              <a:ext uri="{FF2B5EF4-FFF2-40B4-BE49-F238E27FC236}">
                <a16:creationId xmlns:a16="http://schemas.microsoft.com/office/drawing/2014/main" id="{14107582-3CA3-400D-9C1F-C3583264C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9016" y="2450854"/>
            <a:ext cx="4444230" cy="31893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78F36B-848A-4E31-8735-4131DE69ACC0}"/>
              </a:ext>
            </a:extLst>
          </p:cNvPr>
          <p:cNvSpPr txBox="1"/>
          <p:nvPr/>
        </p:nvSpPr>
        <p:spPr>
          <a:xfrm>
            <a:off x="7830141" y="1402519"/>
            <a:ext cx="4061981" cy="923330"/>
          </a:xfrm>
          <a:prstGeom prst="rect">
            <a:avLst/>
          </a:prstGeom>
          <a:solidFill>
            <a:schemeClr val="bg1"/>
          </a:solidFill>
        </p:spPr>
        <p:txBody>
          <a:bodyPr wrap="square">
            <a:spAutoFit/>
          </a:bodyPr>
          <a:lstStyle/>
          <a:p>
            <a:r>
              <a:rPr lang="en-US" b="0" i="0" dirty="0">
                <a:solidFill>
                  <a:srgbClr val="3E3D40"/>
                </a:solidFill>
                <a:effectLst/>
                <a:latin typeface="Georgia" panose="02040502050405020303" pitchFamily="18" charset="0"/>
              </a:rPr>
              <a:t>Allowing machines to choose whether to kill humans would be devastating for world peace and security</a:t>
            </a:r>
            <a:endParaRPr lang="en-IE" dirty="0"/>
          </a:p>
        </p:txBody>
      </p:sp>
      <p:sp>
        <p:nvSpPr>
          <p:cNvPr id="4" name="Slide Number Placeholder 3">
            <a:extLst>
              <a:ext uri="{FF2B5EF4-FFF2-40B4-BE49-F238E27FC236}">
                <a16:creationId xmlns:a16="http://schemas.microsoft.com/office/drawing/2014/main" id="{DE777B54-6898-7885-5DFC-73AF518E4E07}"/>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23</a:t>
            </a:fld>
            <a:endParaRPr lang="en-IE" dirty="0"/>
          </a:p>
        </p:txBody>
      </p:sp>
    </p:spTree>
    <p:extLst>
      <p:ext uri="{BB962C8B-B14F-4D97-AF65-F5344CB8AC3E}">
        <p14:creationId xmlns:p14="http://schemas.microsoft.com/office/powerpoint/2010/main" val="2343364875"/>
      </p:ext>
    </p:extLst>
  </p:cSld>
  <p:clrMapOvr>
    <a:masterClrMapping/>
  </p:clrMapOvr>
  <mc:AlternateContent xmlns:mc="http://schemas.openxmlformats.org/markup-compatibility/2006" xmlns:p14="http://schemas.microsoft.com/office/powerpoint/2010/main">
    <mc:Choice Requires="p14">
      <p:transition spd="slow" p14:dur="2000" advTm="129348"/>
    </mc:Choice>
    <mc:Fallback xmlns="">
      <p:transition spd="slow" advTm="12934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510" y="221129"/>
            <a:ext cx="8596668" cy="553998"/>
          </a:xfrm>
        </p:spPr>
        <p:txBody>
          <a:bodyPr>
            <a:normAutofit fontScale="90000"/>
          </a:bodyPr>
          <a:lstStyle/>
          <a:p>
            <a:r>
              <a:rPr lang="en-IE" sz="3600" dirty="0"/>
              <a:t>Potential Causes Of Unfairness</a:t>
            </a:r>
          </a:p>
        </p:txBody>
      </p:sp>
      <p:sp>
        <p:nvSpPr>
          <p:cNvPr id="3" name="Content Placeholder 2"/>
          <p:cNvSpPr>
            <a:spLocks noGrp="1"/>
          </p:cNvSpPr>
          <p:nvPr>
            <p:ph type="body" idx="1"/>
          </p:nvPr>
        </p:nvSpPr>
        <p:spPr>
          <a:xfrm>
            <a:off x="164963" y="1643063"/>
            <a:ext cx="9572452" cy="4592931"/>
          </a:xfrm>
        </p:spPr>
        <p:txBody>
          <a:bodyPr>
            <a:noAutofit/>
          </a:bodyPr>
          <a:lstStyle/>
          <a:p>
            <a:pPr marL="457200" indent="-457200">
              <a:spcBef>
                <a:spcPts val="600"/>
              </a:spcBef>
              <a:buSzPct val="110000"/>
              <a:buFont typeface="+mj-lt"/>
              <a:buAutoNum type="arabicPeriod"/>
            </a:pPr>
            <a:r>
              <a:rPr lang="en-US" sz="2000" dirty="0"/>
              <a:t>Biases </a:t>
            </a:r>
            <a:r>
              <a:rPr lang="en-US" sz="2000" b="1" dirty="0"/>
              <a:t>already included in the datasets</a:t>
            </a:r>
            <a:r>
              <a:rPr lang="en-US" sz="2000" dirty="0"/>
              <a:t>, which are based on: </a:t>
            </a:r>
          </a:p>
          <a:p>
            <a:pPr lvl="1">
              <a:spcBef>
                <a:spcPts val="600"/>
              </a:spcBef>
              <a:buFont typeface="Arial" panose="020B0604020202020204" pitchFamily="34" charset="0"/>
              <a:buChar char="•"/>
            </a:pPr>
            <a:r>
              <a:rPr lang="en-US" sz="1800" dirty="0"/>
              <a:t>biased device measurements </a:t>
            </a:r>
          </a:p>
          <a:p>
            <a:pPr lvl="1">
              <a:spcBef>
                <a:spcPts val="600"/>
              </a:spcBef>
              <a:buFont typeface="Arial" panose="020B0604020202020204" pitchFamily="34" charset="0"/>
              <a:buChar char="•"/>
            </a:pPr>
            <a:r>
              <a:rPr lang="en-US" sz="1800" dirty="0"/>
              <a:t>historically biased human decisions  - unfair labelling by annotators</a:t>
            </a:r>
          </a:p>
          <a:p>
            <a:pPr lvl="1">
              <a:spcBef>
                <a:spcPts val="600"/>
              </a:spcBef>
              <a:buFont typeface="Arial" panose="020B0604020202020204" pitchFamily="34" charset="0"/>
              <a:buChar char="•"/>
            </a:pPr>
            <a:r>
              <a:rPr lang="en-US" sz="1800" dirty="0"/>
              <a:t>erroneous reports or other reasons </a:t>
            </a:r>
          </a:p>
          <a:p>
            <a:pPr marL="457200" indent="-457200">
              <a:spcBef>
                <a:spcPts val="600"/>
              </a:spcBef>
              <a:buSzPct val="110000"/>
              <a:buFont typeface="+mj-lt"/>
              <a:buAutoNum type="arabicPeriod"/>
            </a:pPr>
            <a:r>
              <a:rPr lang="en-US" sz="2000" dirty="0"/>
              <a:t>Biases caused by </a:t>
            </a:r>
            <a:r>
              <a:rPr lang="en-US" sz="2000" b="1" dirty="0"/>
              <a:t>missing data </a:t>
            </a:r>
          </a:p>
          <a:p>
            <a:pPr marL="457200" indent="-457200">
              <a:spcBef>
                <a:spcPts val="600"/>
              </a:spcBef>
              <a:buSzPct val="110000"/>
              <a:buFont typeface="+mj-lt"/>
              <a:buAutoNum type="arabicPeriod"/>
            </a:pPr>
            <a:r>
              <a:rPr lang="en-US" sz="2000" dirty="0"/>
              <a:t>Sample selection bias - datasets are not representative of the target population</a:t>
            </a:r>
          </a:p>
          <a:p>
            <a:pPr marL="457200" indent="-457200">
              <a:spcBef>
                <a:spcPts val="600"/>
              </a:spcBef>
              <a:buSzPct val="110000"/>
              <a:buFont typeface="+mj-lt"/>
              <a:buAutoNum type="arabicPeriod"/>
            </a:pPr>
            <a:r>
              <a:rPr lang="en-US" sz="2000" spc="-300" dirty="0"/>
              <a:t> </a:t>
            </a:r>
            <a:r>
              <a:rPr lang="en-US" sz="2000" b="1" dirty="0"/>
              <a:t>Limited features </a:t>
            </a:r>
            <a:r>
              <a:rPr lang="en-US" sz="2000" dirty="0"/>
              <a:t>- features may be less informative or reliably collected for minority group</a:t>
            </a:r>
          </a:p>
          <a:p>
            <a:pPr marL="457200" indent="-457200">
              <a:spcBef>
                <a:spcPts val="600"/>
              </a:spcBef>
              <a:buSzPct val="110000"/>
              <a:buFont typeface="+mj-lt"/>
              <a:buAutoNum type="arabicPeriod"/>
            </a:pPr>
            <a:r>
              <a:rPr lang="en-US" sz="2000" dirty="0"/>
              <a:t>Size disparity – </a:t>
            </a:r>
            <a:r>
              <a:rPr lang="en-US" sz="2000" b="1" dirty="0"/>
              <a:t>unbalanced dataset</a:t>
            </a:r>
          </a:p>
          <a:p>
            <a:pPr marL="457200" indent="-457200">
              <a:spcBef>
                <a:spcPts val="600"/>
              </a:spcBef>
              <a:buSzPct val="110000"/>
              <a:buFont typeface="+mj-lt"/>
              <a:buAutoNum type="arabicPeriod"/>
            </a:pPr>
            <a:r>
              <a:rPr lang="en-US" sz="2000" dirty="0"/>
              <a:t>Biases caused by </a:t>
            </a:r>
            <a:r>
              <a:rPr lang="en-US" sz="2000" b="1" dirty="0"/>
              <a:t>“proxy" attributes</a:t>
            </a:r>
            <a:r>
              <a:rPr lang="en-US" sz="2000" dirty="0"/>
              <a:t> (non-sensitive attributes that can be exploited to derive sensitive attribute)</a:t>
            </a:r>
          </a:p>
        </p:txBody>
      </p:sp>
      <p:sp>
        <p:nvSpPr>
          <p:cNvPr id="5" name="TextBox 4">
            <a:extLst>
              <a:ext uri="{FF2B5EF4-FFF2-40B4-BE49-F238E27FC236}">
                <a16:creationId xmlns:a16="http://schemas.microsoft.com/office/drawing/2014/main" id="{302414E5-1979-493A-877C-BC8EAB77A1CA}"/>
              </a:ext>
            </a:extLst>
          </p:cNvPr>
          <p:cNvSpPr txBox="1"/>
          <p:nvPr/>
        </p:nvSpPr>
        <p:spPr>
          <a:xfrm>
            <a:off x="5610922" y="6097494"/>
            <a:ext cx="6416115" cy="276999"/>
          </a:xfrm>
          <a:prstGeom prst="rect">
            <a:avLst/>
          </a:prstGeom>
          <a:noFill/>
        </p:spPr>
        <p:txBody>
          <a:bodyPr wrap="square">
            <a:spAutoFit/>
          </a:bodyPr>
          <a:lstStyle/>
          <a:p>
            <a:r>
              <a:rPr lang="en-IE" sz="1200" b="0" i="0" dirty="0" err="1">
                <a:solidFill>
                  <a:srgbClr val="222222"/>
                </a:solidFill>
                <a:effectLst/>
                <a:latin typeface="Arial" panose="020B0604020202020204" pitchFamily="34" charset="0"/>
              </a:rPr>
              <a:t>Pessach</a:t>
            </a:r>
            <a:r>
              <a:rPr lang="en-IE" sz="1200" b="0" i="0" dirty="0">
                <a:solidFill>
                  <a:srgbClr val="222222"/>
                </a:solidFill>
                <a:effectLst/>
                <a:latin typeface="Arial" panose="020B0604020202020204" pitchFamily="34" charset="0"/>
              </a:rPr>
              <a:t>, D. and </a:t>
            </a:r>
            <a:r>
              <a:rPr lang="en-IE" sz="1200" b="0" i="0" dirty="0" err="1">
                <a:solidFill>
                  <a:srgbClr val="222222"/>
                </a:solidFill>
                <a:effectLst/>
                <a:latin typeface="Arial" panose="020B0604020202020204" pitchFamily="34" charset="0"/>
              </a:rPr>
              <a:t>Shmueli</a:t>
            </a:r>
            <a:r>
              <a:rPr lang="en-IE" sz="1200" b="0" i="0" dirty="0">
                <a:solidFill>
                  <a:srgbClr val="222222"/>
                </a:solidFill>
                <a:effectLst/>
                <a:latin typeface="Arial" panose="020B0604020202020204" pitchFamily="34" charset="0"/>
              </a:rPr>
              <a:t>, E., 2020. Algorithmic fairness. </a:t>
            </a:r>
            <a:r>
              <a:rPr lang="en-IE" sz="1200" b="0" i="1" dirty="0" err="1">
                <a:solidFill>
                  <a:srgbClr val="222222"/>
                </a:solidFill>
                <a:effectLst/>
                <a:latin typeface="Arial" panose="020B0604020202020204" pitchFamily="34" charset="0"/>
              </a:rPr>
              <a:t>arXiv</a:t>
            </a:r>
            <a:r>
              <a:rPr lang="en-IE" sz="1200" b="0" i="1" dirty="0">
                <a:solidFill>
                  <a:srgbClr val="222222"/>
                </a:solidFill>
                <a:effectLst/>
                <a:latin typeface="Arial" panose="020B0604020202020204" pitchFamily="34" charset="0"/>
              </a:rPr>
              <a:t> preprint arXiv:2001.09784</a:t>
            </a:r>
            <a:r>
              <a:rPr lang="en-IE" sz="1200" b="0" i="0" dirty="0">
                <a:solidFill>
                  <a:srgbClr val="222222"/>
                </a:solidFill>
                <a:effectLst/>
                <a:latin typeface="Arial" panose="020B0604020202020204" pitchFamily="34" charset="0"/>
              </a:rPr>
              <a:t>.</a:t>
            </a:r>
            <a:endParaRPr lang="en-IE" sz="1200" dirty="0"/>
          </a:p>
        </p:txBody>
      </p:sp>
      <p:pic>
        <p:nvPicPr>
          <p:cNvPr id="1026" name="Picture 2" descr="Missing Photo Icon #3567 - Free Icons Library">
            <a:extLst>
              <a:ext uri="{FF2B5EF4-FFF2-40B4-BE49-F238E27FC236}">
                <a16:creationId xmlns:a16="http://schemas.microsoft.com/office/drawing/2014/main" id="{363FD6CA-96F6-40C4-988B-23FBBE700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188" y="1536406"/>
            <a:ext cx="2076075" cy="207607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6233B58-DCB8-E14A-929C-E582BBA060A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24</a:t>
            </a:fld>
            <a:endParaRPr lang="en-IE" dirty="0"/>
          </a:p>
        </p:txBody>
      </p:sp>
    </p:spTree>
    <p:extLst>
      <p:ext uri="{BB962C8B-B14F-4D97-AF65-F5344CB8AC3E}">
        <p14:creationId xmlns:p14="http://schemas.microsoft.com/office/powerpoint/2010/main" val="3662872559"/>
      </p:ext>
    </p:extLst>
  </p:cSld>
  <p:clrMapOvr>
    <a:masterClrMapping/>
  </p:clrMapOvr>
  <mc:AlternateContent xmlns:mc="http://schemas.openxmlformats.org/markup-compatibility/2006" xmlns:p14="http://schemas.microsoft.com/office/powerpoint/2010/main">
    <mc:Choice Requires="p14">
      <p:transition spd="slow" p14:dur="2000" advTm="464125"/>
    </mc:Choice>
    <mc:Fallback xmlns="">
      <p:transition spd="slow" advTm="46412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400068E-7AAA-4924-87B1-310903972B99}"/>
              </a:ext>
            </a:extLst>
          </p:cNvPr>
          <p:cNvSpPr>
            <a:spLocks noGrp="1"/>
          </p:cNvSpPr>
          <p:nvPr>
            <p:ph type="title"/>
          </p:nvPr>
        </p:nvSpPr>
        <p:spPr>
          <a:xfrm>
            <a:off x="378510" y="221129"/>
            <a:ext cx="8596668" cy="553998"/>
          </a:xfrm>
        </p:spPr>
        <p:txBody>
          <a:bodyPr>
            <a:normAutofit fontScale="90000"/>
          </a:bodyPr>
          <a:lstStyle/>
          <a:p>
            <a:r>
              <a:rPr lang="en-IE" sz="3600" dirty="0"/>
              <a:t>Example of problems in datasets</a:t>
            </a:r>
          </a:p>
        </p:txBody>
      </p:sp>
      <p:pic>
        <p:nvPicPr>
          <p:cNvPr id="6" name="Picture 5">
            <a:extLst>
              <a:ext uri="{FF2B5EF4-FFF2-40B4-BE49-F238E27FC236}">
                <a16:creationId xmlns:a16="http://schemas.microsoft.com/office/drawing/2014/main" id="{D1ED0925-FB96-4F59-96D3-CB8BFD598406}"/>
              </a:ext>
            </a:extLst>
          </p:cNvPr>
          <p:cNvPicPr>
            <a:picLocks noChangeAspect="1"/>
          </p:cNvPicPr>
          <p:nvPr/>
        </p:nvPicPr>
        <p:blipFill>
          <a:blip r:embed="rId3"/>
          <a:stretch>
            <a:fillRect/>
          </a:stretch>
        </p:blipFill>
        <p:spPr>
          <a:xfrm>
            <a:off x="378510" y="1528340"/>
            <a:ext cx="4523956" cy="4209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BB12010B-8770-4869-A888-E793B9C1215A}"/>
              </a:ext>
            </a:extLst>
          </p:cNvPr>
          <p:cNvPicPr>
            <a:picLocks noChangeAspect="1"/>
          </p:cNvPicPr>
          <p:nvPr/>
        </p:nvPicPr>
        <p:blipFill>
          <a:blip r:embed="rId4"/>
          <a:stretch>
            <a:fillRect/>
          </a:stretch>
        </p:blipFill>
        <p:spPr>
          <a:xfrm>
            <a:off x="5867590" y="1406361"/>
            <a:ext cx="6129483" cy="3103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A850072F-6A3C-4317-B2A6-FE9704043AF5}"/>
              </a:ext>
            </a:extLst>
          </p:cNvPr>
          <p:cNvSpPr txBox="1"/>
          <p:nvPr/>
        </p:nvSpPr>
        <p:spPr>
          <a:xfrm>
            <a:off x="7122199" y="5585654"/>
            <a:ext cx="4836774" cy="646331"/>
          </a:xfrm>
          <a:prstGeom prst="rect">
            <a:avLst/>
          </a:prstGeom>
          <a:noFill/>
        </p:spPr>
        <p:txBody>
          <a:bodyPr wrap="square">
            <a:spAutoFit/>
          </a:bodyPr>
          <a:lstStyle/>
          <a:p>
            <a:r>
              <a:rPr lang="en-IE" sz="1200" b="0" i="0" dirty="0" err="1">
                <a:solidFill>
                  <a:srgbClr val="222222"/>
                </a:solidFill>
                <a:effectLst/>
                <a:latin typeface="Arial" panose="020B0604020202020204" pitchFamily="34" charset="0"/>
              </a:rPr>
              <a:t>Birhane</a:t>
            </a:r>
            <a:r>
              <a:rPr lang="en-IE" sz="1200" b="0" i="0" dirty="0">
                <a:solidFill>
                  <a:srgbClr val="222222"/>
                </a:solidFill>
                <a:effectLst/>
                <a:latin typeface="Arial" panose="020B0604020202020204" pitchFamily="34" charset="0"/>
              </a:rPr>
              <a:t>, A. and Prabhu, V.U., 2021, January. Large image datasets: A pyrrhic win for computer vision?. In </a:t>
            </a:r>
            <a:r>
              <a:rPr lang="en-IE" sz="1200" b="0" i="1" dirty="0">
                <a:solidFill>
                  <a:srgbClr val="222222"/>
                </a:solidFill>
                <a:effectLst/>
                <a:latin typeface="Arial" panose="020B0604020202020204" pitchFamily="34" charset="0"/>
              </a:rPr>
              <a:t>2021 IEEE Winter Conference on Applications of Computer Vision (WACV)</a:t>
            </a:r>
            <a:r>
              <a:rPr lang="en-IE" sz="1200" b="0" i="0" dirty="0">
                <a:solidFill>
                  <a:srgbClr val="222222"/>
                </a:solidFill>
                <a:effectLst/>
                <a:latin typeface="Arial" panose="020B0604020202020204" pitchFamily="34" charset="0"/>
              </a:rPr>
              <a:t> (pp. 1536-1546). IEEE.</a:t>
            </a:r>
            <a:endParaRPr lang="en-IE" sz="1200" dirty="0"/>
          </a:p>
        </p:txBody>
      </p:sp>
      <p:sp>
        <p:nvSpPr>
          <p:cNvPr id="3" name="Slide Number Placeholder 2">
            <a:extLst>
              <a:ext uri="{FF2B5EF4-FFF2-40B4-BE49-F238E27FC236}">
                <a16:creationId xmlns:a16="http://schemas.microsoft.com/office/drawing/2014/main" id="{092EA9FE-B794-2BF5-0559-8A69B6571B8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25</a:t>
            </a:fld>
            <a:endParaRPr lang="en-IE" dirty="0"/>
          </a:p>
        </p:txBody>
      </p:sp>
      <p:sp>
        <p:nvSpPr>
          <p:cNvPr id="2" name="TextBox 1">
            <a:extLst>
              <a:ext uri="{FF2B5EF4-FFF2-40B4-BE49-F238E27FC236}">
                <a16:creationId xmlns:a16="http://schemas.microsoft.com/office/drawing/2014/main" id="{37EB4B62-6B44-8730-9B6B-E96B43D09620}"/>
              </a:ext>
            </a:extLst>
          </p:cNvPr>
          <p:cNvSpPr txBox="1"/>
          <p:nvPr/>
        </p:nvSpPr>
        <p:spPr>
          <a:xfrm>
            <a:off x="194927" y="5908819"/>
            <a:ext cx="5462923" cy="430887"/>
          </a:xfrm>
          <a:prstGeom prst="rect">
            <a:avLst/>
          </a:prstGeom>
          <a:noFill/>
        </p:spPr>
        <p:txBody>
          <a:bodyPr wrap="square" rtlCol="0">
            <a:spAutoFit/>
          </a:bodyPr>
          <a:lstStyle/>
          <a:p>
            <a:r>
              <a:rPr lang="en-US" sz="1100" dirty="0"/>
              <a:t>https://</a:t>
            </a:r>
            <a:r>
              <a:rPr lang="en-US" sz="1100" dirty="0" err="1"/>
              <a:t>www.siliconrepublic.com</a:t>
            </a:r>
            <a:r>
              <a:rPr lang="en-US" sz="1100" dirty="0"/>
              <a:t>/machines/</a:t>
            </a:r>
            <a:r>
              <a:rPr lang="en-US" sz="1100" dirty="0" err="1"/>
              <a:t>mit</a:t>
            </a:r>
            <a:r>
              <a:rPr lang="en-US" sz="1100" dirty="0"/>
              <a:t>-database-racist-misogynist-discovery-</a:t>
            </a:r>
            <a:r>
              <a:rPr lang="en-US" sz="1100" dirty="0" err="1"/>
              <a:t>abeba</a:t>
            </a:r>
            <a:r>
              <a:rPr lang="en-US" sz="1100" dirty="0"/>
              <a:t>-</a:t>
            </a:r>
            <a:r>
              <a:rPr lang="en-US" sz="1100" dirty="0" err="1"/>
              <a:t>birhane</a:t>
            </a:r>
            <a:endParaRPr lang="en-US" sz="1100" dirty="0"/>
          </a:p>
        </p:txBody>
      </p:sp>
    </p:spTree>
    <p:extLst>
      <p:ext uri="{BB962C8B-B14F-4D97-AF65-F5344CB8AC3E}">
        <p14:creationId xmlns:p14="http://schemas.microsoft.com/office/powerpoint/2010/main" val="531623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309662" y="1447800"/>
            <a:ext cx="11403319" cy="3066938"/>
          </a:xfrm>
        </p:spPr>
        <p:txBody>
          <a:bodyPr>
            <a:normAutofit fontScale="92500" lnSpcReduction="10000"/>
          </a:bodyPr>
          <a:lstStyle/>
          <a:p>
            <a:r>
              <a:rPr lang="en-US" sz="2000" dirty="0"/>
              <a:t>Bias detection should begin with </a:t>
            </a:r>
            <a:r>
              <a:rPr lang="en-US" sz="2000" b="1" dirty="0"/>
              <a:t>careful handling of the sensitive information of users</a:t>
            </a:r>
            <a:r>
              <a:rPr lang="en-US" sz="2000" dirty="0"/>
              <a:t>, including data that identify a person’s membership in a federally protected group (e.g., race, gender). </a:t>
            </a:r>
          </a:p>
          <a:p>
            <a:endParaRPr lang="en-US" sz="2000" dirty="0"/>
          </a:p>
          <a:p>
            <a:r>
              <a:rPr lang="en-US" sz="2000" dirty="0"/>
              <a:t>In some cases, operators of algorithms may also worry about a person’s membership in some other group if they are also susceptible to unfair outcomes. </a:t>
            </a:r>
          </a:p>
          <a:p>
            <a:pPr marL="457200" lvl="1" indent="0">
              <a:buNone/>
            </a:pPr>
            <a:r>
              <a:rPr lang="en-US" sz="1500" dirty="0"/>
              <a:t> </a:t>
            </a:r>
            <a:r>
              <a:rPr lang="en-US" sz="1900" dirty="0"/>
              <a:t>An example of this could be college admission officers worrying about the algorithm’s exclusion of applicants from lower-income or rural areas; these are individuals who may be not federally protected but do have susceptibility to certain harms (e.g., financial hardships).</a:t>
            </a:r>
          </a:p>
          <a:p>
            <a:pPr marL="457200" lvl="1" indent="0">
              <a:buNone/>
            </a:pPr>
            <a:endParaRPr lang="en-US" sz="1900" dirty="0"/>
          </a:p>
          <a:p>
            <a:pPr marL="342900" lvl="1" indent="-342900"/>
            <a:r>
              <a:rPr lang="en-IE" sz="2000" dirty="0"/>
              <a:t>Recent research has proposed to </a:t>
            </a:r>
            <a:r>
              <a:rPr lang="en-IE" sz="2000" b="1" dirty="0"/>
              <a:t>use encryption over sensitive attributes </a:t>
            </a:r>
            <a:r>
              <a:rPr lang="en-IE" sz="2000" dirty="0"/>
              <a:t>to improve fairness while still allowing the model to b</a:t>
            </a:r>
            <a:r>
              <a:rPr lang="en-US" sz="2000" dirty="0"/>
              <a:t>e trained, checked, or have its outputs verified and held to account</a:t>
            </a:r>
            <a:endParaRPr lang="en-IE" sz="2000" dirty="0"/>
          </a:p>
        </p:txBody>
      </p:sp>
      <p:pic>
        <p:nvPicPr>
          <p:cNvPr id="5122" name="Picture 2" descr="10 Ways to Mitigate Bias in Your Company's Decision Making">
            <a:extLst>
              <a:ext uri="{FF2B5EF4-FFF2-40B4-BE49-F238E27FC236}">
                <a16:creationId xmlns:a16="http://schemas.microsoft.com/office/drawing/2014/main" id="{D14FA60F-4CE0-4885-94FD-7CF4FD9AA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347" y="4630369"/>
            <a:ext cx="3065479" cy="172433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F98E610-66A8-259C-CC09-852E6F672585}"/>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26</a:t>
            </a:fld>
            <a:endParaRPr lang="en-IE" dirty="0"/>
          </a:p>
        </p:txBody>
      </p:sp>
      <p:sp>
        <p:nvSpPr>
          <p:cNvPr id="8" name="Title 1">
            <a:extLst>
              <a:ext uri="{FF2B5EF4-FFF2-40B4-BE49-F238E27FC236}">
                <a16:creationId xmlns:a16="http://schemas.microsoft.com/office/drawing/2014/main" id="{9CBB6815-DC30-3828-24CD-DBC7E51A4E88}"/>
              </a:ext>
            </a:extLst>
          </p:cNvPr>
          <p:cNvSpPr>
            <a:spLocks noGrp="1"/>
          </p:cNvSpPr>
          <p:nvPr>
            <p:ph type="title"/>
          </p:nvPr>
        </p:nvSpPr>
        <p:spPr>
          <a:xfrm>
            <a:off x="466319" y="398585"/>
            <a:ext cx="8596668" cy="553998"/>
          </a:xfrm>
        </p:spPr>
        <p:txBody>
          <a:bodyPr>
            <a:normAutofit fontScale="90000"/>
          </a:bodyPr>
          <a:lstStyle/>
          <a:p>
            <a:r>
              <a:rPr lang="en-IE" sz="3600" dirty="0"/>
              <a:t>Detecting And Mitigating Bias (1/4)</a:t>
            </a:r>
          </a:p>
        </p:txBody>
      </p:sp>
    </p:spTree>
    <p:extLst>
      <p:ext uri="{BB962C8B-B14F-4D97-AF65-F5344CB8AC3E}">
        <p14:creationId xmlns:p14="http://schemas.microsoft.com/office/powerpoint/2010/main" val="3905970583"/>
      </p:ext>
    </p:extLst>
  </p:cSld>
  <p:clrMapOvr>
    <a:masterClrMapping/>
  </p:clrMapOvr>
  <mc:AlternateContent xmlns:mc="http://schemas.openxmlformats.org/markup-compatibility/2006" xmlns:p14="http://schemas.microsoft.com/office/powerpoint/2010/main">
    <mc:Choice Requires="p14">
      <p:transition spd="slow" p14:dur="2000" advTm="136236"/>
    </mc:Choice>
    <mc:Fallback xmlns="">
      <p:transition spd="slow" advTm="13623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19" y="398585"/>
            <a:ext cx="8596668" cy="553998"/>
          </a:xfrm>
        </p:spPr>
        <p:txBody>
          <a:bodyPr>
            <a:normAutofit fontScale="90000"/>
          </a:bodyPr>
          <a:lstStyle/>
          <a:p>
            <a:r>
              <a:rPr lang="en-IE" sz="3600" dirty="0"/>
              <a:t>Detecting And Mitigating Bias (2/4)</a:t>
            </a:r>
          </a:p>
        </p:txBody>
      </p:sp>
      <p:sp>
        <p:nvSpPr>
          <p:cNvPr id="3" name="Content Placeholder 2"/>
          <p:cNvSpPr>
            <a:spLocks noGrp="1"/>
          </p:cNvSpPr>
          <p:nvPr>
            <p:ph type="body" idx="1"/>
          </p:nvPr>
        </p:nvSpPr>
        <p:spPr>
          <a:xfrm>
            <a:off x="222654" y="1590630"/>
            <a:ext cx="7604517" cy="4704662"/>
          </a:xfrm>
        </p:spPr>
        <p:txBody>
          <a:bodyPr>
            <a:normAutofit/>
          </a:bodyPr>
          <a:lstStyle/>
          <a:p>
            <a:r>
              <a:rPr lang="en-US" sz="2400" dirty="0"/>
              <a:t>Computer programmers normally examine the set of outputs that the algorithm produces to </a:t>
            </a:r>
            <a:r>
              <a:rPr lang="en-US" sz="2400" b="1" dirty="0"/>
              <a:t>check for anomalous results</a:t>
            </a:r>
            <a:r>
              <a:rPr lang="en-US" sz="2400" dirty="0"/>
              <a:t>. </a:t>
            </a:r>
          </a:p>
          <a:p>
            <a:pPr lvl="1">
              <a:buFont typeface="Arial" panose="020B0604020202020204" pitchFamily="34" charset="0"/>
              <a:buChar char="•"/>
            </a:pPr>
            <a:r>
              <a:rPr lang="en-US" sz="2000" dirty="0"/>
              <a:t>Comparing outcomes for different groups can be a useful first step. </a:t>
            </a:r>
          </a:p>
          <a:p>
            <a:pPr lvl="1"/>
            <a:endParaRPr lang="en-US" sz="2000" dirty="0"/>
          </a:p>
          <a:p>
            <a:r>
              <a:rPr lang="en-US" sz="2400" dirty="0"/>
              <a:t>This could even be done through simulations </a:t>
            </a:r>
          </a:p>
          <a:p>
            <a:pPr lvl="1">
              <a:buFont typeface="Arial" panose="020B0604020202020204" pitchFamily="34" charset="0"/>
              <a:buChar char="•"/>
            </a:pPr>
            <a:r>
              <a:rPr lang="en-US" sz="2000" dirty="0"/>
              <a:t>companies consider the simulation of predictions (both true and false) before applying them to real-life scenarios</a:t>
            </a:r>
          </a:p>
          <a:p>
            <a:endParaRPr lang="en-US" sz="2400" dirty="0"/>
          </a:p>
          <a:p>
            <a:pPr marL="457200" lvl="1" indent="0">
              <a:buNone/>
            </a:pPr>
            <a:r>
              <a:rPr lang="en-US" sz="1800" dirty="0"/>
              <a:t>For example, if a job-matching algorithm’s average score for male applicants is higher than that for women, further investigation and simulations could be warranted.</a:t>
            </a:r>
            <a:endParaRPr lang="en-IE" sz="1800" dirty="0"/>
          </a:p>
        </p:txBody>
      </p:sp>
      <p:pic>
        <p:nvPicPr>
          <p:cNvPr id="1026" name="Picture 2" descr="Detecting Bias in TDM Research | Transportation Equity | RideAmigos">
            <a:extLst>
              <a:ext uri="{FF2B5EF4-FFF2-40B4-BE49-F238E27FC236}">
                <a16:creationId xmlns:a16="http://schemas.microsoft.com/office/drawing/2014/main" id="{41A7A0AC-FD19-42D2-9A4A-60BE1378C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12" r="1"/>
          <a:stretch/>
        </p:blipFill>
        <p:spPr bwMode="auto">
          <a:xfrm flipH="1">
            <a:off x="8210146" y="1676400"/>
            <a:ext cx="3733800" cy="237102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D565AC4-54B5-40E2-CC39-D2FD39E8B63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27</a:t>
            </a:fld>
            <a:endParaRPr lang="en-IE" dirty="0"/>
          </a:p>
        </p:txBody>
      </p:sp>
    </p:spTree>
    <p:extLst>
      <p:ext uri="{BB962C8B-B14F-4D97-AF65-F5344CB8AC3E}">
        <p14:creationId xmlns:p14="http://schemas.microsoft.com/office/powerpoint/2010/main" val="1960950808"/>
      </p:ext>
    </p:extLst>
  </p:cSld>
  <p:clrMapOvr>
    <a:masterClrMapping/>
  </p:clrMapOvr>
  <mc:AlternateContent xmlns:mc="http://schemas.openxmlformats.org/markup-compatibility/2006" xmlns:p14="http://schemas.microsoft.com/office/powerpoint/2010/main">
    <mc:Choice Requires="p14">
      <p:transition spd="slow" p14:dur="2000" advTm="81583"/>
    </mc:Choice>
    <mc:Fallback xmlns="">
      <p:transition spd="slow" advTm="8158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5FF834-5531-4262-AE81-2E774A247992}"/>
              </a:ext>
            </a:extLst>
          </p:cNvPr>
          <p:cNvSpPr>
            <a:spLocks noGrp="1"/>
          </p:cNvSpPr>
          <p:nvPr>
            <p:ph type="body" idx="1"/>
          </p:nvPr>
        </p:nvSpPr>
        <p:spPr>
          <a:xfrm>
            <a:off x="305971" y="1719385"/>
            <a:ext cx="10058400" cy="3760891"/>
          </a:xfrm>
        </p:spPr>
        <p:txBody>
          <a:bodyPr>
            <a:normAutofit/>
          </a:bodyPr>
          <a:lstStyle/>
          <a:p>
            <a:pPr marL="635508" lvl="1" indent="-342900">
              <a:buFont typeface="Wingdings" panose="05000000000000000000" pitchFamily="2" charset="2"/>
              <a:buChar char="Ø"/>
            </a:pPr>
            <a:r>
              <a:rPr lang="en-US" sz="2000" b="1" dirty="0"/>
              <a:t>Fairness-Aware Data Collection and Curation</a:t>
            </a:r>
          </a:p>
          <a:p>
            <a:pPr marL="1035558" lvl="2" indent="-342900">
              <a:buFont typeface="Arial" panose="020B0604020202020204" pitchFamily="34" charset="0"/>
              <a:buChar char="•"/>
            </a:pPr>
            <a:r>
              <a:rPr lang="en-US" sz="1800" dirty="0"/>
              <a:t>improved attention to identifying blind spots, biases and  limitations in machine learning team and other actors (such as those responsible for outcome decisions /labelling)</a:t>
            </a:r>
          </a:p>
          <a:p>
            <a:pPr marL="692658" lvl="2"/>
            <a:endParaRPr lang="en-US" sz="1800" dirty="0"/>
          </a:p>
          <a:p>
            <a:pPr marL="635508" lvl="1" indent="-342900">
              <a:buFont typeface="Wingdings" panose="05000000000000000000" pitchFamily="2" charset="2"/>
              <a:buChar char="Ø"/>
            </a:pPr>
            <a:r>
              <a:rPr lang="en-US" sz="2000" dirty="0"/>
              <a:t>More proactive and holistic auditing processes </a:t>
            </a:r>
          </a:p>
          <a:p>
            <a:pPr marL="292608" lvl="1"/>
            <a:endParaRPr lang="en-US" sz="2000" dirty="0"/>
          </a:p>
          <a:p>
            <a:pPr marL="635508" lvl="1" indent="-342900">
              <a:buFont typeface="Wingdings" panose="05000000000000000000" pitchFamily="2" charset="2"/>
              <a:buChar char="Ø"/>
            </a:pPr>
            <a:r>
              <a:rPr lang="en-US" sz="2000" dirty="0"/>
              <a:t>Addressing issues detected during machine learning </a:t>
            </a:r>
          </a:p>
          <a:p>
            <a:endParaRPr lang="en-US" sz="2400" dirty="0"/>
          </a:p>
          <a:p>
            <a:endParaRPr lang="en-US" sz="2400" dirty="0"/>
          </a:p>
          <a:p>
            <a:endParaRPr lang="en-IE" sz="2400" dirty="0"/>
          </a:p>
        </p:txBody>
      </p:sp>
      <p:sp>
        <p:nvSpPr>
          <p:cNvPr id="7" name="TextBox 6">
            <a:extLst>
              <a:ext uri="{FF2B5EF4-FFF2-40B4-BE49-F238E27FC236}">
                <a16:creationId xmlns:a16="http://schemas.microsoft.com/office/drawing/2014/main" id="{01C28A9A-BBC4-47A0-AB38-6AE04BCBA624}"/>
              </a:ext>
            </a:extLst>
          </p:cNvPr>
          <p:cNvSpPr txBox="1"/>
          <p:nvPr/>
        </p:nvSpPr>
        <p:spPr>
          <a:xfrm>
            <a:off x="466319" y="5710019"/>
            <a:ext cx="10424159" cy="646331"/>
          </a:xfrm>
          <a:prstGeom prst="rect">
            <a:avLst/>
          </a:prstGeom>
          <a:noFill/>
        </p:spPr>
        <p:txBody>
          <a:bodyPr wrap="square" rtlCol="0">
            <a:spAutoFit/>
          </a:bodyPr>
          <a:lstStyle/>
          <a:p>
            <a:r>
              <a:rPr lang="en-IE" sz="1800" dirty="0">
                <a:effectLst/>
                <a:latin typeface="Calibri" panose="020F0502020204030204" pitchFamily="34" charset="0"/>
                <a:ea typeface="Calibri" panose="020F0502020204030204" pitchFamily="34" charset="0"/>
              </a:rPr>
              <a:t>Holstein, K. </a:t>
            </a:r>
            <a:r>
              <a:rPr lang="en-IE" sz="1800" i="1" dirty="0">
                <a:effectLst/>
                <a:latin typeface="Calibri" panose="020F0502020204030204" pitchFamily="34" charset="0"/>
                <a:ea typeface="Calibri" panose="020F0502020204030204" pitchFamily="34" charset="0"/>
              </a:rPr>
              <a:t>et al.</a:t>
            </a:r>
            <a:r>
              <a:rPr lang="en-IE" sz="1800" dirty="0">
                <a:effectLst/>
                <a:latin typeface="Calibri" panose="020F0502020204030204" pitchFamily="34" charset="0"/>
                <a:ea typeface="Calibri" panose="020F0502020204030204" pitchFamily="34" charset="0"/>
              </a:rPr>
              <a:t> (2019) ‘Improving fairness in machine learning systems: What do industry practitioners need?’, </a:t>
            </a:r>
            <a:r>
              <a:rPr lang="en-IE" sz="1800" i="1" dirty="0">
                <a:effectLst/>
                <a:latin typeface="Calibri" panose="020F0502020204030204" pitchFamily="34" charset="0"/>
                <a:ea typeface="Calibri" panose="020F0502020204030204" pitchFamily="34" charset="0"/>
              </a:rPr>
              <a:t>Conference on Human Factors in Computing Systems - Proceedings</a:t>
            </a:r>
            <a:r>
              <a:rPr lang="en-IE" sz="1800" dirty="0">
                <a:effectLst/>
                <a:latin typeface="Calibri" panose="020F0502020204030204" pitchFamily="34" charset="0"/>
                <a:ea typeface="Calibri" panose="020F0502020204030204" pitchFamily="34" charset="0"/>
              </a:rPr>
              <a:t>, pp. 1–16.</a:t>
            </a:r>
            <a:endParaRPr lang="en-IE" dirty="0"/>
          </a:p>
        </p:txBody>
      </p:sp>
      <p:sp>
        <p:nvSpPr>
          <p:cNvPr id="4" name="Slide Number Placeholder 3">
            <a:extLst>
              <a:ext uri="{FF2B5EF4-FFF2-40B4-BE49-F238E27FC236}">
                <a16:creationId xmlns:a16="http://schemas.microsoft.com/office/drawing/2014/main" id="{E97F7CFA-3F6F-8528-34FA-4AB1ED2A489C}"/>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28</a:t>
            </a:fld>
            <a:endParaRPr lang="en-IE" dirty="0"/>
          </a:p>
        </p:txBody>
      </p:sp>
      <p:sp>
        <p:nvSpPr>
          <p:cNvPr id="2" name="Title 1">
            <a:extLst>
              <a:ext uri="{FF2B5EF4-FFF2-40B4-BE49-F238E27FC236}">
                <a16:creationId xmlns:a16="http://schemas.microsoft.com/office/drawing/2014/main" id="{530242D6-CC7B-8F67-D295-4CEB18FF7478}"/>
              </a:ext>
            </a:extLst>
          </p:cNvPr>
          <p:cNvSpPr>
            <a:spLocks noGrp="1"/>
          </p:cNvSpPr>
          <p:nvPr>
            <p:ph type="title"/>
          </p:nvPr>
        </p:nvSpPr>
        <p:spPr>
          <a:xfrm>
            <a:off x="466319" y="398585"/>
            <a:ext cx="8596668" cy="553998"/>
          </a:xfrm>
        </p:spPr>
        <p:txBody>
          <a:bodyPr>
            <a:normAutofit fontScale="90000"/>
          </a:bodyPr>
          <a:lstStyle/>
          <a:p>
            <a:r>
              <a:rPr lang="en-IE" sz="3600" dirty="0"/>
              <a:t>Detecting And Mitigating Bias (3/4)</a:t>
            </a:r>
          </a:p>
        </p:txBody>
      </p:sp>
    </p:spTree>
    <p:extLst>
      <p:ext uri="{BB962C8B-B14F-4D97-AF65-F5344CB8AC3E}">
        <p14:creationId xmlns:p14="http://schemas.microsoft.com/office/powerpoint/2010/main" val="3714768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5FF834-5531-4262-AE81-2E774A247992}"/>
              </a:ext>
            </a:extLst>
          </p:cNvPr>
          <p:cNvSpPr>
            <a:spLocks noGrp="1"/>
          </p:cNvSpPr>
          <p:nvPr>
            <p:ph type="body" idx="1"/>
          </p:nvPr>
        </p:nvSpPr>
        <p:spPr>
          <a:xfrm>
            <a:off x="305971" y="1719385"/>
            <a:ext cx="10058400" cy="3760891"/>
          </a:xfrm>
        </p:spPr>
        <p:txBody>
          <a:bodyPr>
            <a:normAutofit/>
          </a:bodyPr>
          <a:lstStyle/>
          <a:p>
            <a:pPr marL="635508" lvl="1" indent="-342900">
              <a:buFont typeface="Wingdings" panose="05000000000000000000" pitchFamily="2" charset="2"/>
              <a:buChar char="Ø"/>
            </a:pPr>
            <a:r>
              <a:rPr lang="en-US" sz="2000" dirty="0"/>
              <a:t>Ethical Frameworks</a:t>
            </a:r>
          </a:p>
          <a:p>
            <a:pPr marL="1035558" lvl="2" indent="-342900">
              <a:buFont typeface="Arial" panose="020B0604020202020204" pitchFamily="34" charset="0"/>
              <a:buChar char="•"/>
            </a:pPr>
            <a:r>
              <a:rPr lang="en-US" sz="1800" b="1" dirty="0"/>
              <a:t>Ethics Guidelines for Trustworthy AI</a:t>
            </a:r>
            <a:r>
              <a:rPr lang="en-US" sz="1800" dirty="0"/>
              <a:t>: (1) human agency and oversight, (2) technical robustness and safety, (3) privacy and data governance, (4) transparency, (5) diversity, nondiscrimination and fairness, (6) environmental and societal well-being, and (7) accountability</a:t>
            </a:r>
          </a:p>
          <a:p>
            <a:pPr marL="1035558" lvl="2" indent="-342900">
              <a:buFont typeface="Arial" panose="020B0604020202020204" pitchFamily="34" charset="0"/>
              <a:buChar char="•"/>
            </a:pPr>
            <a:r>
              <a:rPr lang="en-US" sz="1800" dirty="0"/>
              <a:t>it is unethical to “unfairly discriminate” </a:t>
            </a:r>
          </a:p>
          <a:p>
            <a:pPr marL="1035558" lvl="2" indent="-342900">
              <a:buFont typeface="Arial" panose="020B0604020202020204" pitchFamily="34" charset="0"/>
              <a:buChar char="•"/>
            </a:pPr>
            <a:endParaRPr lang="en-US" sz="1800" dirty="0"/>
          </a:p>
          <a:p>
            <a:pPr marL="635508" lvl="1" indent="-342900">
              <a:buFont typeface="Wingdings" panose="05000000000000000000" pitchFamily="2" charset="2"/>
              <a:buChar char="Ø"/>
            </a:pPr>
            <a:r>
              <a:rPr lang="en-US" sz="2000" dirty="0"/>
              <a:t>Algorithmic Impact Assessments (AIAs)</a:t>
            </a:r>
          </a:p>
          <a:p>
            <a:pPr marL="635508" lvl="1" indent="-342900">
              <a:buFont typeface="Wingdings" panose="05000000000000000000" pitchFamily="2" charset="2"/>
              <a:buChar char="Ø"/>
            </a:pPr>
            <a:endParaRPr lang="en-US" sz="2400" dirty="0"/>
          </a:p>
          <a:p>
            <a:endParaRPr lang="en-US" sz="2400" dirty="0"/>
          </a:p>
          <a:p>
            <a:endParaRPr lang="en-IE" sz="2400" dirty="0"/>
          </a:p>
        </p:txBody>
      </p:sp>
      <p:sp>
        <p:nvSpPr>
          <p:cNvPr id="4" name="Slide Number Placeholder 3">
            <a:extLst>
              <a:ext uri="{FF2B5EF4-FFF2-40B4-BE49-F238E27FC236}">
                <a16:creationId xmlns:a16="http://schemas.microsoft.com/office/drawing/2014/main" id="{5FA478BF-D821-F962-44EC-AB5D4ED8842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29</a:t>
            </a:fld>
            <a:endParaRPr lang="en-IE" dirty="0"/>
          </a:p>
        </p:txBody>
      </p:sp>
      <p:sp>
        <p:nvSpPr>
          <p:cNvPr id="2" name="Title 1">
            <a:extLst>
              <a:ext uri="{FF2B5EF4-FFF2-40B4-BE49-F238E27FC236}">
                <a16:creationId xmlns:a16="http://schemas.microsoft.com/office/drawing/2014/main" id="{D94C8568-B56A-0328-4703-18207CF1CC1B}"/>
              </a:ext>
            </a:extLst>
          </p:cNvPr>
          <p:cNvSpPr>
            <a:spLocks noGrp="1"/>
          </p:cNvSpPr>
          <p:nvPr>
            <p:ph type="title"/>
          </p:nvPr>
        </p:nvSpPr>
        <p:spPr>
          <a:xfrm>
            <a:off x="466319" y="398585"/>
            <a:ext cx="8596668" cy="553998"/>
          </a:xfrm>
        </p:spPr>
        <p:txBody>
          <a:bodyPr>
            <a:normAutofit fontScale="90000"/>
          </a:bodyPr>
          <a:lstStyle/>
          <a:p>
            <a:r>
              <a:rPr lang="en-IE" sz="3600" dirty="0"/>
              <a:t>Detecting And Mitigating Bias (4/4)</a:t>
            </a:r>
          </a:p>
        </p:txBody>
      </p:sp>
    </p:spTree>
    <p:extLst>
      <p:ext uri="{BB962C8B-B14F-4D97-AF65-F5344CB8AC3E}">
        <p14:creationId xmlns:p14="http://schemas.microsoft.com/office/powerpoint/2010/main" val="3755808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D163-F481-0DB6-507E-E52157ACEEF1}"/>
              </a:ext>
            </a:extLst>
          </p:cNvPr>
          <p:cNvSpPr>
            <a:spLocks noGrp="1"/>
          </p:cNvSpPr>
          <p:nvPr>
            <p:ph type="title"/>
          </p:nvPr>
        </p:nvSpPr>
        <p:spPr>
          <a:xfrm>
            <a:off x="544401" y="304800"/>
            <a:ext cx="6198615" cy="848995"/>
          </a:xfrm>
        </p:spPr>
        <p:txBody>
          <a:bodyPr>
            <a:normAutofit fontScale="90000"/>
          </a:bodyPr>
          <a:lstStyle/>
          <a:p>
            <a:pPr algn="l"/>
            <a:r>
              <a:rPr lang="en-US" sz="4000" dirty="0"/>
              <a:t>Module aims and objectives</a:t>
            </a:r>
            <a:endParaRPr lang="en-IE" dirty="0"/>
          </a:p>
        </p:txBody>
      </p:sp>
      <p:sp>
        <p:nvSpPr>
          <p:cNvPr id="3" name="Content Placeholder 2">
            <a:extLst>
              <a:ext uri="{FF2B5EF4-FFF2-40B4-BE49-F238E27FC236}">
                <a16:creationId xmlns:a16="http://schemas.microsoft.com/office/drawing/2014/main" id="{CA94C9F3-E522-93AA-644B-0FD7565EEC29}"/>
              </a:ext>
            </a:extLst>
          </p:cNvPr>
          <p:cNvSpPr>
            <a:spLocks noGrp="1"/>
          </p:cNvSpPr>
          <p:nvPr>
            <p:ph type="body" idx="1"/>
          </p:nvPr>
        </p:nvSpPr>
        <p:spPr>
          <a:xfrm>
            <a:off x="1097280" y="2108201"/>
            <a:ext cx="5575367" cy="3760891"/>
          </a:xfrm>
        </p:spPr>
        <p:txBody>
          <a:bodyPr>
            <a:normAutofit lnSpcReduction="10000"/>
          </a:bodyPr>
          <a:lstStyle/>
          <a:p>
            <a:pPr>
              <a:lnSpc>
                <a:spcPct val="100000"/>
              </a:lnSpc>
            </a:pPr>
            <a:r>
              <a:rPr lang="en-US" sz="2000" dirty="0">
                <a:highlight>
                  <a:srgbClr val="FFFF00"/>
                </a:highlight>
              </a:rPr>
              <a:t>This module aims to provide learners with the knowledge and skills around the complex issues of data management and governance </a:t>
            </a:r>
            <a:r>
              <a:rPr lang="en-US" sz="2000" dirty="0"/>
              <a:t>in an organisational context, including </a:t>
            </a:r>
            <a:r>
              <a:rPr lang="en-US" sz="2000" dirty="0">
                <a:highlight>
                  <a:srgbClr val="FFFF00"/>
                </a:highlight>
              </a:rPr>
              <a:t>ethical and compliance issues </a:t>
            </a:r>
            <a:r>
              <a:rPr lang="en-US" sz="2000" dirty="0"/>
              <a:t>that these present. Learners will explore the ethical, legal, and social </a:t>
            </a:r>
            <a:r>
              <a:rPr lang="en-US" sz="2000" dirty="0">
                <a:highlight>
                  <a:srgbClr val="FFFF00"/>
                </a:highlight>
              </a:rPr>
              <a:t>implications of using data-driven technologies such as big data, analytics, internet of things, and machine learning</a:t>
            </a:r>
            <a:r>
              <a:rPr lang="en-US" sz="2000" dirty="0"/>
              <a:t>. The students will learn how to establish processes and systems that consider best practices for data governance and </a:t>
            </a:r>
            <a:r>
              <a:rPr lang="en-US" sz="2000" dirty="0">
                <a:highlight>
                  <a:srgbClr val="FFFF00"/>
                </a:highlight>
              </a:rPr>
              <a:t>adhere to ethical and regulatory requirements for data handling</a:t>
            </a:r>
            <a:r>
              <a:rPr lang="en-US" sz="2000" dirty="0"/>
              <a:t>.</a:t>
            </a:r>
            <a:endParaRPr lang="en-IE" sz="2000" dirty="0"/>
          </a:p>
        </p:txBody>
      </p:sp>
      <p:pic>
        <p:nvPicPr>
          <p:cNvPr id="6" name="Picture 5" descr="A picture containing text, sky, outdoor, sign&#10;&#10;Description automatically generated">
            <a:extLst>
              <a:ext uri="{FF2B5EF4-FFF2-40B4-BE49-F238E27FC236}">
                <a16:creationId xmlns:a16="http://schemas.microsoft.com/office/drawing/2014/main" id="{D6129901-F82D-87F3-97CC-3541D7DE523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810" r="16312" b="-1"/>
          <a:stretch/>
        </p:blipFill>
        <p:spPr>
          <a:xfrm>
            <a:off x="7534656" y="2108200"/>
            <a:ext cx="3621024" cy="3600613"/>
          </a:xfrm>
          <a:prstGeom prst="rect">
            <a:avLst/>
          </a:prstGeom>
        </p:spPr>
      </p:pic>
      <p:sp>
        <p:nvSpPr>
          <p:cNvPr id="7" name="TextBox 6">
            <a:extLst>
              <a:ext uri="{FF2B5EF4-FFF2-40B4-BE49-F238E27FC236}">
                <a16:creationId xmlns:a16="http://schemas.microsoft.com/office/drawing/2014/main" id="{2A93E2DD-4E5F-5236-0051-C3BBDCE96128}"/>
              </a:ext>
            </a:extLst>
          </p:cNvPr>
          <p:cNvSpPr txBox="1"/>
          <p:nvPr/>
        </p:nvSpPr>
        <p:spPr>
          <a:xfrm>
            <a:off x="8906346" y="5508758"/>
            <a:ext cx="2249334" cy="200055"/>
          </a:xfrm>
          <a:prstGeom prst="rect">
            <a:avLst/>
          </a:prstGeom>
          <a:solidFill>
            <a:srgbClr val="000000"/>
          </a:solidFill>
        </p:spPr>
        <p:txBody>
          <a:bodyPr wrap="none" rtlCol="0">
            <a:spAutoFit/>
          </a:bodyPr>
          <a:lstStyle/>
          <a:p>
            <a:pPr algn="r">
              <a:spcAft>
                <a:spcPts val="600"/>
              </a:spcAft>
            </a:pPr>
            <a:r>
              <a:rPr lang="en-IE" sz="700">
                <a:solidFill>
                  <a:srgbClr val="FFFFFF"/>
                </a:solidFill>
                <a:hlinkClick r:id="rId4" tooltip="http://www.picpedia.org/highway-signs/d/data.html">
                  <a:extLst>
                    <a:ext uri="{A12FA001-AC4F-418D-AE19-62706E023703}">
                      <ahyp:hlinkClr xmlns:ahyp="http://schemas.microsoft.com/office/drawing/2018/hyperlinkcolor" val="tx"/>
                    </a:ext>
                  </a:extLst>
                </a:hlinkClick>
              </a:rPr>
              <a:t>This Photo</a:t>
            </a:r>
            <a:r>
              <a:rPr lang="en-IE" sz="700">
                <a:solidFill>
                  <a:srgbClr val="FFFFFF"/>
                </a:solidFill>
              </a:rPr>
              <a:t> by Unknown Author is licensed under </a:t>
            </a:r>
            <a:r>
              <a:rPr lang="en-IE"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IE" sz="700">
              <a:solidFill>
                <a:srgbClr val="FFFFFF"/>
              </a:solidFill>
            </a:endParaRPr>
          </a:p>
        </p:txBody>
      </p:sp>
    </p:spTree>
    <p:extLst>
      <p:ext uri="{BB962C8B-B14F-4D97-AF65-F5344CB8AC3E}">
        <p14:creationId xmlns:p14="http://schemas.microsoft.com/office/powerpoint/2010/main" val="1554402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03" y="253409"/>
            <a:ext cx="11124805" cy="730103"/>
          </a:xfrm>
        </p:spPr>
        <p:txBody>
          <a:bodyPr>
            <a:noAutofit/>
          </a:bodyPr>
          <a:lstStyle/>
          <a:p>
            <a:r>
              <a:rPr lang="en-US" sz="3600" dirty="0"/>
              <a:t>Legal, Social, And Philosophical Models Of Fairness</a:t>
            </a:r>
            <a:endParaRPr lang="en-IE" sz="3600" dirty="0"/>
          </a:p>
        </p:txBody>
      </p:sp>
      <p:sp>
        <p:nvSpPr>
          <p:cNvPr id="3" name="Content Placeholder 2"/>
          <p:cNvSpPr>
            <a:spLocks noGrp="1"/>
          </p:cNvSpPr>
          <p:nvPr>
            <p:ph type="body" idx="1"/>
          </p:nvPr>
        </p:nvSpPr>
        <p:spPr>
          <a:xfrm>
            <a:off x="278611" y="1471613"/>
            <a:ext cx="8965401" cy="4759066"/>
          </a:xfrm>
        </p:spPr>
        <p:txBody>
          <a:bodyPr>
            <a:normAutofit lnSpcReduction="10000"/>
          </a:bodyPr>
          <a:lstStyle/>
          <a:p>
            <a:pPr marL="0" indent="0">
              <a:buNone/>
            </a:pPr>
            <a:r>
              <a:rPr lang="en-US" sz="2400" b="1" dirty="0"/>
              <a:t>Quantitative</a:t>
            </a:r>
            <a:r>
              <a:rPr lang="en-US" sz="2400" dirty="0"/>
              <a:t> </a:t>
            </a:r>
            <a:r>
              <a:rPr lang="en-US" sz="2400" b="1" dirty="0"/>
              <a:t>restrictions by regulations or laws against discrimination</a:t>
            </a:r>
            <a:r>
              <a:rPr lang="en-US" sz="2400" dirty="0"/>
              <a:t>:</a:t>
            </a:r>
          </a:p>
          <a:p>
            <a:pPr marL="0" indent="0">
              <a:buNone/>
            </a:pPr>
            <a:endParaRPr lang="en-US" sz="2000" dirty="0"/>
          </a:p>
          <a:p>
            <a:r>
              <a:rPr lang="en-US" sz="2000" b="1" dirty="0"/>
              <a:t>Racial Equality Directive of E.U. </a:t>
            </a:r>
            <a:r>
              <a:rPr lang="en-US" sz="2000" dirty="0"/>
              <a:t>shall be taken to occur where one person is treated less favorably than another is in a comparable situation on grounds of racial or ethnic origin</a:t>
            </a:r>
          </a:p>
          <a:p>
            <a:endParaRPr lang="en-US" sz="2000" b="1" dirty="0"/>
          </a:p>
          <a:p>
            <a:r>
              <a:rPr lang="en-US" sz="2000" b="1" dirty="0"/>
              <a:t>Uniform Guidelines on Employee Selection Procedure (US) </a:t>
            </a:r>
            <a:r>
              <a:rPr lang="en-US" sz="2000" dirty="0"/>
              <a:t>a selection rate for any race, sex, or ethnic group which is less than four-fifths (or 80%) of the rate for the group with the highest rate will generally be regarded as evidence of adverse impact</a:t>
            </a:r>
          </a:p>
          <a:p>
            <a:endParaRPr lang="en-US" sz="2000" b="1" dirty="0"/>
          </a:p>
          <a:p>
            <a:r>
              <a:rPr lang="en-US" sz="2000" b="1" dirty="0"/>
              <a:t>Anti-Discrimination Act (Australia, Queensland) </a:t>
            </a:r>
            <a:r>
              <a:rPr lang="en-US" sz="2000" dirty="0"/>
              <a:t>a person treats, or proposes to treat, a person with an attribute less favorably than another person without the attribute</a:t>
            </a:r>
            <a:endParaRPr lang="en-IE" sz="2000" dirty="0"/>
          </a:p>
        </p:txBody>
      </p:sp>
      <p:sp>
        <p:nvSpPr>
          <p:cNvPr id="5" name="TextBox 4">
            <a:extLst>
              <a:ext uri="{FF2B5EF4-FFF2-40B4-BE49-F238E27FC236}">
                <a16:creationId xmlns:a16="http://schemas.microsoft.com/office/drawing/2014/main" id="{E7E4652A-5E80-4C8F-B935-C2FFC41E2892}"/>
              </a:ext>
            </a:extLst>
          </p:cNvPr>
          <p:cNvSpPr txBox="1"/>
          <p:nvPr/>
        </p:nvSpPr>
        <p:spPr>
          <a:xfrm>
            <a:off x="5586412" y="5946007"/>
            <a:ext cx="6605587" cy="430887"/>
          </a:xfrm>
          <a:prstGeom prst="rect">
            <a:avLst/>
          </a:prstGeom>
          <a:noFill/>
        </p:spPr>
        <p:txBody>
          <a:bodyPr wrap="square">
            <a:spAutoFit/>
          </a:bodyPr>
          <a:lstStyle/>
          <a:p>
            <a:r>
              <a:rPr lang="en-IE" sz="1100" dirty="0"/>
              <a:t>D. </a:t>
            </a:r>
            <a:r>
              <a:rPr lang="en-IE" sz="1100" dirty="0" err="1"/>
              <a:t>Pedreschi</a:t>
            </a:r>
            <a:r>
              <a:rPr lang="en-IE" sz="1100" dirty="0"/>
              <a:t>, S. Ruggieri, and F. </a:t>
            </a:r>
            <a:r>
              <a:rPr lang="en-IE" sz="1100" dirty="0" err="1"/>
              <a:t>Turini</a:t>
            </a:r>
            <a:r>
              <a:rPr lang="en-IE" sz="1100" dirty="0"/>
              <a:t>. Measuring discrimination in socially-sensitive decision records. In Proc. of the SIAM Int’l Conf. on Data Mining, pages 581–592, 2009. </a:t>
            </a:r>
            <a:r>
              <a:rPr lang="en-IE" sz="1100" dirty="0" err="1"/>
              <a:t>doi</a:t>
            </a:r>
            <a:r>
              <a:rPr lang="en-IE" sz="1100" dirty="0"/>
              <a:t>: https: //doi.org/10.1137/1.9781611972795.50</a:t>
            </a:r>
          </a:p>
        </p:txBody>
      </p:sp>
      <p:pic>
        <p:nvPicPr>
          <p:cNvPr id="6" name="Picture 5">
            <a:extLst>
              <a:ext uri="{FF2B5EF4-FFF2-40B4-BE49-F238E27FC236}">
                <a16:creationId xmlns:a16="http://schemas.microsoft.com/office/drawing/2014/main" id="{2097477E-D208-429F-8A74-0EF16AEEF7FD}"/>
              </a:ext>
            </a:extLst>
          </p:cNvPr>
          <p:cNvPicPr>
            <a:picLocks noChangeAspect="1"/>
          </p:cNvPicPr>
          <p:nvPr/>
        </p:nvPicPr>
        <p:blipFill>
          <a:blip r:embed="rId3"/>
          <a:stretch>
            <a:fillRect/>
          </a:stretch>
        </p:blipFill>
        <p:spPr>
          <a:xfrm>
            <a:off x="9902248" y="1671409"/>
            <a:ext cx="1262784" cy="1278259"/>
          </a:xfrm>
          <a:prstGeom prst="rect">
            <a:avLst/>
          </a:prstGeom>
        </p:spPr>
      </p:pic>
      <p:pic>
        <p:nvPicPr>
          <p:cNvPr id="2052" name="Picture 4" descr="Module 2 HW_laws - Uniform Guidelines on Employee Selection Procedures of  1978(UGESP Module II BUS 256 UGESP Established in 1978 Created Jointly by |  Course Hero">
            <a:extLst>
              <a:ext uri="{FF2B5EF4-FFF2-40B4-BE49-F238E27FC236}">
                <a16:creationId xmlns:a16="http://schemas.microsoft.com/office/drawing/2014/main" id="{F15F898C-7A01-4A47-95EE-0D0AD77343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213" b="32034"/>
          <a:stretch/>
        </p:blipFill>
        <p:spPr bwMode="auto">
          <a:xfrm>
            <a:off x="9433170" y="3199395"/>
            <a:ext cx="2200940" cy="13035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vernment MPs sign off on substantial changes to race hate laws - The  World Today - ABC Radio">
            <a:extLst>
              <a:ext uri="{FF2B5EF4-FFF2-40B4-BE49-F238E27FC236}">
                <a16:creationId xmlns:a16="http://schemas.microsoft.com/office/drawing/2014/main" id="{1260725F-D48C-4965-BC1B-C468C8E120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61" r="20951" b="32859"/>
          <a:stretch/>
        </p:blipFill>
        <p:spPr bwMode="auto">
          <a:xfrm>
            <a:off x="9524884" y="4672130"/>
            <a:ext cx="2057516" cy="11157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473C598F-F668-A8CC-F940-8ED7FF879B2A}"/>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30</a:t>
            </a:fld>
            <a:endParaRPr lang="en-IE" dirty="0"/>
          </a:p>
        </p:txBody>
      </p:sp>
    </p:spTree>
    <p:extLst>
      <p:ext uri="{BB962C8B-B14F-4D97-AF65-F5344CB8AC3E}">
        <p14:creationId xmlns:p14="http://schemas.microsoft.com/office/powerpoint/2010/main" val="4041908271"/>
      </p:ext>
    </p:extLst>
  </p:cSld>
  <p:clrMapOvr>
    <a:masterClrMapping/>
  </p:clrMapOvr>
  <mc:AlternateContent xmlns:mc="http://schemas.openxmlformats.org/markup-compatibility/2006" xmlns:p14="http://schemas.microsoft.com/office/powerpoint/2010/main">
    <mc:Choice Requires="p14">
      <p:transition spd="slow" p14:dur="2000" advTm="221772"/>
    </mc:Choice>
    <mc:Fallback xmlns="">
      <p:transition spd="slow" advTm="22177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03" y="253409"/>
            <a:ext cx="10779247" cy="553998"/>
          </a:xfrm>
        </p:spPr>
        <p:txBody>
          <a:bodyPr>
            <a:normAutofit fontScale="90000"/>
          </a:bodyPr>
          <a:lstStyle/>
          <a:p>
            <a:r>
              <a:rPr lang="en-US" sz="3600" dirty="0"/>
              <a:t>Legal, Social, And Philosophical Models Of Fairness</a:t>
            </a:r>
            <a:endParaRPr lang="en-IE" sz="3600" dirty="0"/>
          </a:p>
        </p:txBody>
      </p:sp>
      <p:sp>
        <p:nvSpPr>
          <p:cNvPr id="5" name="TextBox 4">
            <a:extLst>
              <a:ext uri="{FF2B5EF4-FFF2-40B4-BE49-F238E27FC236}">
                <a16:creationId xmlns:a16="http://schemas.microsoft.com/office/drawing/2014/main" id="{E7E4652A-5E80-4C8F-B935-C2FFC41E2892}"/>
              </a:ext>
            </a:extLst>
          </p:cNvPr>
          <p:cNvSpPr txBox="1"/>
          <p:nvPr/>
        </p:nvSpPr>
        <p:spPr>
          <a:xfrm>
            <a:off x="5184775" y="6172200"/>
            <a:ext cx="7007225" cy="230832"/>
          </a:xfrm>
          <a:prstGeom prst="rect">
            <a:avLst/>
          </a:prstGeom>
          <a:noFill/>
        </p:spPr>
        <p:txBody>
          <a:bodyPr wrap="square">
            <a:spAutoFit/>
          </a:bodyPr>
          <a:lstStyle/>
          <a:p>
            <a:r>
              <a:rPr lang="en-IE" sz="900" dirty="0"/>
              <a:t>https://www.migpolgroup.com/wp-content/uploads/2020/09/MINDSET-Handbook-on-the-Racial-Equality-Directive-003-final.pdf</a:t>
            </a:r>
          </a:p>
        </p:txBody>
      </p:sp>
      <p:pic>
        <p:nvPicPr>
          <p:cNvPr id="8" name="Picture 7">
            <a:extLst>
              <a:ext uri="{FF2B5EF4-FFF2-40B4-BE49-F238E27FC236}">
                <a16:creationId xmlns:a16="http://schemas.microsoft.com/office/drawing/2014/main" id="{6F67EE21-0C6C-423D-A7D6-5D946595CE3F}"/>
              </a:ext>
            </a:extLst>
          </p:cNvPr>
          <p:cNvPicPr>
            <a:picLocks noChangeAspect="1"/>
          </p:cNvPicPr>
          <p:nvPr/>
        </p:nvPicPr>
        <p:blipFill>
          <a:blip r:embed="rId3"/>
          <a:stretch>
            <a:fillRect/>
          </a:stretch>
        </p:blipFill>
        <p:spPr>
          <a:xfrm>
            <a:off x="681831" y="1574209"/>
            <a:ext cx="10323013" cy="4350286"/>
          </a:xfrm>
          <a:prstGeom prst="rect">
            <a:avLst/>
          </a:prstGeom>
        </p:spPr>
      </p:pic>
      <p:sp>
        <p:nvSpPr>
          <p:cNvPr id="4" name="Slide Number Placeholder 3">
            <a:extLst>
              <a:ext uri="{FF2B5EF4-FFF2-40B4-BE49-F238E27FC236}">
                <a16:creationId xmlns:a16="http://schemas.microsoft.com/office/drawing/2014/main" id="{4E4E7E30-1489-EEF6-0F5B-60722426A88C}"/>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31</a:t>
            </a:fld>
            <a:endParaRPr lang="en-IE" dirty="0"/>
          </a:p>
        </p:txBody>
      </p:sp>
    </p:spTree>
    <p:extLst>
      <p:ext uri="{BB962C8B-B14F-4D97-AF65-F5344CB8AC3E}">
        <p14:creationId xmlns:p14="http://schemas.microsoft.com/office/powerpoint/2010/main" val="1845720618"/>
      </p:ext>
    </p:extLst>
  </p:cSld>
  <p:clrMapOvr>
    <a:masterClrMapping/>
  </p:clrMapOvr>
  <mc:AlternateContent xmlns:mc="http://schemas.openxmlformats.org/markup-compatibility/2006" xmlns:p14="http://schemas.microsoft.com/office/powerpoint/2010/main">
    <mc:Choice Requires="p14">
      <p:transition spd="slow" p14:dur="2000" advTm="221772"/>
    </mc:Choice>
    <mc:Fallback xmlns="">
      <p:transition spd="slow" advTm="22177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41" y="398959"/>
            <a:ext cx="8596668" cy="553998"/>
          </a:xfrm>
        </p:spPr>
        <p:txBody>
          <a:bodyPr>
            <a:normAutofit fontScale="90000"/>
          </a:bodyPr>
          <a:lstStyle/>
          <a:p>
            <a:r>
              <a:rPr lang="en-IE" sz="3600" dirty="0"/>
              <a:t>Formalizing Fairness</a:t>
            </a:r>
          </a:p>
        </p:txBody>
      </p:sp>
      <p:pic>
        <p:nvPicPr>
          <p:cNvPr id="5" name="Picture 4">
            <a:extLst>
              <a:ext uri="{FF2B5EF4-FFF2-40B4-BE49-F238E27FC236}">
                <a16:creationId xmlns:a16="http://schemas.microsoft.com/office/drawing/2014/main" id="{EA1DF0F8-DFB2-4CE4-9611-6DF29EB58757}"/>
              </a:ext>
            </a:extLst>
          </p:cNvPr>
          <p:cNvPicPr>
            <a:picLocks noChangeAspect="1"/>
          </p:cNvPicPr>
          <p:nvPr/>
        </p:nvPicPr>
        <p:blipFill>
          <a:blip r:embed="rId2"/>
          <a:stretch>
            <a:fillRect/>
          </a:stretch>
        </p:blipFill>
        <p:spPr>
          <a:xfrm>
            <a:off x="461448" y="1472706"/>
            <a:ext cx="7696521" cy="4647899"/>
          </a:xfrm>
          <a:prstGeom prst="rect">
            <a:avLst/>
          </a:prstGeom>
        </p:spPr>
      </p:pic>
      <p:sp>
        <p:nvSpPr>
          <p:cNvPr id="6" name="Rectangle 5">
            <a:extLst>
              <a:ext uri="{FF2B5EF4-FFF2-40B4-BE49-F238E27FC236}">
                <a16:creationId xmlns:a16="http://schemas.microsoft.com/office/drawing/2014/main" id="{E582C233-FE16-4081-861F-F080973AE1AB}"/>
              </a:ext>
            </a:extLst>
          </p:cNvPr>
          <p:cNvSpPr/>
          <p:nvPr/>
        </p:nvSpPr>
        <p:spPr>
          <a:xfrm>
            <a:off x="8871877" y="6120605"/>
            <a:ext cx="2956450" cy="307777"/>
          </a:xfrm>
          <a:prstGeom prst="rect">
            <a:avLst/>
          </a:prstGeom>
        </p:spPr>
        <p:txBody>
          <a:bodyPr wrap="none">
            <a:spAutoFit/>
          </a:bodyPr>
          <a:lstStyle/>
          <a:p>
            <a:r>
              <a:rPr lang="en-IE" sz="1400" dirty="0"/>
              <a:t>http://www.kamishima.net/faml/</a:t>
            </a:r>
          </a:p>
        </p:txBody>
      </p:sp>
      <p:sp>
        <p:nvSpPr>
          <p:cNvPr id="4" name="Slide Number Placeholder 3">
            <a:extLst>
              <a:ext uri="{FF2B5EF4-FFF2-40B4-BE49-F238E27FC236}">
                <a16:creationId xmlns:a16="http://schemas.microsoft.com/office/drawing/2014/main" id="{01B4D0F6-6F5F-5722-052D-6B01F16DF762}"/>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32</a:t>
            </a:fld>
            <a:endParaRPr lang="en-IE" dirty="0"/>
          </a:p>
        </p:txBody>
      </p:sp>
    </p:spTree>
    <p:extLst>
      <p:ext uri="{BB962C8B-B14F-4D97-AF65-F5344CB8AC3E}">
        <p14:creationId xmlns:p14="http://schemas.microsoft.com/office/powerpoint/2010/main" val="3527495522"/>
      </p:ext>
    </p:extLst>
  </p:cSld>
  <p:clrMapOvr>
    <a:masterClrMapping/>
  </p:clrMapOvr>
  <mc:AlternateContent xmlns:mc="http://schemas.openxmlformats.org/markup-compatibility/2006" xmlns:p14="http://schemas.microsoft.com/office/powerpoint/2010/main">
    <mc:Choice Requires="p14">
      <p:transition spd="slow" p14:dur="2000" advTm="124336"/>
    </mc:Choice>
    <mc:Fallback xmlns="">
      <p:transition spd="slow" advTm="12433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612DB-9031-4D3B-5C4B-085C95BFFC7E}"/>
              </a:ext>
            </a:extLst>
          </p:cNvPr>
          <p:cNvSpPr>
            <a:spLocks noGrp="1"/>
          </p:cNvSpPr>
          <p:nvPr>
            <p:ph idx="1"/>
          </p:nvPr>
        </p:nvSpPr>
        <p:spPr/>
        <p:txBody>
          <a:bodyPr>
            <a:normAutofit/>
          </a:bodyPr>
          <a:lstStyle/>
          <a:p>
            <a:pPr lvl="1" fontAlgn="t">
              <a:lnSpc>
                <a:spcPct val="70000"/>
              </a:lnSpc>
            </a:pPr>
            <a:r>
              <a:rPr lang="en-US" dirty="0"/>
              <a:t>The meaning of accountability with respect to algorithmic systems.</a:t>
            </a:r>
          </a:p>
          <a:p>
            <a:pPr marL="457200" lvl="1" indent="0" fontAlgn="t">
              <a:lnSpc>
                <a:spcPct val="70000"/>
              </a:lnSpc>
              <a:buNone/>
            </a:pPr>
            <a:endParaRPr lang="en-US" dirty="0"/>
          </a:p>
          <a:p>
            <a:pPr lvl="1" fontAlgn="t">
              <a:lnSpc>
                <a:spcPct val="70000"/>
              </a:lnSpc>
            </a:pPr>
            <a:r>
              <a:rPr lang="en-US" dirty="0"/>
              <a:t> Processes and strategies for developing accountable systems.</a:t>
            </a:r>
          </a:p>
          <a:p>
            <a:pPr marL="457200" lvl="1" indent="0" fontAlgn="t">
              <a:lnSpc>
                <a:spcPct val="70000"/>
              </a:lnSpc>
              <a:buNone/>
            </a:pPr>
            <a:endParaRPr lang="en-US" dirty="0"/>
          </a:p>
          <a:p>
            <a:pPr lvl="1" fontAlgn="t">
              <a:lnSpc>
                <a:spcPct val="70000"/>
              </a:lnSpc>
            </a:pPr>
            <a:r>
              <a:rPr lang="en-US" dirty="0"/>
              <a:t> Methods and tools and standards for ensuring that algorithms comply with fairness  policies (e.g., IEEE P7003 TM).</a:t>
            </a:r>
          </a:p>
        </p:txBody>
      </p:sp>
      <p:sp>
        <p:nvSpPr>
          <p:cNvPr id="3" name="Title 2">
            <a:extLst>
              <a:ext uri="{FF2B5EF4-FFF2-40B4-BE49-F238E27FC236}">
                <a16:creationId xmlns:a16="http://schemas.microsoft.com/office/drawing/2014/main" id="{8F65B068-1545-749A-3CD4-49498CD29B04}"/>
              </a:ext>
            </a:extLst>
          </p:cNvPr>
          <p:cNvSpPr>
            <a:spLocks noGrp="1"/>
          </p:cNvSpPr>
          <p:nvPr>
            <p:ph type="title"/>
          </p:nvPr>
        </p:nvSpPr>
        <p:spPr/>
        <p:txBody>
          <a:bodyPr anchor="t">
            <a:normAutofit fontScale="90000"/>
          </a:bodyPr>
          <a:lstStyle/>
          <a:p>
            <a:r>
              <a:rPr lang="en-IE" sz="4400" b="0" i="0" u="none" strike="noStrike" kern="1200" dirty="0">
                <a:effectLst/>
                <a:latin typeface="Calibri" panose="020F0502020204030204" pitchFamily="34" charset="0"/>
              </a:rPr>
              <a:t>Fairness, Accountability, and Transparency in Algorithmic Systems II</a:t>
            </a:r>
            <a:br>
              <a:rPr lang="en-IE" sz="4400" b="0" i="0" u="none" strike="noStrike" dirty="0">
                <a:effectLst/>
                <a:latin typeface="Arial" panose="020B0604020202020204" pitchFamily="34" charset="0"/>
              </a:rPr>
            </a:br>
            <a:br>
              <a:rPr lang="en-IE" sz="4400" b="0" i="0" u="none" strike="noStrike" dirty="0">
                <a:effectLst/>
                <a:latin typeface="Arial" panose="020B0604020202020204" pitchFamily="34" charset="0"/>
              </a:rPr>
            </a:br>
            <a:endParaRPr lang="en-US" dirty="0"/>
          </a:p>
        </p:txBody>
      </p:sp>
    </p:spTree>
    <p:extLst>
      <p:ext uri="{BB962C8B-B14F-4D97-AF65-F5344CB8AC3E}">
        <p14:creationId xmlns:p14="http://schemas.microsoft.com/office/powerpoint/2010/main" val="1191994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FCA2310-09A1-FADE-02A8-581081CD762A}"/>
              </a:ext>
            </a:extLst>
          </p:cNvPr>
          <p:cNvSpPr txBox="1"/>
          <p:nvPr/>
        </p:nvSpPr>
        <p:spPr>
          <a:xfrm>
            <a:off x="228600" y="1598355"/>
            <a:ext cx="10663866" cy="1272143"/>
          </a:xfrm>
          <a:prstGeom prst="rect">
            <a:avLst/>
          </a:prstGeom>
          <a:noFill/>
        </p:spPr>
        <p:txBody>
          <a:bodyPr wrap="square">
            <a:spAutoFit/>
          </a:bodyPr>
          <a:lstStyle/>
          <a:p>
            <a:pPr marL="342900" indent="-342900" defTabSz="457200">
              <a:spcBef>
                <a:spcPts val="1000"/>
              </a:spcBef>
              <a:buClr>
                <a:schemeClr val="accent1"/>
              </a:buClr>
              <a:buSzPct val="80000"/>
              <a:buFont typeface="Arial" panose="020B0604020202020204" pitchFamily="34" charset="0"/>
              <a:buChar char="•"/>
              <a:defRPr/>
            </a:pPr>
            <a:r>
              <a:rPr lang="en-US" sz="2000" dirty="0">
                <a:solidFill>
                  <a:schemeClr val="tx1">
                    <a:lumMod val="75000"/>
                    <a:lumOff val="25000"/>
                  </a:schemeClr>
                </a:solidFill>
              </a:rPr>
              <a:t>Algorithms silently structure our lives</a:t>
            </a:r>
          </a:p>
          <a:p>
            <a:pPr marL="342900" indent="-342900" defTabSz="457200">
              <a:spcBef>
                <a:spcPts val="1000"/>
              </a:spcBef>
              <a:buClr>
                <a:schemeClr val="accent1"/>
              </a:buClr>
              <a:buSzPct val="80000"/>
              <a:buFont typeface="Arial" panose="020B0604020202020204" pitchFamily="34" charset="0"/>
              <a:buChar char="•"/>
              <a:defRPr/>
            </a:pPr>
            <a:r>
              <a:rPr lang="en-US" sz="2000" dirty="0">
                <a:solidFill>
                  <a:schemeClr val="tx1">
                    <a:lumMod val="75000"/>
                    <a:lumOff val="25000"/>
                  </a:schemeClr>
                </a:solidFill>
              </a:rPr>
              <a:t>Algorithms make data sets valuable</a:t>
            </a:r>
          </a:p>
          <a:p>
            <a:pPr marL="342900" indent="-342900" defTabSz="457200">
              <a:spcBef>
                <a:spcPts val="1000"/>
              </a:spcBef>
              <a:buClr>
                <a:schemeClr val="accent1"/>
              </a:buClr>
              <a:buSzPct val="80000"/>
              <a:buFont typeface="Arial" panose="020B0604020202020204" pitchFamily="34" charset="0"/>
              <a:buChar char="•"/>
              <a:defRPr/>
            </a:pPr>
            <a:r>
              <a:rPr lang="en-US" sz="2000" dirty="0">
                <a:solidFill>
                  <a:schemeClr val="tx1">
                    <a:lumMod val="75000"/>
                    <a:lumOff val="25000"/>
                  </a:schemeClr>
                </a:solidFill>
              </a:rPr>
              <a:t>Algorithms can affect lives in ways far beyond our choice of nightly entertainment</a:t>
            </a:r>
          </a:p>
        </p:txBody>
      </p:sp>
      <p:pic>
        <p:nvPicPr>
          <p:cNvPr id="8" name="Picture 7" descr="Diagram, timeline&#10;&#10;Description automatically generated with medium confidence">
            <a:extLst>
              <a:ext uri="{FF2B5EF4-FFF2-40B4-BE49-F238E27FC236}">
                <a16:creationId xmlns:a16="http://schemas.microsoft.com/office/drawing/2014/main" id="{B8F8D541-0EC3-0474-1795-2BBEB6E8FA1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59308" y="3120468"/>
            <a:ext cx="1981200" cy="2991612"/>
          </a:xfrm>
          <a:prstGeom prst="rect">
            <a:avLst/>
          </a:prstGeom>
        </p:spPr>
      </p:pic>
      <p:sp>
        <p:nvSpPr>
          <p:cNvPr id="14" name="TextBox 13">
            <a:extLst>
              <a:ext uri="{FF2B5EF4-FFF2-40B4-BE49-F238E27FC236}">
                <a16:creationId xmlns:a16="http://schemas.microsoft.com/office/drawing/2014/main" id="{5DF951DB-9E4A-C4FF-4840-20C4F800857B}"/>
              </a:ext>
            </a:extLst>
          </p:cNvPr>
          <p:cNvSpPr txBox="1"/>
          <p:nvPr/>
        </p:nvSpPr>
        <p:spPr>
          <a:xfrm>
            <a:off x="3955095" y="5647985"/>
            <a:ext cx="1270000" cy="507831"/>
          </a:xfrm>
          <a:prstGeom prst="rect">
            <a:avLst/>
          </a:prstGeom>
          <a:noFill/>
        </p:spPr>
        <p:txBody>
          <a:bodyPr wrap="square" rtlCol="0">
            <a:spAutoFit/>
          </a:bodyPr>
          <a:lstStyle/>
          <a:p>
            <a:r>
              <a:rPr lang="en-US" sz="900" dirty="0">
                <a:hlinkClick r:id="rId4" tooltip="https://link.springer.com/article/10.1007/s10844-020-00633-6"/>
              </a:rPr>
              <a:t>This Photo</a:t>
            </a:r>
            <a:r>
              <a:rPr lang="en-US" sz="900" dirty="0"/>
              <a:t> by Unknown Author is licensed under </a:t>
            </a:r>
            <a:r>
              <a:rPr lang="en-US" sz="900" dirty="0">
                <a:hlinkClick r:id="rId5" tooltip="https://creativecommons.org/licenses/by/3.0/"/>
              </a:rPr>
              <a:t>CC BY</a:t>
            </a:r>
            <a:endParaRPr lang="en-US" sz="900" dirty="0"/>
          </a:p>
        </p:txBody>
      </p:sp>
      <p:pic>
        <p:nvPicPr>
          <p:cNvPr id="16" name="Picture 15" descr="Text&#10;&#10;Description automatically generated">
            <a:extLst>
              <a:ext uri="{FF2B5EF4-FFF2-40B4-BE49-F238E27FC236}">
                <a16:creationId xmlns:a16="http://schemas.microsoft.com/office/drawing/2014/main" id="{6D3B743C-4C39-7324-5E14-CFD94368218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34200" y="3120467"/>
            <a:ext cx="3610307" cy="2884015"/>
          </a:xfrm>
          <a:prstGeom prst="rect">
            <a:avLst/>
          </a:prstGeom>
        </p:spPr>
      </p:pic>
      <p:sp>
        <p:nvSpPr>
          <p:cNvPr id="17" name="TextBox 16">
            <a:extLst>
              <a:ext uri="{FF2B5EF4-FFF2-40B4-BE49-F238E27FC236}">
                <a16:creationId xmlns:a16="http://schemas.microsoft.com/office/drawing/2014/main" id="{D6896296-E5AF-5721-AF07-63DF5D8AE078}"/>
              </a:ext>
            </a:extLst>
          </p:cNvPr>
          <p:cNvSpPr txBox="1"/>
          <p:nvPr/>
        </p:nvSpPr>
        <p:spPr>
          <a:xfrm>
            <a:off x="7258050" y="6107151"/>
            <a:ext cx="3286458" cy="230832"/>
          </a:xfrm>
          <a:prstGeom prst="rect">
            <a:avLst/>
          </a:prstGeom>
          <a:noFill/>
        </p:spPr>
        <p:txBody>
          <a:bodyPr wrap="square" rtlCol="0">
            <a:spAutoFit/>
          </a:bodyPr>
          <a:lstStyle/>
          <a:p>
            <a:r>
              <a:rPr lang="en-US" sz="900" dirty="0">
                <a:hlinkClick r:id="rId7" tooltip="https://www.flickr.com/photos/mikemacmarketing/30212411048/"/>
              </a:rPr>
              <a:t>This Photo</a:t>
            </a:r>
            <a:r>
              <a:rPr lang="en-US" sz="900" dirty="0"/>
              <a:t> by Unknown Author is licensed under </a:t>
            </a:r>
            <a:r>
              <a:rPr lang="en-US" sz="900" dirty="0">
                <a:hlinkClick r:id="rId5" tooltip="https://creativecommons.org/licenses/by/3.0/"/>
              </a:rPr>
              <a:t>CC BY</a:t>
            </a:r>
            <a:endParaRPr lang="en-US" sz="900" dirty="0"/>
          </a:p>
        </p:txBody>
      </p:sp>
      <p:sp>
        <p:nvSpPr>
          <p:cNvPr id="19" name="Slide Number Placeholder 18">
            <a:extLst>
              <a:ext uri="{FF2B5EF4-FFF2-40B4-BE49-F238E27FC236}">
                <a16:creationId xmlns:a16="http://schemas.microsoft.com/office/drawing/2014/main" id="{C95E340C-4D94-39EC-8416-5E7A6D13865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34</a:t>
            </a:fld>
            <a:endParaRPr lang="en-IE" dirty="0"/>
          </a:p>
        </p:txBody>
      </p:sp>
      <p:sp>
        <p:nvSpPr>
          <p:cNvPr id="5" name="Title 1">
            <a:extLst>
              <a:ext uri="{FF2B5EF4-FFF2-40B4-BE49-F238E27FC236}">
                <a16:creationId xmlns:a16="http://schemas.microsoft.com/office/drawing/2014/main" id="{0426847C-08BB-A1D0-E2EB-41DBBA85928C}"/>
              </a:ext>
            </a:extLst>
          </p:cNvPr>
          <p:cNvSpPr>
            <a:spLocks noGrp="1"/>
          </p:cNvSpPr>
          <p:nvPr>
            <p:ph type="title"/>
          </p:nvPr>
        </p:nvSpPr>
        <p:spPr>
          <a:xfrm>
            <a:off x="485741" y="398959"/>
            <a:ext cx="8596668" cy="553998"/>
          </a:xfrm>
        </p:spPr>
        <p:txBody>
          <a:bodyPr>
            <a:normAutofit fontScale="90000"/>
          </a:bodyPr>
          <a:lstStyle/>
          <a:p>
            <a:r>
              <a:rPr lang="en-IE" sz="3600" dirty="0"/>
              <a:t>The Use of Algorithms</a:t>
            </a:r>
          </a:p>
        </p:txBody>
      </p:sp>
    </p:spTree>
    <p:extLst>
      <p:ext uri="{BB962C8B-B14F-4D97-AF65-F5344CB8AC3E}">
        <p14:creationId xmlns:p14="http://schemas.microsoft.com/office/powerpoint/2010/main" val="813580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0611-E800-4AF9-911C-0D5C7441697F}"/>
              </a:ext>
            </a:extLst>
          </p:cNvPr>
          <p:cNvSpPr>
            <a:spLocks noGrp="1"/>
          </p:cNvSpPr>
          <p:nvPr>
            <p:ph type="title"/>
          </p:nvPr>
        </p:nvSpPr>
        <p:spPr>
          <a:xfrm>
            <a:off x="194634" y="169084"/>
            <a:ext cx="10543215" cy="1320800"/>
          </a:xfrm>
        </p:spPr>
        <p:txBody>
          <a:bodyPr>
            <a:noAutofit/>
          </a:bodyPr>
          <a:lstStyle/>
          <a:p>
            <a:r>
              <a:rPr lang="en-US" sz="3600" dirty="0"/>
              <a:t>“Algorithms silently structure our lives”</a:t>
            </a:r>
            <a:br>
              <a:rPr lang="en-US" sz="3600" dirty="0"/>
            </a:br>
            <a:endParaRPr lang="en-IE" sz="3600" dirty="0"/>
          </a:p>
        </p:txBody>
      </p:sp>
      <p:sp>
        <p:nvSpPr>
          <p:cNvPr id="3" name="Content Placeholder 2">
            <a:extLst>
              <a:ext uri="{FF2B5EF4-FFF2-40B4-BE49-F238E27FC236}">
                <a16:creationId xmlns:a16="http://schemas.microsoft.com/office/drawing/2014/main" id="{958253D6-3129-4BD6-81E9-31716988B4CF}"/>
              </a:ext>
            </a:extLst>
          </p:cNvPr>
          <p:cNvSpPr>
            <a:spLocks noGrp="1"/>
          </p:cNvSpPr>
          <p:nvPr>
            <p:ph idx="1"/>
          </p:nvPr>
        </p:nvSpPr>
        <p:spPr>
          <a:xfrm>
            <a:off x="785812" y="2028825"/>
            <a:ext cx="7948095" cy="3711576"/>
          </a:xfrm>
          <a:solidFill>
            <a:schemeClr val="accent2">
              <a:lumMod val="40000"/>
              <a:lumOff val="60000"/>
            </a:schemeClr>
          </a:solidFill>
        </p:spPr>
        <p:style>
          <a:lnRef idx="3">
            <a:schemeClr val="lt1"/>
          </a:lnRef>
          <a:fillRef idx="1">
            <a:schemeClr val="dk1"/>
          </a:fillRef>
          <a:effectRef idx="1">
            <a:schemeClr val="dk1"/>
          </a:effectRef>
          <a:fontRef idx="minor">
            <a:schemeClr val="lt1"/>
          </a:fontRef>
        </p:style>
        <p:txBody>
          <a:bodyPr>
            <a:normAutofit fontScale="70000" lnSpcReduction="20000"/>
          </a:bodyPr>
          <a:lstStyle/>
          <a:p>
            <a:pPr marL="0" indent="0">
              <a:lnSpc>
                <a:spcPct val="120000"/>
              </a:lnSpc>
              <a:buNone/>
            </a:pPr>
            <a:r>
              <a:rPr lang="en-US" sz="2300" dirty="0">
                <a:solidFill>
                  <a:schemeClr val="tx1"/>
                </a:solidFill>
              </a:rPr>
              <a:t>“Rodríguez was just 16 at the time of his arrest, and was convicted of 2nd degree murder for his role in an armed robbery of a car dealership that left an employee dead. Now, twenty-six years later, he was a model of rehabilitation. He had requested a transfer to Eastern, a maximum-security prison, in order to take college classes. He had spent four and a half years training service dogs for wounded veterans and eleven volunteering for a youth program. A job and a place to stay were waiting for him outside. And he had not had a single disciplinary infraction for the past decade… </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lgn="r">
              <a:buNone/>
            </a:pPr>
            <a:endParaRPr lang="en-US" dirty="0">
              <a:solidFill>
                <a:schemeClr val="tx1"/>
              </a:solidFill>
            </a:endParaRPr>
          </a:p>
          <a:p>
            <a:pPr marL="0" indent="0" algn="r">
              <a:buNone/>
            </a:pPr>
            <a:r>
              <a:rPr lang="en-US" sz="2300" dirty="0">
                <a:solidFill>
                  <a:schemeClr val="tx1"/>
                </a:solidFill>
              </a:rPr>
              <a:t>(Wexler 2017). Quoted in Martin (2018)</a:t>
            </a:r>
          </a:p>
        </p:txBody>
      </p:sp>
      <p:grpSp>
        <p:nvGrpSpPr>
          <p:cNvPr id="4" name="Group 3">
            <a:extLst>
              <a:ext uri="{FF2B5EF4-FFF2-40B4-BE49-F238E27FC236}">
                <a16:creationId xmlns:a16="http://schemas.microsoft.com/office/drawing/2014/main" id="{98C83CB9-FA77-BFF1-71A8-C74DB633CFF1}"/>
              </a:ext>
            </a:extLst>
          </p:cNvPr>
          <p:cNvGrpSpPr/>
          <p:nvPr/>
        </p:nvGrpSpPr>
        <p:grpSpPr>
          <a:xfrm>
            <a:off x="8877152" y="1489884"/>
            <a:ext cx="2896439" cy="1594654"/>
            <a:chOff x="8877152" y="1274847"/>
            <a:chExt cx="2896439" cy="1809691"/>
          </a:xfrm>
        </p:grpSpPr>
        <p:pic>
          <p:nvPicPr>
            <p:cNvPr id="1026" name="Picture 2">
              <a:extLst>
                <a:ext uri="{FF2B5EF4-FFF2-40B4-BE49-F238E27FC236}">
                  <a16:creationId xmlns:a16="http://schemas.microsoft.com/office/drawing/2014/main" id="{53C68D6A-F215-475D-906B-1D711B14F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9915" y="1274847"/>
              <a:ext cx="2793676" cy="11809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47B026-0447-47F0-B00E-46B8A06958A0}"/>
                </a:ext>
              </a:extLst>
            </p:cNvPr>
            <p:cNvSpPr txBox="1"/>
            <p:nvPr/>
          </p:nvSpPr>
          <p:spPr>
            <a:xfrm>
              <a:off x="8877152" y="2499763"/>
              <a:ext cx="2896439" cy="584775"/>
            </a:xfrm>
            <a:prstGeom prst="rect">
              <a:avLst/>
            </a:prstGeom>
            <a:noFill/>
          </p:spPr>
          <p:txBody>
            <a:bodyPr wrap="square">
              <a:spAutoFit/>
            </a:bodyPr>
            <a:lstStyle/>
            <a:p>
              <a:r>
                <a:rPr lang="en-US" sz="1600" b="0" i="0" dirty="0">
                  <a:solidFill>
                    <a:srgbClr val="202122"/>
                  </a:solidFill>
                  <a:effectLst/>
                  <a:latin typeface="Arial" panose="020B0604020202020204" pitchFamily="34" charset="0"/>
                </a:rPr>
                <a:t>Eastern Correctional Facility in 2015 </a:t>
              </a:r>
              <a:r>
                <a:rPr lang="en-US" sz="1600" dirty="0">
                  <a:solidFill>
                    <a:srgbClr val="202122"/>
                  </a:solidFill>
                  <a:latin typeface="Arial" panose="020B0604020202020204" pitchFamily="34" charset="0"/>
                </a:rPr>
                <a:t>Source: </a:t>
              </a:r>
              <a:r>
                <a:rPr lang="en-US" sz="1600" dirty="0" err="1">
                  <a:solidFill>
                    <a:srgbClr val="202122"/>
                  </a:solidFill>
                  <a:latin typeface="Arial" panose="020B0604020202020204" pitchFamily="34" charset="0"/>
                </a:rPr>
                <a:t>wikipedia</a:t>
              </a:r>
              <a:endParaRPr lang="en-IE" sz="1600" dirty="0"/>
            </a:p>
          </p:txBody>
        </p:sp>
      </p:grpSp>
      <p:grpSp>
        <p:nvGrpSpPr>
          <p:cNvPr id="6" name="Group 5">
            <a:extLst>
              <a:ext uri="{FF2B5EF4-FFF2-40B4-BE49-F238E27FC236}">
                <a16:creationId xmlns:a16="http://schemas.microsoft.com/office/drawing/2014/main" id="{85953EBB-A01C-B7B3-DFD5-39336737F356}"/>
              </a:ext>
            </a:extLst>
          </p:cNvPr>
          <p:cNvGrpSpPr/>
          <p:nvPr/>
        </p:nvGrpSpPr>
        <p:grpSpPr>
          <a:xfrm>
            <a:off x="8877152" y="3429000"/>
            <a:ext cx="3127614" cy="2643166"/>
            <a:chOff x="8877152" y="3429000"/>
            <a:chExt cx="3127614" cy="2643166"/>
          </a:xfrm>
        </p:grpSpPr>
        <p:pic>
          <p:nvPicPr>
            <p:cNvPr id="1028" name="Picture 4" descr="A Law Enforcement A.I. Is No More or Less Biased Than People | Psychology  Today Ireland">
              <a:extLst>
                <a:ext uri="{FF2B5EF4-FFF2-40B4-BE49-F238E27FC236}">
                  <a16:creationId xmlns:a16="http://schemas.microsoft.com/office/drawing/2014/main" id="{0F3FAF80-9F32-4007-BF34-E4BE61C2B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8028" y="3429000"/>
              <a:ext cx="2457450" cy="18573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C0DF1CB-C8CD-4327-AFDA-E1A9A2BD78E0}"/>
                </a:ext>
              </a:extLst>
            </p:cNvPr>
            <p:cNvSpPr txBox="1"/>
            <p:nvPr/>
          </p:nvSpPr>
          <p:spPr>
            <a:xfrm>
              <a:off x="8877152" y="5425835"/>
              <a:ext cx="3127614" cy="646331"/>
            </a:xfrm>
            <a:prstGeom prst="rect">
              <a:avLst/>
            </a:prstGeom>
            <a:noFill/>
          </p:spPr>
          <p:txBody>
            <a:bodyPr wrap="square">
              <a:spAutoFit/>
            </a:bodyPr>
            <a:lstStyle/>
            <a:p>
              <a:r>
                <a:rPr lang="en-IE" sz="1200" dirty="0"/>
                <a:t>Source: https://link.springer.com/article/10.1007/s10551-018-3921-3</a:t>
              </a:r>
            </a:p>
          </p:txBody>
        </p:sp>
      </p:grpSp>
      <p:sp>
        <p:nvSpPr>
          <p:cNvPr id="13" name="TextBox 12">
            <a:extLst>
              <a:ext uri="{FF2B5EF4-FFF2-40B4-BE49-F238E27FC236}">
                <a16:creationId xmlns:a16="http://schemas.microsoft.com/office/drawing/2014/main" id="{EB2A6143-BEF0-4547-A099-98AB150ABE18}"/>
              </a:ext>
            </a:extLst>
          </p:cNvPr>
          <p:cNvSpPr txBox="1"/>
          <p:nvPr/>
        </p:nvSpPr>
        <p:spPr>
          <a:xfrm>
            <a:off x="372299" y="1335171"/>
            <a:ext cx="6108700" cy="461665"/>
          </a:xfrm>
          <a:prstGeom prst="rect">
            <a:avLst/>
          </a:prstGeom>
          <a:noFill/>
        </p:spPr>
        <p:txBody>
          <a:bodyPr wrap="square">
            <a:spAutoFit/>
          </a:bodyPr>
          <a:lstStyle/>
          <a:p>
            <a:r>
              <a:rPr lang="en-US" sz="2400" b="1" dirty="0"/>
              <a:t>The COMPAS Tool </a:t>
            </a:r>
            <a:endParaRPr lang="en-IE" sz="2400" b="1" dirty="0"/>
          </a:p>
        </p:txBody>
      </p:sp>
      <p:sp>
        <p:nvSpPr>
          <p:cNvPr id="14" name="TextBox 13">
            <a:extLst>
              <a:ext uri="{FF2B5EF4-FFF2-40B4-BE49-F238E27FC236}">
                <a16:creationId xmlns:a16="http://schemas.microsoft.com/office/drawing/2014/main" id="{951AF73A-A6A0-4DEE-B9E0-52D8033ED517}"/>
              </a:ext>
            </a:extLst>
          </p:cNvPr>
          <p:cNvSpPr txBox="1"/>
          <p:nvPr/>
        </p:nvSpPr>
        <p:spPr>
          <a:xfrm>
            <a:off x="785812" y="3884613"/>
            <a:ext cx="7529513" cy="1400383"/>
          </a:xfrm>
          <a:prstGeom prst="rect">
            <a:avLst/>
          </a:prstGeom>
          <a:noFill/>
        </p:spPr>
        <p:txBody>
          <a:bodyPr wrap="square">
            <a:spAutoFit/>
          </a:bodyPr>
          <a:lstStyle/>
          <a:p>
            <a:pPr marL="0" indent="0">
              <a:buNone/>
            </a:pPr>
            <a:r>
              <a:rPr lang="en-US" sz="1700" b="1" dirty="0">
                <a:solidFill>
                  <a:schemeClr val="tx1"/>
                </a:solidFill>
              </a:rPr>
              <a:t>Yet, last July, the parole board hit him with a denial. It might have turned out differently but, the board explained, a computer system called COMPAS had ranked him “high risk.” </a:t>
            </a:r>
            <a:r>
              <a:rPr lang="en-US" sz="1700" b="1" dirty="0">
                <a:solidFill>
                  <a:schemeClr val="tx1"/>
                </a:solidFill>
                <a:highlight>
                  <a:srgbClr val="FFFF00"/>
                </a:highlight>
              </a:rPr>
              <a:t>Neither he nor the board had any idea how this risk score was calculated; Northpointe, the for-profit company that sells COMPAS, considers that information to be a trade secret.” </a:t>
            </a:r>
          </a:p>
        </p:txBody>
      </p:sp>
      <p:sp>
        <p:nvSpPr>
          <p:cNvPr id="5" name="Slide Number Placeholder 4">
            <a:extLst>
              <a:ext uri="{FF2B5EF4-FFF2-40B4-BE49-F238E27FC236}">
                <a16:creationId xmlns:a16="http://schemas.microsoft.com/office/drawing/2014/main" id="{4D1B4D38-F5F0-F494-4D03-B404892D7C7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35</a:t>
            </a:fld>
            <a:endParaRPr lang="en-IE" dirty="0"/>
          </a:p>
        </p:txBody>
      </p:sp>
    </p:spTree>
    <p:extLst>
      <p:ext uri="{BB962C8B-B14F-4D97-AF65-F5344CB8AC3E}">
        <p14:creationId xmlns:p14="http://schemas.microsoft.com/office/powerpoint/2010/main" val="236214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61D92BD-B334-4F41-817F-CF21CDEDB595}"/>
              </a:ext>
            </a:extLst>
          </p:cNvPr>
          <p:cNvSpPr>
            <a:spLocks noGrp="1" noChangeArrowheads="1"/>
          </p:cNvSpPr>
          <p:nvPr>
            <p:ph type="title"/>
          </p:nvPr>
        </p:nvSpPr>
        <p:spPr>
          <a:xfrm>
            <a:off x="226484" y="298450"/>
            <a:ext cx="9692216" cy="553998"/>
          </a:xfrm>
        </p:spPr>
        <p:txBody>
          <a:bodyPr>
            <a:normAutofit fontScale="90000"/>
          </a:bodyPr>
          <a:lstStyle/>
          <a:p>
            <a:r>
              <a:rPr lang="en-US" altLang="en-US" sz="3600" dirty="0"/>
              <a:t>Algorithms, Decisions, and Accountability</a:t>
            </a:r>
            <a:endParaRPr lang="en-IE" altLang="en-US" sz="3600" dirty="0"/>
          </a:p>
        </p:txBody>
      </p:sp>
      <p:sp>
        <p:nvSpPr>
          <p:cNvPr id="3" name="Content Placeholder 2">
            <a:extLst>
              <a:ext uri="{FF2B5EF4-FFF2-40B4-BE49-F238E27FC236}">
                <a16:creationId xmlns:a16="http://schemas.microsoft.com/office/drawing/2014/main" id="{DFCB9C78-7E7D-44E0-844B-04E93BFB980A}"/>
              </a:ext>
            </a:extLst>
          </p:cNvPr>
          <p:cNvSpPr>
            <a:spLocks noGrp="1"/>
          </p:cNvSpPr>
          <p:nvPr>
            <p:ph idx="1"/>
          </p:nvPr>
        </p:nvSpPr>
        <p:spPr>
          <a:xfrm>
            <a:off x="226484" y="1335996"/>
            <a:ext cx="6631516" cy="3117895"/>
          </a:xfrm>
        </p:spPr>
        <p:txBody>
          <a:bodyPr rtlCol="0">
            <a:noAutofit/>
          </a:bodyPr>
          <a:lstStyle/>
          <a:p>
            <a:pPr>
              <a:spcAft>
                <a:spcPts val="0"/>
              </a:spcAft>
              <a:buFont typeface="Arial" panose="020B0604020202020204" pitchFamily="34" charset="0"/>
              <a:buChar char="•"/>
              <a:defRPr/>
            </a:pPr>
            <a:r>
              <a:rPr lang="en-US" sz="2000" b="1" dirty="0"/>
              <a:t>Computers are expected to provide unbiased calculations </a:t>
            </a:r>
            <a:r>
              <a:rPr lang="en-US" sz="2000" dirty="0"/>
              <a:t>insofar they take in points of reference objectively and use algorithmic processes to provide a standard outcome</a:t>
            </a:r>
          </a:p>
          <a:p>
            <a:pPr>
              <a:spcAft>
                <a:spcPts val="0"/>
              </a:spcAft>
              <a:buFont typeface="Arial" panose="020B0604020202020204" pitchFamily="34" charset="0"/>
              <a:buChar char="•"/>
              <a:defRPr/>
            </a:pPr>
            <a:endParaRPr lang="en-US" sz="2000" dirty="0"/>
          </a:p>
          <a:p>
            <a:pPr fontAlgn="auto">
              <a:spcAft>
                <a:spcPts val="0"/>
              </a:spcAft>
              <a:buFont typeface="Arial" panose="020B0604020202020204" pitchFamily="34" charset="0"/>
              <a:buChar char="•"/>
              <a:defRPr/>
            </a:pPr>
            <a:r>
              <a:rPr lang="en-US" sz="2000" dirty="0"/>
              <a:t>The conventional wisdom therefore is that </a:t>
            </a:r>
            <a:r>
              <a:rPr lang="en-US" sz="2000" b="1" dirty="0"/>
              <a:t>there are considerable benefits of using algorithms over human processing and decision making</a:t>
            </a:r>
            <a:r>
              <a:rPr lang="en-US" sz="2000" b="1" dirty="0">
                <a:solidFill>
                  <a:schemeClr val="tx1">
                    <a:lumMod val="75000"/>
                    <a:lumOff val="25000"/>
                  </a:schemeClr>
                </a:solidFill>
              </a:rPr>
              <a:t> </a:t>
            </a:r>
          </a:p>
          <a:p>
            <a:pPr lvl="1" fontAlgn="auto">
              <a:spcAft>
                <a:spcPts val="0"/>
              </a:spcAft>
              <a:buFont typeface="Courier New" panose="02070309020205020404" pitchFamily="49" charset="0"/>
              <a:buChar char="o"/>
              <a:defRPr/>
            </a:pPr>
            <a:r>
              <a:rPr lang="en-US" sz="2000" dirty="0">
                <a:solidFill>
                  <a:schemeClr val="tx1">
                    <a:lumMod val="75000"/>
                    <a:lumOff val="25000"/>
                  </a:schemeClr>
                </a:solidFill>
              </a:rPr>
              <a:t>speed, efficiency and consistency</a:t>
            </a:r>
          </a:p>
          <a:p>
            <a:pPr lvl="1" fontAlgn="auto">
              <a:spcAft>
                <a:spcPts val="0"/>
              </a:spcAft>
              <a:buFont typeface="Courier New" panose="02070309020205020404" pitchFamily="49" charset="0"/>
              <a:buChar char="o"/>
              <a:defRPr/>
            </a:pPr>
            <a:r>
              <a:rPr lang="en-US" sz="2000" dirty="0"/>
              <a:t>and even fairness as there a </a:t>
            </a:r>
            <a:r>
              <a:rPr lang="en-US" sz="2000" dirty="0">
                <a:solidFill>
                  <a:schemeClr val="tx1">
                    <a:lumMod val="75000"/>
                    <a:lumOff val="25000"/>
                  </a:schemeClr>
                </a:solidFill>
              </a:rPr>
              <a:t>common misconception that algorithms automatically always result in ‘unbiased’ decisions</a:t>
            </a:r>
          </a:p>
          <a:p>
            <a:pPr lvl="1" fontAlgn="auto">
              <a:spcAft>
                <a:spcPts val="0"/>
              </a:spcAft>
              <a:defRPr/>
            </a:pPr>
            <a:endParaRPr lang="en-US" sz="2000" dirty="0"/>
          </a:p>
          <a:p>
            <a:pPr>
              <a:spcAft>
                <a:spcPts val="0"/>
              </a:spcAft>
              <a:buFont typeface="Arial" panose="020B0604020202020204" pitchFamily="34" charset="0"/>
              <a:buChar char="•"/>
              <a:defRPr/>
            </a:pPr>
            <a:r>
              <a:rPr lang="en-US" sz="2000" dirty="0">
                <a:solidFill>
                  <a:srgbClr val="FF0000"/>
                </a:solidFill>
              </a:rPr>
              <a:t>Algorithms are therefore attractive because they promise speed and neutrality in decision making. </a:t>
            </a:r>
            <a:endParaRPr lang="en-US" sz="2000" dirty="0">
              <a:solidFill>
                <a:schemeClr val="tx1">
                  <a:lumMod val="75000"/>
                  <a:lumOff val="25000"/>
                </a:schemeClr>
              </a:solidFill>
            </a:endParaRPr>
          </a:p>
        </p:txBody>
      </p:sp>
      <p:pic>
        <p:nvPicPr>
          <p:cNvPr id="10" name="Picture 2" descr="Image for post">
            <a:extLst>
              <a:ext uri="{FF2B5EF4-FFF2-40B4-BE49-F238E27FC236}">
                <a16:creationId xmlns:a16="http://schemas.microsoft.com/office/drawing/2014/main" id="{220C1EBF-130F-4A88-896B-C90991CC89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452" y="2096150"/>
            <a:ext cx="4929064" cy="3371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0AD1380-DC84-FF95-9E3C-5A1BE87F05F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36</a:t>
            </a:fld>
            <a:endParaRPr lang="en-IE" dirty="0"/>
          </a:p>
        </p:txBody>
      </p:sp>
    </p:spTree>
  </p:cSld>
  <p:clrMapOvr>
    <a:masterClrMapping/>
  </p:clrMapOvr>
  <p:transition spd="slow" advTm="352402"/>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F0F804-8929-4655-AF20-13A39497B4BC}"/>
              </a:ext>
            </a:extLst>
          </p:cNvPr>
          <p:cNvPicPr>
            <a:picLocks noChangeAspect="1"/>
          </p:cNvPicPr>
          <p:nvPr/>
        </p:nvPicPr>
        <p:blipFill>
          <a:blip r:embed="rId3"/>
          <a:stretch>
            <a:fillRect/>
          </a:stretch>
        </p:blipFill>
        <p:spPr>
          <a:xfrm>
            <a:off x="546100" y="2703852"/>
            <a:ext cx="5754142" cy="3007403"/>
          </a:xfrm>
          <a:prstGeom prst="rect">
            <a:avLst/>
          </a:prstGeom>
        </p:spPr>
      </p:pic>
      <p:sp>
        <p:nvSpPr>
          <p:cNvPr id="6" name="Title 1">
            <a:extLst>
              <a:ext uri="{FF2B5EF4-FFF2-40B4-BE49-F238E27FC236}">
                <a16:creationId xmlns:a16="http://schemas.microsoft.com/office/drawing/2014/main" id="{81A6E31F-9684-482D-A35E-06AEA4BD3269}"/>
              </a:ext>
            </a:extLst>
          </p:cNvPr>
          <p:cNvSpPr txBox="1">
            <a:spLocks noChangeArrowheads="1"/>
          </p:cNvSpPr>
          <p:nvPr/>
        </p:nvSpPr>
        <p:spPr>
          <a:xfrm>
            <a:off x="226484" y="29845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t>Algorithms, Decisions and Accountability</a:t>
            </a:r>
            <a:endParaRPr lang="en-IE" altLang="en-US" dirty="0"/>
          </a:p>
        </p:txBody>
      </p:sp>
      <p:sp>
        <p:nvSpPr>
          <p:cNvPr id="7" name="Content Placeholder 2">
            <a:extLst>
              <a:ext uri="{FF2B5EF4-FFF2-40B4-BE49-F238E27FC236}">
                <a16:creationId xmlns:a16="http://schemas.microsoft.com/office/drawing/2014/main" id="{A2B5E991-CA15-4556-83E5-B400AA20ED3B}"/>
              </a:ext>
            </a:extLst>
          </p:cNvPr>
          <p:cNvSpPr txBox="1">
            <a:spLocks/>
          </p:cNvSpPr>
          <p:nvPr/>
        </p:nvSpPr>
        <p:spPr>
          <a:xfrm>
            <a:off x="226484" y="1335997"/>
            <a:ext cx="11394016" cy="1692954"/>
          </a:xfrm>
          <a:prstGeom prst="rect">
            <a:avLst/>
          </a:prstGeom>
        </p:spPr>
        <p:txBody>
          <a:bodyPr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Arial" panose="020B0604020202020204" pitchFamily="34" charset="0"/>
              <a:buChar char="•"/>
              <a:defRPr/>
            </a:pPr>
            <a:r>
              <a:rPr lang="en-US" dirty="0"/>
              <a:t>However </a:t>
            </a:r>
            <a:r>
              <a:rPr lang="en-US" b="1" dirty="0"/>
              <a:t>algorithmic decision-making is “black boxed”  </a:t>
            </a:r>
            <a:r>
              <a:rPr lang="en-US" dirty="0"/>
              <a:t>--- Frank Pasquale</a:t>
            </a:r>
          </a:p>
          <a:p>
            <a:pPr lvl="1">
              <a:buFont typeface="Courier New" panose="02070309020205020404" pitchFamily="49" charset="0"/>
              <a:buChar char="o"/>
              <a:defRPr/>
            </a:pPr>
            <a:r>
              <a:rPr lang="en-US" sz="1800" dirty="0"/>
              <a:t>what goes into the computer for processing and what the outcome is </a:t>
            </a:r>
          </a:p>
          <a:p>
            <a:pPr lvl="1">
              <a:buFont typeface="Courier New" panose="02070309020205020404" pitchFamily="49" charset="0"/>
              <a:buChar char="o"/>
              <a:defRPr/>
            </a:pPr>
            <a:r>
              <a:rPr lang="en-US" sz="1800" dirty="0"/>
              <a:t>inner process remains unknown</a:t>
            </a:r>
            <a:endParaRPr lang="en-IE" sz="1800" dirty="0"/>
          </a:p>
        </p:txBody>
      </p:sp>
      <p:sp>
        <p:nvSpPr>
          <p:cNvPr id="8" name="TextBox 7">
            <a:extLst>
              <a:ext uri="{FF2B5EF4-FFF2-40B4-BE49-F238E27FC236}">
                <a16:creationId xmlns:a16="http://schemas.microsoft.com/office/drawing/2014/main" id="{7A45120C-B75F-5DBB-51C0-8DBAC87A4A55}"/>
              </a:ext>
            </a:extLst>
          </p:cNvPr>
          <p:cNvSpPr txBox="1"/>
          <p:nvPr/>
        </p:nvSpPr>
        <p:spPr>
          <a:xfrm>
            <a:off x="4323418" y="2817539"/>
            <a:ext cx="7093882" cy="2677656"/>
          </a:xfrm>
          <a:prstGeom prst="rect">
            <a:avLst/>
          </a:prstGeom>
          <a:noFill/>
        </p:spPr>
        <p:txBody>
          <a:bodyPr wrap="square">
            <a:spAutoFit/>
          </a:bodyPr>
          <a:lstStyle/>
          <a:p>
            <a:pPr fontAlgn="auto">
              <a:spcAft>
                <a:spcPts val="0"/>
              </a:spcAft>
              <a:buFont typeface="Wingdings 3" charset="2"/>
              <a:buChar char=""/>
              <a:defRPr/>
            </a:pPr>
            <a:r>
              <a:rPr lang="en-US" sz="2400" dirty="0">
                <a:solidFill>
                  <a:srgbClr val="FF0000"/>
                </a:solidFill>
              </a:rPr>
              <a:t>We must </a:t>
            </a:r>
            <a:r>
              <a:rPr lang="en-US" sz="2400" b="1" dirty="0">
                <a:solidFill>
                  <a:srgbClr val="FF0000"/>
                </a:solidFill>
              </a:rPr>
              <a:t>not assume that algorithms are “neutral”  </a:t>
            </a:r>
            <a:r>
              <a:rPr lang="en-US" sz="2400" dirty="0">
                <a:solidFill>
                  <a:srgbClr val="FF0000"/>
                </a:solidFill>
              </a:rPr>
              <a:t>but represent an “opinion embedded in mathematics.” (</a:t>
            </a:r>
            <a:r>
              <a:rPr lang="en-US" sz="2000" dirty="0">
                <a:solidFill>
                  <a:srgbClr val="FF0000"/>
                </a:solidFill>
              </a:rPr>
              <a:t>Data </a:t>
            </a:r>
            <a:r>
              <a:rPr lang="en-US" sz="2000" dirty="0" err="1">
                <a:solidFill>
                  <a:srgbClr val="FF0000"/>
                </a:solidFill>
              </a:rPr>
              <a:t>Scientisty</a:t>
            </a:r>
            <a:r>
              <a:rPr lang="en-US" sz="2000" dirty="0">
                <a:solidFill>
                  <a:srgbClr val="FF0000"/>
                </a:solidFill>
              </a:rPr>
              <a:t> Cathy O’Neil – author of Weapons of Math Destruction</a:t>
            </a:r>
            <a:r>
              <a:rPr lang="en-US" sz="2400" dirty="0">
                <a:solidFill>
                  <a:srgbClr val="FF0000"/>
                </a:solidFill>
              </a:rPr>
              <a:t>)</a:t>
            </a:r>
          </a:p>
          <a:p>
            <a:pPr fontAlgn="auto">
              <a:spcAft>
                <a:spcPts val="0"/>
              </a:spcAft>
              <a:buFont typeface="Wingdings 3" charset="2"/>
              <a:buChar char=""/>
              <a:defRPr/>
            </a:pPr>
            <a:endParaRPr lang="en-US" sz="2400" dirty="0">
              <a:solidFill>
                <a:srgbClr val="FF0000"/>
              </a:solidFill>
            </a:endParaRPr>
          </a:p>
          <a:p>
            <a:pPr fontAlgn="auto">
              <a:spcAft>
                <a:spcPts val="0"/>
              </a:spcAft>
              <a:buFont typeface="Wingdings 3" charset="2"/>
              <a:buChar char=""/>
              <a:defRPr/>
            </a:pPr>
            <a:r>
              <a:rPr lang="en-US" sz="2400" dirty="0">
                <a:solidFill>
                  <a:srgbClr val="FF0000"/>
                </a:solidFill>
              </a:rPr>
              <a:t>Therefore, accountability for those decisions must remain in an ethical system</a:t>
            </a:r>
            <a:endParaRPr lang="en-IE" sz="2400" dirty="0">
              <a:solidFill>
                <a:srgbClr val="FF0000"/>
              </a:solidFill>
            </a:endParaRPr>
          </a:p>
        </p:txBody>
      </p:sp>
      <p:pic>
        <p:nvPicPr>
          <p:cNvPr id="9" name="Picture 2" descr="Interpretable Machine Learning | LIME In Machine Learning">
            <a:extLst>
              <a:ext uri="{FF2B5EF4-FFF2-40B4-BE49-F238E27FC236}">
                <a16:creationId xmlns:a16="http://schemas.microsoft.com/office/drawing/2014/main" id="{06690AFF-FB82-17AF-90B1-8F8450D03B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12" t="5385" r="16476" b="12821"/>
          <a:stretch/>
        </p:blipFill>
        <p:spPr bwMode="auto">
          <a:xfrm>
            <a:off x="546100" y="2745805"/>
            <a:ext cx="3575050" cy="28333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BB0A8E9-C19F-2CAE-4FF2-61573F41FFF3}"/>
              </a:ext>
            </a:extLst>
          </p:cNvPr>
          <p:cNvPicPr>
            <a:picLocks noChangeAspect="1"/>
          </p:cNvPicPr>
          <p:nvPr/>
        </p:nvPicPr>
        <p:blipFill>
          <a:blip r:embed="rId5"/>
          <a:stretch>
            <a:fillRect/>
          </a:stretch>
        </p:blipFill>
        <p:spPr>
          <a:xfrm>
            <a:off x="546100" y="2783672"/>
            <a:ext cx="10706100" cy="3099315"/>
          </a:xfrm>
          <a:prstGeom prst="rect">
            <a:avLst/>
          </a:prstGeom>
          <a:ln w="76200">
            <a:solidFill>
              <a:srgbClr val="FFFF00"/>
            </a:solidFill>
          </a:ln>
        </p:spPr>
      </p:pic>
      <p:sp>
        <p:nvSpPr>
          <p:cNvPr id="3" name="Slide Number Placeholder 2">
            <a:extLst>
              <a:ext uri="{FF2B5EF4-FFF2-40B4-BE49-F238E27FC236}">
                <a16:creationId xmlns:a16="http://schemas.microsoft.com/office/drawing/2014/main" id="{D1F2772D-DEC4-924D-8CC5-A173EE630E4B}"/>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37</a:t>
            </a:fld>
            <a:endParaRPr lang="en-IE" dirty="0"/>
          </a:p>
        </p:txBody>
      </p:sp>
    </p:spTree>
    <p:extLst>
      <p:ext uri="{BB962C8B-B14F-4D97-AF65-F5344CB8AC3E}">
        <p14:creationId xmlns:p14="http://schemas.microsoft.com/office/powerpoint/2010/main" val="264441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7843-9BF0-4480-8D0F-F802C09731B8}"/>
              </a:ext>
            </a:extLst>
          </p:cNvPr>
          <p:cNvSpPr>
            <a:spLocks noGrp="1"/>
          </p:cNvSpPr>
          <p:nvPr>
            <p:ph type="title"/>
          </p:nvPr>
        </p:nvSpPr>
        <p:spPr>
          <a:xfrm>
            <a:off x="335664" y="278220"/>
            <a:ext cx="8596668" cy="553998"/>
          </a:xfrm>
        </p:spPr>
        <p:txBody>
          <a:bodyPr>
            <a:normAutofit fontScale="90000"/>
          </a:bodyPr>
          <a:lstStyle/>
          <a:p>
            <a:r>
              <a:rPr lang="en-US" sz="3600" dirty="0"/>
              <a:t>Defining Accountability</a:t>
            </a:r>
            <a:endParaRPr lang="en-IE" sz="3600" dirty="0"/>
          </a:p>
        </p:txBody>
      </p:sp>
      <p:sp>
        <p:nvSpPr>
          <p:cNvPr id="3" name="Content Placeholder 2">
            <a:extLst>
              <a:ext uri="{FF2B5EF4-FFF2-40B4-BE49-F238E27FC236}">
                <a16:creationId xmlns:a16="http://schemas.microsoft.com/office/drawing/2014/main" id="{16BF60F2-DDFF-4CBC-A33D-36DC00C35238}"/>
              </a:ext>
            </a:extLst>
          </p:cNvPr>
          <p:cNvSpPr>
            <a:spLocks noGrp="1"/>
          </p:cNvSpPr>
          <p:nvPr>
            <p:ph idx="1"/>
          </p:nvPr>
        </p:nvSpPr>
        <p:spPr>
          <a:xfrm>
            <a:off x="335664" y="2073312"/>
            <a:ext cx="7579878" cy="3768688"/>
          </a:xfrm>
        </p:spPr>
        <p:txBody>
          <a:bodyPr>
            <a:normAutofit/>
          </a:bodyPr>
          <a:lstStyle/>
          <a:p>
            <a:r>
              <a:rPr lang="en-US" sz="2400" dirty="0"/>
              <a:t>Accountability - 'A set of mechanisms, practices and attributes that sum to a governance structure which involves committing to legal and ethical obligations, policies, procedures and mechanism, explaining and demonstrating ethical implementation to internal and external stakeholders and remedying any failure to act properly’.</a:t>
            </a:r>
          </a:p>
          <a:p>
            <a:pPr marL="0" indent="0">
              <a:buNone/>
            </a:pPr>
            <a:r>
              <a:rPr lang="en-US" sz="2400" dirty="0"/>
              <a:t>Source:  EPRS (2019)</a:t>
            </a:r>
            <a:endParaRPr lang="en-IE" sz="2400" dirty="0"/>
          </a:p>
        </p:txBody>
      </p:sp>
      <p:pic>
        <p:nvPicPr>
          <p:cNvPr id="8" name="Picture 7">
            <a:extLst>
              <a:ext uri="{FF2B5EF4-FFF2-40B4-BE49-F238E27FC236}">
                <a16:creationId xmlns:a16="http://schemas.microsoft.com/office/drawing/2014/main" id="{48BD4CE1-E294-44B1-BF39-EAAB366C3FF5}"/>
              </a:ext>
            </a:extLst>
          </p:cNvPr>
          <p:cNvPicPr>
            <a:picLocks noChangeAspect="1"/>
          </p:cNvPicPr>
          <p:nvPr/>
        </p:nvPicPr>
        <p:blipFill>
          <a:blip r:embed="rId3"/>
          <a:stretch>
            <a:fillRect/>
          </a:stretch>
        </p:blipFill>
        <p:spPr>
          <a:xfrm>
            <a:off x="9058275" y="1520026"/>
            <a:ext cx="2798061" cy="4604217"/>
          </a:xfrm>
          <a:prstGeom prst="rect">
            <a:avLst/>
          </a:prstGeom>
        </p:spPr>
      </p:pic>
      <p:sp>
        <p:nvSpPr>
          <p:cNvPr id="6" name="Slide Number Placeholder 5">
            <a:extLst>
              <a:ext uri="{FF2B5EF4-FFF2-40B4-BE49-F238E27FC236}">
                <a16:creationId xmlns:a16="http://schemas.microsoft.com/office/drawing/2014/main" id="{B05A627B-5AF4-9F99-CFC7-AF86DFB6DF03}"/>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38</a:t>
            </a:fld>
            <a:endParaRPr lang="en-IE" dirty="0"/>
          </a:p>
        </p:txBody>
      </p:sp>
    </p:spTree>
    <p:extLst>
      <p:ext uri="{BB962C8B-B14F-4D97-AF65-F5344CB8AC3E}">
        <p14:creationId xmlns:p14="http://schemas.microsoft.com/office/powerpoint/2010/main" val="3236726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DFD20C66-60CC-4E95-B2D8-5F9421D842FA}"/>
              </a:ext>
            </a:extLst>
          </p:cNvPr>
          <p:cNvSpPr>
            <a:spLocks noGrp="1" noChangeArrowheads="1"/>
          </p:cNvSpPr>
          <p:nvPr>
            <p:ph type="title"/>
          </p:nvPr>
        </p:nvSpPr>
        <p:spPr>
          <a:xfrm>
            <a:off x="304610" y="124064"/>
            <a:ext cx="9008723" cy="1320800"/>
          </a:xfrm>
        </p:spPr>
        <p:txBody>
          <a:bodyPr>
            <a:noAutofit/>
          </a:bodyPr>
          <a:lstStyle/>
          <a:p>
            <a:r>
              <a:rPr lang="en-US" altLang="en-US" sz="3600" dirty="0"/>
              <a:t>Meaning And Functions Of Accountability</a:t>
            </a:r>
            <a:endParaRPr lang="en-IE" altLang="en-US" sz="3600" dirty="0"/>
          </a:p>
        </p:txBody>
      </p:sp>
      <p:sp>
        <p:nvSpPr>
          <p:cNvPr id="11267" name="Content Placeholder 2">
            <a:extLst>
              <a:ext uri="{FF2B5EF4-FFF2-40B4-BE49-F238E27FC236}">
                <a16:creationId xmlns:a16="http://schemas.microsoft.com/office/drawing/2014/main" id="{D5CB3286-A854-4C97-B3C3-CAFB623EEAE3}"/>
              </a:ext>
            </a:extLst>
          </p:cNvPr>
          <p:cNvSpPr>
            <a:spLocks noGrp="1" noChangeArrowheads="1"/>
          </p:cNvSpPr>
          <p:nvPr>
            <p:ph idx="1"/>
          </p:nvPr>
        </p:nvSpPr>
        <p:spPr>
          <a:xfrm>
            <a:off x="304610" y="1295400"/>
            <a:ext cx="11379390" cy="1619727"/>
          </a:xfrm>
        </p:spPr>
        <p:txBody>
          <a:bodyPr>
            <a:normAutofit/>
          </a:bodyPr>
          <a:lstStyle/>
          <a:p>
            <a:r>
              <a:rPr lang="en-US" altLang="en-US" sz="2000" dirty="0"/>
              <a:t>Accountability is primarily a </a:t>
            </a:r>
            <a:r>
              <a:rPr lang="en-US" altLang="en-US" sz="2000" b="1" dirty="0"/>
              <a:t>legal</a:t>
            </a:r>
            <a:r>
              <a:rPr lang="en-US" altLang="en-US" sz="2000" dirty="0"/>
              <a:t> and ethical obligation on an individual or organisation to account for its activities, accept </a:t>
            </a:r>
            <a:r>
              <a:rPr lang="en-US" altLang="en-US" sz="2000" b="1" dirty="0"/>
              <a:t>responsibility</a:t>
            </a:r>
            <a:r>
              <a:rPr lang="en-US" altLang="en-US" sz="2000" dirty="0"/>
              <a:t> for them, and to disclose the results in a transparent manner</a:t>
            </a:r>
          </a:p>
          <a:p>
            <a:r>
              <a:rPr lang="en-US" altLang="en-US" sz="2400" b="1" dirty="0"/>
              <a:t>Functions of accountability principle</a:t>
            </a:r>
          </a:p>
        </p:txBody>
      </p:sp>
      <p:pic>
        <p:nvPicPr>
          <p:cNvPr id="5122" name="Picture 2" descr="This Week's AJ Highlights: Ominous Orchestra Results? New Arts Journalism? Accountable  Algorithms? | diacritical">
            <a:extLst>
              <a:ext uri="{FF2B5EF4-FFF2-40B4-BE49-F238E27FC236}">
                <a16:creationId xmlns:a16="http://schemas.microsoft.com/office/drawing/2014/main" id="{54B1F054-DF71-4EBF-87B8-D6DFC3D16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49" y="2915127"/>
            <a:ext cx="5204773" cy="28209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0B6F55A-6EB6-4769-B5AD-9CE6719045D7}"/>
              </a:ext>
            </a:extLst>
          </p:cNvPr>
          <p:cNvSpPr txBox="1"/>
          <p:nvPr/>
        </p:nvSpPr>
        <p:spPr>
          <a:xfrm>
            <a:off x="160978" y="2915127"/>
            <a:ext cx="6099174" cy="2246769"/>
          </a:xfrm>
          <a:prstGeom prst="rect">
            <a:avLst/>
          </a:prstGeom>
          <a:noFill/>
        </p:spPr>
        <p:txBody>
          <a:bodyPr wrap="square">
            <a:spAutoFit/>
          </a:bodyPr>
          <a:lstStyle/>
          <a:p>
            <a:pPr marL="742950" lvl="1" indent="-285750">
              <a:buClr>
                <a:srgbClr val="00B0F0"/>
              </a:buClr>
              <a:buFont typeface="Courier New" panose="02070309020205020404" pitchFamily="49" charset="0"/>
              <a:buChar char="o"/>
            </a:pPr>
            <a:r>
              <a:rPr lang="en-US" altLang="en-US" sz="2000" dirty="0"/>
              <a:t>act as a deterrent to reckless, irresponsible or illegal </a:t>
            </a:r>
            <a:r>
              <a:rPr lang="en-US" altLang="en-US" sz="2000" dirty="0" err="1"/>
              <a:t>behaviour</a:t>
            </a:r>
            <a:r>
              <a:rPr lang="en-US" altLang="en-US" sz="2000" dirty="0"/>
              <a:t> on the part of humans deploying/using algorithmic systems</a:t>
            </a:r>
          </a:p>
          <a:p>
            <a:pPr marL="742950" lvl="1" indent="-285750">
              <a:buClr>
                <a:srgbClr val="00B0F0"/>
              </a:buClr>
              <a:buFont typeface="Courier New" panose="02070309020205020404" pitchFamily="49" charset="0"/>
              <a:buChar char="o"/>
            </a:pPr>
            <a:endParaRPr lang="en-US" altLang="en-US" sz="2000" dirty="0"/>
          </a:p>
          <a:p>
            <a:pPr marL="742950" lvl="1" indent="-285750">
              <a:buClr>
                <a:srgbClr val="00B0F0"/>
              </a:buClr>
              <a:buFont typeface="Courier New" panose="02070309020205020404" pitchFamily="49" charset="0"/>
              <a:buChar char="o"/>
            </a:pPr>
            <a:r>
              <a:rPr lang="en-US" altLang="en-US" sz="2000" dirty="0"/>
              <a:t>generate a self-reflective feedback loop for citizens and society, exposing existing biases and power dynamics</a:t>
            </a:r>
          </a:p>
        </p:txBody>
      </p:sp>
      <p:sp>
        <p:nvSpPr>
          <p:cNvPr id="3" name="Slide Number Placeholder 2">
            <a:extLst>
              <a:ext uri="{FF2B5EF4-FFF2-40B4-BE49-F238E27FC236}">
                <a16:creationId xmlns:a16="http://schemas.microsoft.com/office/drawing/2014/main" id="{8C1E6B8C-1C95-E7D5-4C47-C2A25D44E83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39</a:t>
            </a:fld>
            <a:endParaRPr lang="en-IE" dirty="0"/>
          </a:p>
        </p:txBody>
      </p:sp>
    </p:spTree>
  </p:cSld>
  <p:clrMapOvr>
    <a:masterClrMapping/>
  </p:clrMapOvr>
  <p:transition spd="slow" advTm="250323"/>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55AB-671F-4BC1-9B38-A94DECC38F20}"/>
              </a:ext>
            </a:extLst>
          </p:cNvPr>
          <p:cNvSpPr>
            <a:spLocks noGrp="1"/>
          </p:cNvSpPr>
          <p:nvPr>
            <p:ph type="title"/>
          </p:nvPr>
        </p:nvSpPr>
        <p:spPr>
          <a:xfrm>
            <a:off x="533400" y="261302"/>
            <a:ext cx="9525000" cy="848995"/>
          </a:xfrm>
        </p:spPr>
        <p:txBody>
          <a:bodyPr>
            <a:normAutofit fontScale="90000"/>
          </a:bodyPr>
          <a:lstStyle/>
          <a:p>
            <a:r>
              <a:rPr lang="en-US" sz="4000" dirty="0"/>
              <a:t>Minimum intended module learning outcomes</a:t>
            </a:r>
            <a:endParaRPr lang="en-US" dirty="0"/>
          </a:p>
        </p:txBody>
      </p:sp>
      <p:sp>
        <p:nvSpPr>
          <p:cNvPr id="3" name="Content Placeholder 2">
            <a:extLst>
              <a:ext uri="{FF2B5EF4-FFF2-40B4-BE49-F238E27FC236}">
                <a16:creationId xmlns:a16="http://schemas.microsoft.com/office/drawing/2014/main" id="{42BEDB34-D562-4294-9785-57683D133A5D}"/>
              </a:ext>
            </a:extLst>
          </p:cNvPr>
          <p:cNvSpPr>
            <a:spLocks noGrp="1"/>
          </p:cNvSpPr>
          <p:nvPr>
            <p:ph type="body" idx="1"/>
          </p:nvPr>
        </p:nvSpPr>
        <p:spPr>
          <a:xfrm>
            <a:off x="838200" y="2108201"/>
            <a:ext cx="10317480" cy="4063999"/>
          </a:xfrm>
        </p:spPr>
        <p:txBody>
          <a:bodyPr>
            <a:normAutofit/>
          </a:bodyPr>
          <a:lstStyle/>
          <a:p>
            <a:pPr algn="just">
              <a:spcAft>
                <a:spcPts val="600"/>
              </a:spcAft>
            </a:pPr>
            <a:r>
              <a:rPr lang="en-IE" sz="2000" dirty="0">
                <a:effectLst/>
                <a:latin typeface="Calibri" panose="020F0502020204030204" pitchFamily="34" charset="0"/>
                <a:ea typeface="Times New Roman" panose="02020603050405020304" pitchFamily="18" charset="0"/>
                <a:cs typeface="Times New Roman" panose="02020603050405020304" pitchFamily="18" charset="0"/>
              </a:rPr>
              <a:t>LO1 Demonstrate critical understanding of the governance and regulatory frameworks associated with the key data lifecycle stages for an effective management of data assets.</a:t>
            </a:r>
          </a:p>
          <a:p>
            <a:pPr algn="just">
              <a:spcAft>
                <a:spcPts val="600"/>
              </a:spcAft>
            </a:pPr>
            <a:r>
              <a:rPr lang="en-IE" sz="2000" dirty="0">
                <a:effectLst/>
                <a:latin typeface="Calibri" panose="020F0502020204030204" pitchFamily="34" charset="0"/>
                <a:ea typeface="Times New Roman" panose="02020603050405020304" pitchFamily="18" charset="0"/>
                <a:cs typeface="Times New Roman" panose="02020603050405020304" pitchFamily="18" charset="0"/>
              </a:rPr>
              <a:t>LO2 Demonstrate critical awareness and interpretation of the data privacy and data protection regulatory landscape in socio-technical environments.</a:t>
            </a:r>
          </a:p>
          <a:p>
            <a:pPr algn="just">
              <a:spcAft>
                <a:spcPts val="600"/>
              </a:spcAft>
            </a:pPr>
            <a:r>
              <a:rPr lang="en-IE" sz="2000" dirty="0">
                <a:effectLst/>
                <a:latin typeface="Calibri" panose="020F0502020204030204" pitchFamily="34" charset="0"/>
                <a:ea typeface="Times New Roman" panose="02020603050405020304" pitchFamily="18" charset="0"/>
                <a:cs typeface="Times New Roman" panose="02020603050405020304" pitchFamily="18" charset="0"/>
              </a:rPr>
              <a:t>LO3 Critically analyse and evaluate the main ethical, legal, and social implications of using data-driven technologies.</a:t>
            </a:r>
          </a:p>
          <a:p>
            <a:pPr algn="just">
              <a:spcAft>
                <a:spcPts val="600"/>
              </a:spcAft>
            </a:pPr>
            <a:r>
              <a:rPr lang="en-IE" sz="20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LO4 Investigate and appraise the interplay of fairness, accountability, and transparency in algorithmic decision-making systems and demonstrate awareness of technical solutions to enhance these concerns.</a:t>
            </a:r>
          </a:p>
        </p:txBody>
      </p:sp>
    </p:spTree>
    <p:extLst>
      <p:ext uri="{BB962C8B-B14F-4D97-AF65-F5344CB8AC3E}">
        <p14:creationId xmlns:p14="http://schemas.microsoft.com/office/powerpoint/2010/main" val="2587628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272077FF-CE11-46BF-9B00-4CAF4ECAE551}"/>
              </a:ext>
            </a:extLst>
          </p:cNvPr>
          <p:cNvSpPr>
            <a:spLocks noGrp="1" noChangeArrowheads="1"/>
          </p:cNvSpPr>
          <p:nvPr>
            <p:ph type="title"/>
          </p:nvPr>
        </p:nvSpPr>
        <p:spPr>
          <a:xfrm>
            <a:off x="194852" y="49166"/>
            <a:ext cx="8596668" cy="1320800"/>
          </a:xfrm>
        </p:spPr>
        <p:txBody>
          <a:bodyPr>
            <a:normAutofit/>
          </a:bodyPr>
          <a:lstStyle/>
          <a:p>
            <a:r>
              <a:rPr lang="en-US" altLang="en-US" sz="3600" dirty="0"/>
              <a:t>Algorithmic Accountability</a:t>
            </a:r>
            <a:endParaRPr lang="en-IE" altLang="en-US" sz="3600" dirty="0"/>
          </a:p>
        </p:txBody>
      </p:sp>
      <p:sp>
        <p:nvSpPr>
          <p:cNvPr id="10243" name="Content Placeholder 2">
            <a:extLst>
              <a:ext uri="{FF2B5EF4-FFF2-40B4-BE49-F238E27FC236}">
                <a16:creationId xmlns:a16="http://schemas.microsoft.com/office/drawing/2014/main" id="{F87CD6AA-06A4-4D8D-8658-E2A71DAE3B82}"/>
              </a:ext>
            </a:extLst>
          </p:cNvPr>
          <p:cNvSpPr>
            <a:spLocks noGrp="1" noChangeArrowheads="1"/>
          </p:cNvSpPr>
          <p:nvPr>
            <p:ph idx="1"/>
          </p:nvPr>
        </p:nvSpPr>
        <p:spPr>
          <a:xfrm>
            <a:off x="195208" y="1369966"/>
            <a:ext cx="8596312" cy="5208633"/>
          </a:xfrm>
        </p:spPr>
        <p:txBody>
          <a:bodyPr>
            <a:normAutofit/>
          </a:bodyPr>
          <a:lstStyle/>
          <a:p>
            <a:r>
              <a:rPr lang="en-US" altLang="en-US" sz="2000" b="1" dirty="0"/>
              <a:t>Algorithmic accountability </a:t>
            </a:r>
            <a:r>
              <a:rPr lang="en-US" altLang="en-US" sz="2000" dirty="0"/>
              <a:t>refers to the assignment of responsibility for how an algorithm is created and its impact on society.</a:t>
            </a:r>
          </a:p>
          <a:p>
            <a:r>
              <a:rPr lang="en-US" altLang="en-US" sz="2000" dirty="0"/>
              <a:t>The final decisions to put an algorithmic system on the market belongs to the technology’s designers and company. </a:t>
            </a:r>
            <a:r>
              <a:rPr lang="en-US" altLang="en-US" sz="2000" b="1" i="1" dirty="0"/>
              <a:t>Critically, algorithms do not make mistakes, humans do</a:t>
            </a:r>
            <a:r>
              <a:rPr lang="en-US" altLang="en-US" sz="2000" dirty="0"/>
              <a:t> </a:t>
            </a:r>
          </a:p>
          <a:p>
            <a:r>
              <a:rPr lang="en-US" altLang="en-US" sz="2000" b="1" dirty="0"/>
              <a:t>Assigning responsibility </a:t>
            </a:r>
            <a:r>
              <a:rPr lang="en-US" altLang="en-US" sz="2000" dirty="0"/>
              <a:t>is critical for quickly remediating discrimination and assuring the public that proper oversight is in place. </a:t>
            </a:r>
          </a:p>
          <a:p>
            <a:r>
              <a:rPr lang="en-US" altLang="en-US" sz="2000" dirty="0"/>
              <a:t>In addition to clearly assigning responsibility, </a:t>
            </a:r>
            <a:r>
              <a:rPr lang="en-US" altLang="en-US" sz="2000" b="1" dirty="0"/>
              <a:t>accountability must be grounded in enforceable policies</a:t>
            </a:r>
            <a:r>
              <a:rPr lang="en-US" altLang="en-US" sz="2000" dirty="0"/>
              <a:t> that begin with auditing in pre- and post- marketing trials as well as standardized assessments for any potential harms.</a:t>
            </a:r>
          </a:p>
          <a:p>
            <a:r>
              <a:rPr lang="en-US" altLang="en-US" sz="2000" dirty="0"/>
              <a:t>Accountability basic function is to act </a:t>
            </a:r>
            <a:r>
              <a:rPr lang="en-US" sz="2000" dirty="0"/>
              <a:t>as a deterrent to reckless, irresponsible or illegal </a:t>
            </a:r>
            <a:r>
              <a:rPr lang="en-US" sz="2000" dirty="0" err="1"/>
              <a:t>behaviour</a:t>
            </a:r>
            <a:r>
              <a:rPr lang="en-US" sz="2000" dirty="0"/>
              <a:t> on the part of humans deploying/using algorithmic systems.</a:t>
            </a:r>
            <a:endParaRPr lang="en-US" altLang="en-US" sz="2000" dirty="0"/>
          </a:p>
        </p:txBody>
      </p:sp>
      <p:pic>
        <p:nvPicPr>
          <p:cNvPr id="10245" name="Picture 2" descr="Robotics and AI: A Solid Contract Is the Best Shield">
            <a:extLst>
              <a:ext uri="{FF2B5EF4-FFF2-40B4-BE49-F238E27FC236}">
                <a16:creationId xmlns:a16="http://schemas.microsoft.com/office/drawing/2014/main" id="{36C75C22-28E9-45E5-A254-3EAAA6852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3930"/>
          <a:stretch>
            <a:fillRect/>
          </a:stretch>
        </p:blipFill>
        <p:spPr bwMode="auto">
          <a:xfrm>
            <a:off x="8901852" y="1970841"/>
            <a:ext cx="3094940" cy="310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5D74861-4126-59DA-8D7B-212316A2805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40</a:t>
            </a:fld>
            <a:endParaRPr lang="en-IE" dirty="0"/>
          </a:p>
        </p:txBody>
      </p:sp>
    </p:spTree>
  </p:cSld>
  <p:clrMapOvr>
    <a:masterClrMapping/>
  </p:clrMapOvr>
  <p:transition spd="slow" advTm="250495"/>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DA122E1F-79D1-4849-BBDA-690020630CE4}"/>
              </a:ext>
            </a:extLst>
          </p:cNvPr>
          <p:cNvSpPr>
            <a:spLocks noGrp="1" noChangeArrowheads="1"/>
          </p:cNvSpPr>
          <p:nvPr>
            <p:ph type="title"/>
          </p:nvPr>
        </p:nvSpPr>
        <p:spPr>
          <a:xfrm>
            <a:off x="52302" y="229841"/>
            <a:ext cx="10024473" cy="1107996"/>
          </a:xfrm>
        </p:spPr>
        <p:txBody>
          <a:bodyPr/>
          <a:lstStyle/>
          <a:p>
            <a:r>
              <a:rPr lang="en-US" altLang="en-US" sz="3600" dirty="0"/>
              <a:t>Challenges For Algorithmic Accountability (1/2)</a:t>
            </a:r>
            <a:endParaRPr lang="en-IE" altLang="en-US" sz="3600" dirty="0"/>
          </a:p>
        </p:txBody>
      </p:sp>
      <p:sp>
        <p:nvSpPr>
          <p:cNvPr id="13315" name="Content Placeholder 2">
            <a:extLst>
              <a:ext uri="{FF2B5EF4-FFF2-40B4-BE49-F238E27FC236}">
                <a16:creationId xmlns:a16="http://schemas.microsoft.com/office/drawing/2014/main" id="{D76D88C4-77D8-4CD0-9D7C-260C7DAE514F}"/>
              </a:ext>
            </a:extLst>
          </p:cNvPr>
          <p:cNvSpPr>
            <a:spLocks noGrp="1" noChangeArrowheads="1"/>
          </p:cNvSpPr>
          <p:nvPr>
            <p:ph idx="1"/>
          </p:nvPr>
        </p:nvSpPr>
        <p:spPr>
          <a:xfrm>
            <a:off x="211735" y="1663536"/>
            <a:ext cx="7414544" cy="1217123"/>
          </a:xfrm>
        </p:spPr>
        <p:txBody>
          <a:bodyPr>
            <a:normAutofit/>
          </a:bodyPr>
          <a:lstStyle/>
          <a:p>
            <a:pPr marL="457200" indent="-457200">
              <a:buFont typeface="+mj-lt"/>
              <a:buAutoNum type="arabicPeriod"/>
            </a:pPr>
            <a:r>
              <a:rPr lang="en-US" altLang="en-US" sz="2000" b="1" dirty="0"/>
              <a:t>Complex interactions between sub-systems and data sources</a:t>
            </a:r>
            <a:r>
              <a:rPr lang="en-US" altLang="en-US" sz="2000" dirty="0"/>
              <a:t>, some of which might not be under the control of the same entity.</a:t>
            </a:r>
          </a:p>
        </p:txBody>
      </p:sp>
      <p:sp>
        <p:nvSpPr>
          <p:cNvPr id="11" name="TextBox 10">
            <a:extLst>
              <a:ext uri="{FF2B5EF4-FFF2-40B4-BE49-F238E27FC236}">
                <a16:creationId xmlns:a16="http://schemas.microsoft.com/office/drawing/2014/main" id="{940D8568-8509-40CB-B147-7DE326FFD417}"/>
              </a:ext>
            </a:extLst>
          </p:cNvPr>
          <p:cNvSpPr txBox="1"/>
          <p:nvPr/>
        </p:nvSpPr>
        <p:spPr>
          <a:xfrm>
            <a:off x="304800" y="6005877"/>
            <a:ext cx="10179935" cy="276999"/>
          </a:xfrm>
          <a:prstGeom prst="rect">
            <a:avLst/>
          </a:prstGeom>
          <a:noFill/>
        </p:spPr>
        <p:txBody>
          <a:bodyPr wrap="square">
            <a:spAutoFit/>
          </a:bodyPr>
          <a:lstStyle/>
          <a:p>
            <a:r>
              <a:rPr lang="en-US" sz="1200" b="0" i="0" dirty="0" err="1">
                <a:solidFill>
                  <a:srgbClr val="222222"/>
                </a:solidFill>
                <a:effectLst/>
                <a:latin typeface="Arial" panose="020B0604020202020204" pitchFamily="34" charset="0"/>
              </a:rPr>
              <a:t>Src</a:t>
            </a:r>
            <a:r>
              <a:rPr lang="en-US" sz="1200" b="0" i="0" dirty="0">
                <a:solidFill>
                  <a:srgbClr val="222222"/>
                </a:solidFill>
                <a:effectLst/>
                <a:latin typeface="Arial" panose="020B0604020202020204" pitchFamily="34" charset="0"/>
              </a:rPr>
              <a:t>: </a:t>
            </a:r>
            <a:r>
              <a:rPr lang="en-US" sz="1200" b="0" i="0" dirty="0" err="1">
                <a:solidFill>
                  <a:srgbClr val="222222"/>
                </a:solidFill>
                <a:effectLst/>
                <a:latin typeface="Arial" panose="020B0604020202020204" pitchFamily="34" charset="0"/>
              </a:rPr>
              <a:t>Koene</a:t>
            </a:r>
            <a:r>
              <a:rPr lang="en-US" sz="1200" b="0" i="0" dirty="0">
                <a:solidFill>
                  <a:srgbClr val="222222"/>
                </a:solidFill>
                <a:effectLst/>
                <a:latin typeface="Arial" panose="020B0604020202020204" pitchFamily="34" charset="0"/>
              </a:rPr>
              <a:t>, A., Clifton, C., </a:t>
            </a:r>
            <a:r>
              <a:rPr lang="en-US" sz="1200" b="0" i="0" dirty="0" err="1">
                <a:solidFill>
                  <a:srgbClr val="222222"/>
                </a:solidFill>
                <a:effectLst/>
                <a:latin typeface="Arial" panose="020B0604020202020204" pitchFamily="34" charset="0"/>
              </a:rPr>
              <a:t>Hatada</a:t>
            </a:r>
            <a:r>
              <a:rPr lang="en-US" sz="1200" b="0" i="0" dirty="0">
                <a:solidFill>
                  <a:srgbClr val="222222"/>
                </a:solidFill>
                <a:effectLst/>
                <a:latin typeface="Arial" panose="020B0604020202020204" pitchFamily="34" charset="0"/>
              </a:rPr>
              <a:t>, Y., Webb, H., &amp; Richardson, R. (2019). A governance framework for algorithmic accountability and transparency.</a:t>
            </a:r>
            <a:endParaRPr lang="en-IE" sz="1200" dirty="0"/>
          </a:p>
        </p:txBody>
      </p:sp>
      <p:pic>
        <p:nvPicPr>
          <p:cNvPr id="7170" name="Picture 2" descr="Data Brokers: You Are Being Packaged and Sold - Security Boulevard">
            <a:extLst>
              <a:ext uri="{FF2B5EF4-FFF2-40B4-BE49-F238E27FC236}">
                <a16:creationId xmlns:a16="http://schemas.microsoft.com/office/drawing/2014/main" id="{4F815D55-7BB5-41E7-85A5-B53658E46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9013" y="1345106"/>
            <a:ext cx="1996360" cy="199636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Means Clustering to partition sampling timeintervals for separating... |  Download Scientific Diagram">
            <a:extLst>
              <a:ext uri="{FF2B5EF4-FFF2-40B4-BE49-F238E27FC236}">
                <a16:creationId xmlns:a16="http://schemas.microsoft.com/office/drawing/2014/main" id="{19A75B28-6F5D-4E30-948C-11641A838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879" y="3931694"/>
            <a:ext cx="2475897" cy="200110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What Marketers Should Know About AI and Machine Learning | by Jeffrey  Fermin | New Theory Creative | Medium">
            <a:extLst>
              <a:ext uri="{FF2B5EF4-FFF2-40B4-BE49-F238E27FC236}">
                <a16:creationId xmlns:a16="http://schemas.microsoft.com/office/drawing/2014/main" id="{1F2CBE9E-5658-417B-A24B-B427EEFD3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2628862"/>
            <a:ext cx="2775995" cy="1554629"/>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33FFDBBD-96A0-4455-8BC5-CDE5517AB730}"/>
              </a:ext>
            </a:extLst>
          </p:cNvPr>
          <p:cNvSpPr txBox="1">
            <a:spLocks noChangeArrowheads="1"/>
          </p:cNvSpPr>
          <p:nvPr/>
        </p:nvSpPr>
        <p:spPr>
          <a:xfrm>
            <a:off x="211735" y="3130078"/>
            <a:ext cx="7414544" cy="160323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mj-lt"/>
              <a:buAutoNum type="arabicPeriod" startAt="2"/>
            </a:pPr>
            <a:r>
              <a:rPr lang="en-US" altLang="en-US" sz="2000" b="1" dirty="0"/>
              <a:t>Unexpected outcomes associated with the impossibility of testing </a:t>
            </a:r>
            <a:r>
              <a:rPr lang="en-US" altLang="en-US" sz="2000" dirty="0"/>
              <a:t>against all possible input conditions when there are no methods for generating formal proofs for the system’s performance. </a:t>
            </a:r>
          </a:p>
        </p:txBody>
      </p:sp>
      <p:sp>
        <p:nvSpPr>
          <p:cNvPr id="16" name="Content Placeholder 2">
            <a:extLst>
              <a:ext uri="{FF2B5EF4-FFF2-40B4-BE49-F238E27FC236}">
                <a16:creationId xmlns:a16="http://schemas.microsoft.com/office/drawing/2014/main" id="{763B1C2B-A2A5-4195-A1A8-87CA204E46BD}"/>
              </a:ext>
            </a:extLst>
          </p:cNvPr>
          <p:cNvSpPr txBox="1">
            <a:spLocks noChangeArrowheads="1"/>
          </p:cNvSpPr>
          <p:nvPr/>
        </p:nvSpPr>
        <p:spPr>
          <a:xfrm>
            <a:off x="211735" y="4823577"/>
            <a:ext cx="7414544" cy="13208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mj-lt"/>
              <a:buAutoNum type="arabicPeriod" startAt="3"/>
            </a:pPr>
            <a:r>
              <a:rPr lang="en-US" altLang="en-US" sz="2000" b="1" dirty="0"/>
              <a:t>Difficulties in translating algorithmically derived concepts into human understandable concepts</a:t>
            </a:r>
            <a:r>
              <a:rPr lang="en-US" altLang="en-US" sz="2000" dirty="0"/>
              <a:t> </a:t>
            </a:r>
            <a:r>
              <a:rPr lang="en-US" altLang="en-US" sz="2000" b="1" dirty="0"/>
              <a:t>resulting in incorrect interpretations</a:t>
            </a:r>
            <a:r>
              <a:rPr lang="en-US" altLang="en-US" sz="2000" dirty="0"/>
              <a:t> of the meaning of algorithmic results</a:t>
            </a:r>
            <a:r>
              <a:rPr lang="en-US" altLang="en-US" dirty="0"/>
              <a:t>. </a:t>
            </a:r>
          </a:p>
        </p:txBody>
      </p:sp>
      <p:sp>
        <p:nvSpPr>
          <p:cNvPr id="3" name="Slide Number Placeholder 2">
            <a:extLst>
              <a:ext uri="{FF2B5EF4-FFF2-40B4-BE49-F238E27FC236}">
                <a16:creationId xmlns:a16="http://schemas.microsoft.com/office/drawing/2014/main" id="{C33F5D09-4012-2B43-18DF-BCEE9DDD23D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41</a:t>
            </a:fld>
            <a:endParaRPr lang="en-IE" dirty="0"/>
          </a:p>
        </p:txBody>
      </p:sp>
    </p:spTree>
    <p:extLst>
      <p:ext uri="{BB962C8B-B14F-4D97-AF65-F5344CB8AC3E}">
        <p14:creationId xmlns:p14="http://schemas.microsoft.com/office/powerpoint/2010/main" val="2067468191"/>
      </p:ext>
    </p:extLst>
  </p:cSld>
  <p:clrMapOvr>
    <a:masterClrMapping/>
  </p:clrMapOvr>
  <p:transition spd="slow" advTm="2331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91C01258-479B-49B7-804E-09198863E89F}"/>
              </a:ext>
            </a:extLst>
          </p:cNvPr>
          <p:cNvSpPr>
            <a:spLocks noGrp="1" noChangeArrowheads="1"/>
          </p:cNvSpPr>
          <p:nvPr>
            <p:ph type="title"/>
          </p:nvPr>
        </p:nvSpPr>
        <p:spPr>
          <a:xfrm>
            <a:off x="31837" y="322925"/>
            <a:ext cx="10279312" cy="1107996"/>
          </a:xfrm>
        </p:spPr>
        <p:txBody>
          <a:bodyPr/>
          <a:lstStyle/>
          <a:p>
            <a:r>
              <a:rPr lang="en-US" altLang="en-US" sz="3600" dirty="0"/>
              <a:t>Challenges For Algorithmic Accountability (2/2)</a:t>
            </a:r>
            <a:endParaRPr lang="en-IE" altLang="en-US" sz="3600" dirty="0"/>
          </a:p>
        </p:txBody>
      </p:sp>
      <p:sp>
        <p:nvSpPr>
          <p:cNvPr id="7" name="TextBox 6">
            <a:extLst>
              <a:ext uri="{FF2B5EF4-FFF2-40B4-BE49-F238E27FC236}">
                <a16:creationId xmlns:a16="http://schemas.microsoft.com/office/drawing/2014/main" id="{724B7664-7DBD-44BC-873B-FA31C11C4576}"/>
              </a:ext>
            </a:extLst>
          </p:cNvPr>
          <p:cNvSpPr txBox="1"/>
          <p:nvPr/>
        </p:nvSpPr>
        <p:spPr>
          <a:xfrm>
            <a:off x="241188" y="6033967"/>
            <a:ext cx="11053824" cy="276999"/>
          </a:xfrm>
          <a:prstGeom prst="rect">
            <a:avLst/>
          </a:prstGeom>
          <a:noFill/>
        </p:spPr>
        <p:txBody>
          <a:bodyPr wrap="square">
            <a:spAutoFit/>
          </a:bodyPr>
          <a:lstStyle/>
          <a:p>
            <a:r>
              <a:rPr lang="en-US" sz="1200" b="0" i="0" dirty="0" err="1">
                <a:solidFill>
                  <a:srgbClr val="222222"/>
                </a:solidFill>
                <a:effectLst/>
                <a:latin typeface="Arial" panose="020B0604020202020204" pitchFamily="34" charset="0"/>
              </a:rPr>
              <a:t>Koene</a:t>
            </a:r>
            <a:r>
              <a:rPr lang="en-US" sz="1200" b="0" i="0" dirty="0">
                <a:solidFill>
                  <a:srgbClr val="222222"/>
                </a:solidFill>
                <a:effectLst/>
                <a:latin typeface="Arial" panose="020B0604020202020204" pitchFamily="34" charset="0"/>
              </a:rPr>
              <a:t>, A., Clifton, C., </a:t>
            </a:r>
            <a:r>
              <a:rPr lang="en-US" sz="1200" b="0" i="0" dirty="0" err="1">
                <a:solidFill>
                  <a:srgbClr val="222222"/>
                </a:solidFill>
                <a:effectLst/>
                <a:latin typeface="Arial" panose="020B0604020202020204" pitchFamily="34" charset="0"/>
              </a:rPr>
              <a:t>Hatada</a:t>
            </a:r>
            <a:r>
              <a:rPr lang="en-US" sz="1200" b="0" i="0" dirty="0">
                <a:solidFill>
                  <a:srgbClr val="222222"/>
                </a:solidFill>
                <a:effectLst/>
                <a:latin typeface="Arial" panose="020B0604020202020204" pitchFamily="34" charset="0"/>
              </a:rPr>
              <a:t>, Y., Webb, H., &amp; Richardson, R. (2019). A governance framework for algorithmic accountability and transparency.</a:t>
            </a:r>
            <a:endParaRPr lang="en-IE" sz="1200" dirty="0"/>
          </a:p>
        </p:txBody>
      </p:sp>
      <p:pic>
        <p:nvPicPr>
          <p:cNvPr id="9220" name="Picture 4" descr="asymmetric-information">
            <a:extLst>
              <a:ext uri="{FF2B5EF4-FFF2-40B4-BE49-F238E27FC236}">
                <a16:creationId xmlns:a16="http://schemas.microsoft.com/office/drawing/2014/main" id="{94AA9BD1-C1C8-43AF-B8D3-37865B48C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0" y="1360615"/>
            <a:ext cx="2595899" cy="173423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ecurity &amp; Privacy Risks of Machine Learning Models | by Steve Weis | Medium">
            <a:extLst>
              <a:ext uri="{FF2B5EF4-FFF2-40B4-BE49-F238E27FC236}">
                <a16:creationId xmlns:a16="http://schemas.microsoft.com/office/drawing/2014/main" id="{1750B9D5-C76B-4D82-9CB9-955EB6710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8013" y="4483614"/>
            <a:ext cx="4094387" cy="14783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6 Common Reasons Why College Applications Get Rejected | Best Colleges | US  News">
            <a:extLst>
              <a:ext uri="{FF2B5EF4-FFF2-40B4-BE49-F238E27FC236}">
                <a16:creationId xmlns:a16="http://schemas.microsoft.com/office/drawing/2014/main" id="{5E3C996E-E435-46B0-B4C0-C0AAE8BF2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7456" y="3254422"/>
            <a:ext cx="1288358" cy="856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descr="What To Do After Your Loan Has Been Denied">
            <a:extLst>
              <a:ext uri="{FF2B5EF4-FFF2-40B4-BE49-F238E27FC236}">
                <a16:creationId xmlns:a16="http://schemas.microsoft.com/office/drawing/2014/main" id="{167B1FD8-D41B-48D8-9FB3-8E6AC9F82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003" y="3300910"/>
            <a:ext cx="950566" cy="664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6" descr="Can AI help judges make the bail system fairer and safer? | Stanford School  of Engineering">
            <a:extLst>
              <a:ext uri="{FF2B5EF4-FFF2-40B4-BE49-F238E27FC236}">
                <a16:creationId xmlns:a16="http://schemas.microsoft.com/office/drawing/2014/main" id="{262A1923-B3DD-4E81-85F6-264BA0AF13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1529"/>
          <a:stretch/>
        </p:blipFill>
        <p:spPr bwMode="auto">
          <a:xfrm>
            <a:off x="8780805" y="3461440"/>
            <a:ext cx="1086415" cy="865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Content Placeholder 2">
            <a:extLst>
              <a:ext uri="{FF2B5EF4-FFF2-40B4-BE49-F238E27FC236}">
                <a16:creationId xmlns:a16="http://schemas.microsoft.com/office/drawing/2014/main" id="{E19BB4C1-21D7-4003-9DE9-AA63C8D1687A}"/>
              </a:ext>
            </a:extLst>
          </p:cNvPr>
          <p:cNvSpPr txBox="1">
            <a:spLocks noChangeArrowheads="1"/>
          </p:cNvSpPr>
          <p:nvPr/>
        </p:nvSpPr>
        <p:spPr>
          <a:xfrm>
            <a:off x="241188" y="3347470"/>
            <a:ext cx="6643126" cy="12198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mj-lt"/>
              <a:buAutoNum type="arabicPeriod" startAt="5"/>
            </a:pPr>
            <a:r>
              <a:rPr lang="en-US" altLang="en-US" sz="2000" b="1" dirty="0"/>
              <a:t>Ubiquity of (small) algorithmic decisions </a:t>
            </a:r>
            <a:r>
              <a:rPr lang="en-US" altLang="en-US" sz="2000" dirty="0"/>
              <a:t>which, if systematically biased, may accumulate to have significant impacts on people</a:t>
            </a:r>
          </a:p>
        </p:txBody>
      </p:sp>
      <p:sp>
        <p:nvSpPr>
          <p:cNvPr id="22" name="Content Placeholder 2">
            <a:extLst>
              <a:ext uri="{FF2B5EF4-FFF2-40B4-BE49-F238E27FC236}">
                <a16:creationId xmlns:a16="http://schemas.microsoft.com/office/drawing/2014/main" id="{65417650-D3A9-45C7-9D7A-4A469E0A6FD5}"/>
              </a:ext>
            </a:extLst>
          </p:cNvPr>
          <p:cNvSpPr txBox="1">
            <a:spLocks noChangeArrowheads="1"/>
          </p:cNvSpPr>
          <p:nvPr/>
        </p:nvSpPr>
        <p:spPr>
          <a:xfrm>
            <a:off x="203200" y="4847863"/>
            <a:ext cx="6643126" cy="106434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mj-lt"/>
              <a:buAutoNum type="arabicPeriod" startAt="6"/>
            </a:pPr>
            <a:r>
              <a:rPr lang="en-US" altLang="en-US" sz="2000" b="1" dirty="0"/>
              <a:t>Purposeful injections of adversarial data </a:t>
            </a:r>
            <a:r>
              <a:rPr lang="en-US" altLang="en-US" sz="2000" dirty="0"/>
              <a:t>to fool a system into making errors, often in ways that can be very difficult to detect. </a:t>
            </a:r>
            <a:endParaRPr lang="en-IE" altLang="en-US" sz="2000" dirty="0"/>
          </a:p>
        </p:txBody>
      </p:sp>
      <p:sp>
        <p:nvSpPr>
          <p:cNvPr id="3" name="Slide Number Placeholder 2">
            <a:extLst>
              <a:ext uri="{FF2B5EF4-FFF2-40B4-BE49-F238E27FC236}">
                <a16:creationId xmlns:a16="http://schemas.microsoft.com/office/drawing/2014/main" id="{CA6F87FC-81FC-39FE-961A-4B3782CA15EA}"/>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42</a:t>
            </a:fld>
            <a:endParaRPr lang="en-IE" dirty="0"/>
          </a:p>
        </p:txBody>
      </p:sp>
      <p:sp>
        <p:nvSpPr>
          <p:cNvPr id="2" name="Content Placeholder 2">
            <a:extLst>
              <a:ext uri="{FF2B5EF4-FFF2-40B4-BE49-F238E27FC236}">
                <a16:creationId xmlns:a16="http://schemas.microsoft.com/office/drawing/2014/main" id="{EFD920D7-F252-4A55-8116-02AB68048458}"/>
              </a:ext>
            </a:extLst>
          </p:cNvPr>
          <p:cNvSpPr txBox="1">
            <a:spLocks noChangeArrowheads="1"/>
          </p:cNvSpPr>
          <p:nvPr/>
        </p:nvSpPr>
        <p:spPr>
          <a:xfrm>
            <a:off x="241188" y="2038390"/>
            <a:ext cx="6643126" cy="12198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mj-lt"/>
              <a:buAutoNum type="arabicPeriod" startAt="4"/>
            </a:pPr>
            <a:r>
              <a:rPr lang="en-US" altLang="en-US" sz="2000" b="1" dirty="0"/>
              <a:t>Information asymmetries arising from algorithmic inferences and black box processes</a:t>
            </a:r>
          </a:p>
        </p:txBody>
      </p:sp>
    </p:spTree>
    <p:extLst>
      <p:ext uri="{BB962C8B-B14F-4D97-AF65-F5344CB8AC3E}">
        <p14:creationId xmlns:p14="http://schemas.microsoft.com/office/powerpoint/2010/main" val="3714322443"/>
      </p:ext>
    </p:extLst>
  </p:cSld>
  <p:clrMapOvr>
    <a:masterClrMapping/>
  </p:clrMapOvr>
  <p:transition spd="slow" advTm="1303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E72C5C89-2B23-416D-A912-590C8A4F680B}"/>
              </a:ext>
            </a:extLst>
          </p:cNvPr>
          <p:cNvSpPr>
            <a:spLocks noGrp="1" noChangeArrowheads="1"/>
          </p:cNvSpPr>
          <p:nvPr>
            <p:ph type="title"/>
          </p:nvPr>
        </p:nvSpPr>
        <p:spPr>
          <a:xfrm>
            <a:off x="126490" y="385970"/>
            <a:ext cx="8596668" cy="553998"/>
          </a:xfrm>
        </p:spPr>
        <p:txBody>
          <a:bodyPr>
            <a:normAutofit fontScale="90000"/>
          </a:bodyPr>
          <a:lstStyle/>
          <a:p>
            <a:r>
              <a:rPr lang="en-IE" altLang="en-US" sz="3600" dirty="0"/>
              <a:t>Algorithmic Accountability</a:t>
            </a:r>
          </a:p>
        </p:txBody>
      </p:sp>
      <p:sp>
        <p:nvSpPr>
          <p:cNvPr id="17411" name="Content Placeholder 2">
            <a:extLst>
              <a:ext uri="{FF2B5EF4-FFF2-40B4-BE49-F238E27FC236}">
                <a16:creationId xmlns:a16="http://schemas.microsoft.com/office/drawing/2014/main" id="{9D136974-8953-482F-A26A-81E99573DC65}"/>
              </a:ext>
            </a:extLst>
          </p:cNvPr>
          <p:cNvSpPr>
            <a:spLocks noGrp="1" noChangeArrowheads="1"/>
          </p:cNvSpPr>
          <p:nvPr>
            <p:ph idx="1"/>
          </p:nvPr>
        </p:nvSpPr>
        <p:spPr>
          <a:xfrm>
            <a:off x="126490" y="1419487"/>
            <a:ext cx="9589873" cy="2777642"/>
          </a:xfrm>
        </p:spPr>
        <p:txBody>
          <a:bodyPr>
            <a:normAutofit/>
          </a:bodyPr>
          <a:lstStyle/>
          <a:p>
            <a:r>
              <a:rPr lang="en-US" altLang="en-US" sz="2000" dirty="0"/>
              <a:t>Even if algorithms are programmed with specific attention to well-defined legal norms, it is difficult to know whether the algorithm behaved according to the legal standard or not, in any given circumstance.</a:t>
            </a:r>
          </a:p>
          <a:p>
            <a:r>
              <a:rPr lang="en-US" sz="2000" dirty="0"/>
              <a:t>Algorithms that engage in discrimination offer a good example for this point. </a:t>
            </a:r>
          </a:p>
          <a:p>
            <a:r>
              <a:rPr lang="en-US" sz="2000" dirty="0"/>
              <a:t>Tracing the discrimination to a problem with the algorithm could be nearly impossible</a:t>
            </a:r>
            <a:endParaRPr lang="en-US" altLang="en-US" sz="2000" dirty="0"/>
          </a:p>
        </p:txBody>
      </p:sp>
      <p:pic>
        <p:nvPicPr>
          <p:cNvPr id="8" name="Picture 4" descr="AI in Recruitment - WorkHills">
            <a:extLst>
              <a:ext uri="{FF2B5EF4-FFF2-40B4-BE49-F238E27FC236}">
                <a16:creationId xmlns:a16="http://schemas.microsoft.com/office/drawing/2014/main" id="{68598AB4-150B-48D8-A5DB-65291604E0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361" r="4281"/>
          <a:stretch/>
        </p:blipFill>
        <p:spPr bwMode="auto">
          <a:xfrm>
            <a:off x="636447" y="3566393"/>
            <a:ext cx="4850173" cy="2386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2" name="Picture 2" descr="How to debug machine learning models to catch issues early and often | by  Shashank Prasanna | Towards Data Science">
            <a:extLst>
              <a:ext uri="{FF2B5EF4-FFF2-40B4-BE49-F238E27FC236}">
                <a16:creationId xmlns:a16="http://schemas.microsoft.com/office/drawing/2014/main" id="{D318D44E-80A0-4AF7-B6F2-451E79BFE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6491" y="3223893"/>
            <a:ext cx="2946674" cy="153587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Oursky on Twitter: &quot;Oh it was a #typo. Source: @brunoborges… &quot;">
            <a:extLst>
              <a:ext uri="{FF2B5EF4-FFF2-40B4-BE49-F238E27FC236}">
                <a16:creationId xmlns:a16="http://schemas.microsoft.com/office/drawing/2014/main" id="{8B90CD5A-E938-4447-B2ED-904E9C1A8B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8" t="7426" r="4580" b="22194"/>
          <a:stretch/>
        </p:blipFill>
        <p:spPr bwMode="auto">
          <a:xfrm>
            <a:off x="8915400" y="3124200"/>
            <a:ext cx="2946674" cy="303024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Deep learning unbalanced training data?Solve it like this. | by  Shubrashankh Chatterjee | Towards Data Science">
            <a:extLst>
              <a:ext uri="{FF2B5EF4-FFF2-40B4-BE49-F238E27FC236}">
                <a16:creationId xmlns:a16="http://schemas.microsoft.com/office/drawing/2014/main" id="{FB106E25-A865-41E2-843B-882DDD7FB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3411" y="4759770"/>
            <a:ext cx="2081030" cy="138358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0223169-3CD8-0738-6410-47F3B1DC1F7A}"/>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43</a:t>
            </a:fld>
            <a:endParaRPr lang="en-IE" dirty="0"/>
          </a:p>
        </p:txBody>
      </p:sp>
    </p:spTree>
    <p:extLst>
      <p:ext uri="{BB962C8B-B14F-4D97-AF65-F5344CB8AC3E}">
        <p14:creationId xmlns:p14="http://schemas.microsoft.com/office/powerpoint/2010/main" val="1284485126"/>
      </p:ext>
    </p:extLst>
  </p:cSld>
  <p:clrMapOvr>
    <a:masterClrMapping/>
  </p:clrMapOvr>
  <p:transition spd="slow" advTm="26961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E72C5C89-2B23-416D-A912-590C8A4F680B}"/>
              </a:ext>
            </a:extLst>
          </p:cNvPr>
          <p:cNvSpPr>
            <a:spLocks noGrp="1" noChangeArrowheads="1"/>
          </p:cNvSpPr>
          <p:nvPr>
            <p:ph type="title"/>
          </p:nvPr>
        </p:nvSpPr>
        <p:spPr>
          <a:xfrm>
            <a:off x="115473" y="460206"/>
            <a:ext cx="8596668" cy="553998"/>
          </a:xfrm>
        </p:spPr>
        <p:txBody>
          <a:bodyPr>
            <a:normAutofit fontScale="90000"/>
          </a:bodyPr>
          <a:lstStyle/>
          <a:p>
            <a:r>
              <a:rPr lang="en-IE" altLang="en-US" sz="3600" dirty="0"/>
              <a:t>Algorithmic Accountability</a:t>
            </a:r>
          </a:p>
        </p:txBody>
      </p:sp>
      <p:sp>
        <p:nvSpPr>
          <p:cNvPr id="17411" name="Content Placeholder 2">
            <a:extLst>
              <a:ext uri="{FF2B5EF4-FFF2-40B4-BE49-F238E27FC236}">
                <a16:creationId xmlns:a16="http://schemas.microsoft.com/office/drawing/2014/main" id="{9D136974-8953-482F-A26A-81E99573DC65}"/>
              </a:ext>
            </a:extLst>
          </p:cNvPr>
          <p:cNvSpPr>
            <a:spLocks noGrp="1" noChangeArrowheads="1"/>
          </p:cNvSpPr>
          <p:nvPr>
            <p:ph idx="1"/>
          </p:nvPr>
        </p:nvSpPr>
        <p:spPr>
          <a:xfrm>
            <a:off x="442914" y="1485900"/>
            <a:ext cx="9326368" cy="4634895"/>
          </a:xfrm>
        </p:spPr>
        <p:txBody>
          <a:bodyPr>
            <a:normAutofit fontScale="92500" lnSpcReduction="20000"/>
          </a:bodyPr>
          <a:lstStyle/>
          <a:p>
            <a:r>
              <a:rPr lang="en-US" altLang="en-US" sz="2000" dirty="0"/>
              <a:t>Accountability for actions taken by algorithmic systems may need to be different than for human actions, those differences are largely governed by the particular application. </a:t>
            </a:r>
          </a:p>
          <a:p>
            <a:endParaRPr lang="en-US" altLang="en-US" sz="2000" dirty="0"/>
          </a:p>
          <a:p>
            <a:r>
              <a:rPr lang="en-US" altLang="en-US" sz="2000" dirty="0"/>
              <a:t>As a result, we will only look at mechanisms for ensuring that algorithmic systems satisfy specifications</a:t>
            </a:r>
          </a:p>
          <a:p>
            <a:endParaRPr lang="en-US" altLang="en-US" sz="2000" dirty="0"/>
          </a:p>
          <a:p>
            <a:r>
              <a:rPr lang="en-US" altLang="en-US" sz="2000" dirty="0"/>
              <a:t>Process standards and certification, such as ISO/IC JTC 1/SC7 standards for software engineering, or the Capability Maturity Model Integration (processes and procedures organisations should follow in systems design)</a:t>
            </a:r>
          </a:p>
          <a:p>
            <a:endParaRPr lang="en-US" altLang="en-US" sz="2000" dirty="0"/>
          </a:p>
          <a:p>
            <a:r>
              <a:rPr lang="en-US" sz="2000" dirty="0"/>
              <a:t>The IEEE P7000 series addresses specific issues at the intersection of technological and ethical considerations </a:t>
            </a:r>
            <a:r>
              <a:rPr lang="en-US" altLang="en-US" sz="2000" dirty="0"/>
              <a:t>(particularly IEEE P7001 and P7003)</a:t>
            </a:r>
          </a:p>
          <a:p>
            <a:endParaRPr lang="en-US" altLang="en-US" sz="2000" dirty="0"/>
          </a:p>
          <a:p>
            <a:r>
              <a:rPr lang="en-US" altLang="en-US" sz="2000" dirty="0"/>
              <a:t>The most recent one is IEEE 7000™-2021: Model Process for Addressing Ethical Concerns During System Design, published in Sep 2021</a:t>
            </a:r>
            <a:endParaRPr lang="en-IE" altLang="en-US" sz="2000" dirty="0"/>
          </a:p>
        </p:txBody>
      </p:sp>
      <p:sp>
        <p:nvSpPr>
          <p:cNvPr id="3" name="Slide Number Placeholder 2">
            <a:extLst>
              <a:ext uri="{FF2B5EF4-FFF2-40B4-BE49-F238E27FC236}">
                <a16:creationId xmlns:a16="http://schemas.microsoft.com/office/drawing/2014/main" id="{39C2F996-FE00-D779-474E-2B9923A14AB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44</a:t>
            </a:fld>
            <a:endParaRPr lang="en-IE" dirty="0"/>
          </a:p>
        </p:txBody>
      </p:sp>
    </p:spTree>
    <p:extLst>
      <p:ext uri="{BB962C8B-B14F-4D97-AF65-F5344CB8AC3E}">
        <p14:creationId xmlns:p14="http://schemas.microsoft.com/office/powerpoint/2010/main" val="1846583254"/>
      </p:ext>
    </p:extLst>
  </p:cSld>
  <p:clrMapOvr>
    <a:masterClrMapping/>
  </p:clrMapOvr>
  <p:transition spd="slow" advTm="269615"/>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D0CB-D7EA-4402-B607-360237CDC9B3}"/>
              </a:ext>
            </a:extLst>
          </p:cNvPr>
          <p:cNvSpPr>
            <a:spLocks noGrp="1"/>
          </p:cNvSpPr>
          <p:nvPr>
            <p:ph type="title"/>
          </p:nvPr>
        </p:nvSpPr>
        <p:spPr>
          <a:xfrm>
            <a:off x="347455" y="470704"/>
            <a:ext cx="8596668" cy="553998"/>
          </a:xfrm>
        </p:spPr>
        <p:txBody>
          <a:bodyPr>
            <a:normAutofit fontScale="90000"/>
          </a:bodyPr>
          <a:lstStyle/>
          <a:p>
            <a:r>
              <a:rPr lang="en-US" sz="3600" dirty="0"/>
              <a:t>Principal Of Accountability Is Contested</a:t>
            </a:r>
            <a:endParaRPr lang="en-IE" sz="3600" dirty="0"/>
          </a:p>
        </p:txBody>
      </p:sp>
      <p:sp>
        <p:nvSpPr>
          <p:cNvPr id="3" name="Content Placeholder 2">
            <a:extLst>
              <a:ext uri="{FF2B5EF4-FFF2-40B4-BE49-F238E27FC236}">
                <a16:creationId xmlns:a16="http://schemas.microsoft.com/office/drawing/2014/main" id="{14C93BEA-8A36-4159-9EF2-C076FA61AF85}"/>
              </a:ext>
            </a:extLst>
          </p:cNvPr>
          <p:cNvSpPr>
            <a:spLocks noGrp="1"/>
          </p:cNvSpPr>
          <p:nvPr>
            <p:ph idx="1"/>
          </p:nvPr>
        </p:nvSpPr>
        <p:spPr>
          <a:xfrm>
            <a:off x="249070" y="1791504"/>
            <a:ext cx="8596668" cy="4383590"/>
          </a:xfrm>
        </p:spPr>
        <p:txBody>
          <a:bodyPr>
            <a:normAutofit/>
          </a:bodyPr>
          <a:lstStyle/>
          <a:p>
            <a:r>
              <a:rPr lang="en-US" altLang="en-US" sz="2400" dirty="0">
                <a:solidFill>
                  <a:srgbClr val="FF0000"/>
                </a:solidFill>
              </a:rPr>
              <a:t>“Currently, it is difficult to get technology corporations to answer for the harms their products have caused.” </a:t>
            </a:r>
            <a:r>
              <a:rPr lang="en-US" altLang="en-US" sz="2400" dirty="0"/>
              <a:t>(Caplan et al., 2018)</a:t>
            </a:r>
          </a:p>
          <a:p>
            <a:r>
              <a:rPr lang="en-US" altLang="en-US" sz="2400" dirty="0"/>
              <a:t>Why should this be?</a:t>
            </a:r>
          </a:p>
          <a:p>
            <a:pPr lvl="1"/>
            <a:r>
              <a:rPr lang="en-US" altLang="en-US" sz="2200" b="1" dirty="0"/>
              <a:t>Developers argue </a:t>
            </a:r>
            <a:r>
              <a:rPr lang="en-US" altLang="en-US" sz="2200" dirty="0"/>
              <a:t>that algorithms are objective, neutral, blank-slates leaving minimal responsibility for the developer.  It is the responsibility of users to interpret the results correctly.</a:t>
            </a:r>
          </a:p>
          <a:p>
            <a:pPr lvl="1"/>
            <a:r>
              <a:rPr lang="en-US" altLang="en-US" sz="2200" b="1" dirty="0"/>
              <a:t>Users on the other hand argue </a:t>
            </a:r>
            <a:r>
              <a:rPr lang="en-US" altLang="en-US" sz="2200" dirty="0"/>
              <a:t>that algorithms are black boxes, complicated, difficult to explain.  </a:t>
            </a:r>
          </a:p>
          <a:p>
            <a:r>
              <a:rPr lang="en-US" altLang="en-US" sz="2400" dirty="0"/>
              <a:t>Algorithms have life-changing implications and therefore moral consequences…  Who should be accountable for them particularly for redress if they go wrong?</a:t>
            </a:r>
          </a:p>
          <a:p>
            <a:endParaRPr lang="en-IE" dirty="0"/>
          </a:p>
        </p:txBody>
      </p:sp>
      <p:sp>
        <p:nvSpPr>
          <p:cNvPr id="5" name="Slide Number Placeholder 4">
            <a:extLst>
              <a:ext uri="{FF2B5EF4-FFF2-40B4-BE49-F238E27FC236}">
                <a16:creationId xmlns:a16="http://schemas.microsoft.com/office/drawing/2014/main" id="{65C5AB0F-2876-6CAA-67B4-3958724845C0}"/>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45</a:t>
            </a:fld>
            <a:endParaRPr lang="en-IE" dirty="0"/>
          </a:p>
        </p:txBody>
      </p:sp>
    </p:spTree>
    <p:extLst>
      <p:ext uri="{BB962C8B-B14F-4D97-AF65-F5344CB8AC3E}">
        <p14:creationId xmlns:p14="http://schemas.microsoft.com/office/powerpoint/2010/main" val="817485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A077-F35D-496F-B393-1B254AF4D2E2}"/>
              </a:ext>
            </a:extLst>
          </p:cNvPr>
          <p:cNvSpPr>
            <a:spLocks noGrp="1"/>
          </p:cNvSpPr>
          <p:nvPr>
            <p:ph type="title"/>
          </p:nvPr>
        </p:nvSpPr>
        <p:spPr>
          <a:xfrm>
            <a:off x="335881" y="320233"/>
            <a:ext cx="9170069" cy="553998"/>
          </a:xfrm>
        </p:spPr>
        <p:txBody>
          <a:bodyPr>
            <a:normAutofit fontScale="90000"/>
          </a:bodyPr>
          <a:lstStyle/>
          <a:p>
            <a:r>
              <a:rPr lang="en-US" sz="3600" dirty="0"/>
              <a:t>Need For Accountable Development </a:t>
            </a:r>
            <a:endParaRPr lang="en-IE" sz="3600" dirty="0"/>
          </a:p>
        </p:txBody>
      </p:sp>
      <p:sp>
        <p:nvSpPr>
          <p:cNvPr id="8" name="TextBox 7">
            <a:extLst>
              <a:ext uri="{FF2B5EF4-FFF2-40B4-BE49-F238E27FC236}">
                <a16:creationId xmlns:a16="http://schemas.microsoft.com/office/drawing/2014/main" id="{1D7EC647-5533-4461-A400-3C8FFA701CAB}"/>
              </a:ext>
            </a:extLst>
          </p:cNvPr>
          <p:cNvSpPr txBox="1"/>
          <p:nvPr/>
        </p:nvSpPr>
        <p:spPr>
          <a:xfrm>
            <a:off x="1128468" y="5887522"/>
            <a:ext cx="4443658" cy="461665"/>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Martin, K. (2019). Ethical implications and accountability of algorithms. </a:t>
            </a:r>
            <a:r>
              <a:rPr lang="en-US" sz="1200" b="0" i="1" dirty="0">
                <a:solidFill>
                  <a:srgbClr val="222222"/>
                </a:solidFill>
                <a:effectLst/>
                <a:latin typeface="Arial" panose="020B0604020202020204" pitchFamily="34" charset="0"/>
              </a:rPr>
              <a:t>Journal of Business Ethics</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160</a:t>
            </a:r>
            <a:r>
              <a:rPr lang="en-US" sz="1200" b="0" i="0" dirty="0">
                <a:solidFill>
                  <a:srgbClr val="222222"/>
                </a:solidFill>
                <a:effectLst/>
                <a:latin typeface="Arial" panose="020B0604020202020204" pitchFamily="34" charset="0"/>
              </a:rPr>
              <a:t>(4), 835-850.</a:t>
            </a:r>
            <a:endParaRPr lang="en-IE" sz="1200" dirty="0"/>
          </a:p>
        </p:txBody>
      </p:sp>
      <p:sp>
        <p:nvSpPr>
          <p:cNvPr id="10" name="TextBox 9">
            <a:extLst>
              <a:ext uri="{FF2B5EF4-FFF2-40B4-BE49-F238E27FC236}">
                <a16:creationId xmlns:a16="http://schemas.microsoft.com/office/drawing/2014/main" id="{2189B262-C046-49F5-86C1-A87E6E564E00}"/>
              </a:ext>
            </a:extLst>
          </p:cNvPr>
          <p:cNvSpPr txBox="1"/>
          <p:nvPr/>
        </p:nvSpPr>
        <p:spPr>
          <a:xfrm>
            <a:off x="285505" y="1338692"/>
            <a:ext cx="9485748" cy="2123658"/>
          </a:xfrm>
          <a:prstGeom prst="rect">
            <a:avLst/>
          </a:prstGeom>
          <a:noFill/>
        </p:spPr>
        <p:txBody>
          <a:bodyPr wrap="square">
            <a:spAutoFit/>
          </a:bodyPr>
          <a:lstStyle/>
          <a:p>
            <a:r>
              <a:rPr lang="en-US" sz="2200" dirty="0">
                <a:solidFill>
                  <a:schemeClr val="tx1">
                    <a:lumMod val="75000"/>
                    <a:lumOff val="25000"/>
                  </a:schemeClr>
                </a:solidFill>
              </a:rPr>
              <a:t>Algorithms are viewed as maximizing efficiency or accuracy; computer scientists are, therefore, responsible for ensuring efficiency and accuracy </a:t>
            </a:r>
          </a:p>
          <a:p>
            <a:endParaRPr lang="en-US" sz="2200" dirty="0">
              <a:solidFill>
                <a:schemeClr val="tx1">
                  <a:lumMod val="75000"/>
                  <a:lumOff val="25000"/>
                </a:schemeClr>
              </a:solidFill>
            </a:endParaRPr>
          </a:p>
          <a:p>
            <a:r>
              <a:rPr lang="en-US" sz="2200" dirty="0">
                <a:solidFill>
                  <a:schemeClr val="tx1">
                    <a:lumMod val="75000"/>
                    <a:lumOff val="25000"/>
                  </a:schemeClr>
                </a:solidFill>
              </a:rPr>
              <a:t>Algorithms are not neutral but are “value-laden” to pre-determine roles and responsibilities to make choices within the algorithmic system</a:t>
            </a:r>
          </a:p>
          <a:p>
            <a:endParaRPr lang="en-US" sz="2200" dirty="0">
              <a:solidFill>
                <a:schemeClr val="tx1">
                  <a:lumMod val="75000"/>
                  <a:lumOff val="25000"/>
                </a:schemeClr>
              </a:solidFill>
            </a:endParaRPr>
          </a:p>
        </p:txBody>
      </p:sp>
      <p:pic>
        <p:nvPicPr>
          <p:cNvPr id="9" name="Content Placeholder 6">
            <a:extLst>
              <a:ext uri="{FF2B5EF4-FFF2-40B4-BE49-F238E27FC236}">
                <a16:creationId xmlns:a16="http://schemas.microsoft.com/office/drawing/2014/main" id="{225D2EB2-C27B-05C8-17CB-7A9B9227545F}"/>
              </a:ext>
            </a:extLst>
          </p:cNvPr>
          <p:cNvPicPr>
            <a:picLocks noChangeAspect="1"/>
          </p:cNvPicPr>
          <p:nvPr/>
        </p:nvPicPr>
        <p:blipFill>
          <a:blip r:embed="rId3"/>
          <a:stretch>
            <a:fillRect/>
          </a:stretch>
        </p:blipFill>
        <p:spPr>
          <a:xfrm>
            <a:off x="5720210" y="3163074"/>
            <a:ext cx="6186285" cy="3186113"/>
          </a:xfrm>
          <a:prstGeom prst="rect">
            <a:avLst/>
          </a:prstGeom>
        </p:spPr>
      </p:pic>
      <p:sp>
        <p:nvSpPr>
          <p:cNvPr id="5" name="TextBox 4">
            <a:extLst>
              <a:ext uri="{FF2B5EF4-FFF2-40B4-BE49-F238E27FC236}">
                <a16:creationId xmlns:a16="http://schemas.microsoft.com/office/drawing/2014/main" id="{80A6D395-48B1-C56B-0777-BA988ED765C0}"/>
              </a:ext>
            </a:extLst>
          </p:cNvPr>
          <p:cNvSpPr txBox="1"/>
          <p:nvPr/>
        </p:nvSpPr>
        <p:spPr>
          <a:xfrm>
            <a:off x="285505" y="3725500"/>
            <a:ext cx="4266237" cy="1384995"/>
          </a:xfrm>
          <a:prstGeom prst="rect">
            <a:avLst/>
          </a:prstGeom>
          <a:noFill/>
        </p:spPr>
        <p:txBody>
          <a:bodyPr wrap="square" rtlCol="0">
            <a:spAutoFit/>
          </a:bodyPr>
          <a:lstStyle/>
          <a:p>
            <a:r>
              <a:rPr lang="en-US" sz="2200" dirty="0">
                <a:solidFill>
                  <a:schemeClr val="tx1">
                    <a:lumMod val="75000"/>
                    <a:lumOff val="25000"/>
                  </a:schemeClr>
                </a:solidFill>
              </a:rPr>
              <a:t>These questions go unanswered leaving the development process ultimately unaccountable</a:t>
            </a:r>
            <a:endParaRPr lang="en-IE" sz="2200" dirty="0">
              <a:solidFill>
                <a:schemeClr val="tx1">
                  <a:lumMod val="75000"/>
                  <a:lumOff val="25000"/>
                </a:schemeClr>
              </a:solidFill>
            </a:endParaRPr>
          </a:p>
          <a:p>
            <a:endParaRPr lang="en-US" dirty="0"/>
          </a:p>
        </p:txBody>
      </p:sp>
      <p:sp>
        <p:nvSpPr>
          <p:cNvPr id="11" name="Slide Number Placeholder 10">
            <a:extLst>
              <a:ext uri="{FF2B5EF4-FFF2-40B4-BE49-F238E27FC236}">
                <a16:creationId xmlns:a16="http://schemas.microsoft.com/office/drawing/2014/main" id="{97A71B1C-50EA-CDA0-ED20-A1B74324A04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46</a:t>
            </a:fld>
            <a:endParaRPr lang="en-IE" dirty="0"/>
          </a:p>
        </p:txBody>
      </p:sp>
    </p:spTree>
    <p:extLst>
      <p:ext uri="{BB962C8B-B14F-4D97-AF65-F5344CB8AC3E}">
        <p14:creationId xmlns:p14="http://schemas.microsoft.com/office/powerpoint/2010/main" val="3683031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20CA-4BCB-4A6E-8D40-5BA6CDDCD6EB}"/>
              </a:ext>
            </a:extLst>
          </p:cNvPr>
          <p:cNvSpPr>
            <a:spLocks noGrp="1"/>
          </p:cNvSpPr>
          <p:nvPr>
            <p:ph type="title"/>
          </p:nvPr>
        </p:nvSpPr>
        <p:spPr>
          <a:xfrm>
            <a:off x="260645" y="328508"/>
            <a:ext cx="8596668" cy="1107996"/>
          </a:xfrm>
        </p:spPr>
        <p:txBody>
          <a:bodyPr/>
          <a:lstStyle/>
          <a:p>
            <a:r>
              <a:rPr lang="en-US" sz="3600" dirty="0"/>
              <a:t>Framework For Appropriate Level Corporate Accountability </a:t>
            </a:r>
            <a:endParaRPr lang="en-IE" sz="3600" dirty="0"/>
          </a:p>
        </p:txBody>
      </p:sp>
      <p:sp>
        <p:nvSpPr>
          <p:cNvPr id="3" name="Content Placeholder 2">
            <a:extLst>
              <a:ext uri="{FF2B5EF4-FFF2-40B4-BE49-F238E27FC236}">
                <a16:creationId xmlns:a16="http://schemas.microsoft.com/office/drawing/2014/main" id="{46C805EF-DEF0-4D16-AB23-A95FFEDC6141}"/>
              </a:ext>
            </a:extLst>
          </p:cNvPr>
          <p:cNvSpPr>
            <a:spLocks noGrp="1"/>
          </p:cNvSpPr>
          <p:nvPr>
            <p:ph idx="1"/>
          </p:nvPr>
        </p:nvSpPr>
        <p:spPr>
          <a:xfrm>
            <a:off x="384108" y="1494916"/>
            <a:ext cx="5711892" cy="4687509"/>
          </a:xfrm>
        </p:spPr>
        <p:txBody>
          <a:bodyPr>
            <a:normAutofit/>
          </a:bodyPr>
          <a:lstStyle/>
          <a:p>
            <a:r>
              <a:rPr lang="en-US" sz="1600" dirty="0"/>
              <a:t>Martin (2019) proposes that the level of corporate accountability depends on two decisions that contribute to the appropriate type of accountability expected </a:t>
            </a:r>
          </a:p>
          <a:p>
            <a:pPr lvl="1">
              <a:buFont typeface="Courier New" panose="02070309020205020404" pitchFamily="49" charset="0"/>
              <a:buChar char="o"/>
            </a:pPr>
            <a:r>
              <a:rPr lang="en-US" sz="1600" b="1" dirty="0"/>
              <a:t>Role of the algorithm in a decision </a:t>
            </a:r>
            <a:r>
              <a:rPr lang="en-US" sz="1600" dirty="0"/>
              <a:t>(</a:t>
            </a:r>
            <a:r>
              <a:rPr lang="en-US" sz="1600" dirty="0" err="1"/>
              <a:t>e.g</a:t>
            </a:r>
            <a:r>
              <a:rPr lang="en-US" sz="1600" dirty="0"/>
              <a:t> is it deciding to target an advertisement at us or is it being using as the primary basis for granting us a mortgage?)</a:t>
            </a:r>
            <a:r>
              <a:rPr lang="en-US" sz="1600" b="1" dirty="0"/>
              <a:t> [y-axis]</a:t>
            </a:r>
          </a:p>
          <a:p>
            <a:pPr lvl="1">
              <a:buFont typeface="Courier New" panose="02070309020205020404" pitchFamily="49" charset="0"/>
              <a:buChar char="o"/>
            </a:pPr>
            <a:r>
              <a:rPr lang="en-US" sz="1600" b="1" dirty="0"/>
              <a:t>Significance of the decision in societal terms </a:t>
            </a:r>
            <a:r>
              <a:rPr lang="en-US" sz="1600" dirty="0"/>
              <a:t>(e.g., is it suggesting a film to watch or recommending whether we should get released from prison?) </a:t>
            </a:r>
            <a:r>
              <a:rPr lang="en-US" sz="1600" b="1" dirty="0"/>
              <a:t>[x-axis]</a:t>
            </a:r>
          </a:p>
          <a:p>
            <a:pPr lvl="1"/>
            <a:endParaRPr lang="en-US" b="1" dirty="0"/>
          </a:p>
          <a:p>
            <a:r>
              <a:rPr lang="en-US" sz="1600" dirty="0"/>
              <a:t>A range of circumstances will determine what the responsibility and accountability of a firm who developed the algorithm. This will depend upon (1)whether the algorithm plays a large or small role in the decision (2) the context in which the algorithm is to be used .</a:t>
            </a:r>
          </a:p>
          <a:p>
            <a:endParaRPr lang="en-US" sz="1600" dirty="0"/>
          </a:p>
          <a:p>
            <a:pPr lvl="1"/>
            <a:endParaRPr lang="en-IE" dirty="0"/>
          </a:p>
        </p:txBody>
      </p:sp>
      <p:pic>
        <p:nvPicPr>
          <p:cNvPr id="8" name="Picture 7">
            <a:extLst>
              <a:ext uri="{FF2B5EF4-FFF2-40B4-BE49-F238E27FC236}">
                <a16:creationId xmlns:a16="http://schemas.microsoft.com/office/drawing/2014/main" id="{E9D4B00B-E17E-4754-80C4-E91FC66E1BDF}"/>
              </a:ext>
            </a:extLst>
          </p:cNvPr>
          <p:cNvPicPr>
            <a:picLocks noChangeAspect="1"/>
          </p:cNvPicPr>
          <p:nvPr/>
        </p:nvPicPr>
        <p:blipFill>
          <a:blip r:embed="rId3"/>
          <a:stretch>
            <a:fillRect/>
          </a:stretch>
        </p:blipFill>
        <p:spPr>
          <a:xfrm>
            <a:off x="6477000" y="1752600"/>
            <a:ext cx="5360493" cy="4172143"/>
          </a:xfrm>
          <a:prstGeom prst="rect">
            <a:avLst/>
          </a:prstGeom>
        </p:spPr>
      </p:pic>
      <p:sp>
        <p:nvSpPr>
          <p:cNvPr id="5" name="Slide Number Placeholder 4">
            <a:extLst>
              <a:ext uri="{FF2B5EF4-FFF2-40B4-BE49-F238E27FC236}">
                <a16:creationId xmlns:a16="http://schemas.microsoft.com/office/drawing/2014/main" id="{A05DEB57-D7AF-4875-8E9B-30F070697C53}"/>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47</a:t>
            </a:fld>
            <a:endParaRPr lang="en-IE" dirty="0"/>
          </a:p>
        </p:txBody>
      </p:sp>
    </p:spTree>
    <p:extLst>
      <p:ext uri="{BB962C8B-B14F-4D97-AF65-F5344CB8AC3E}">
        <p14:creationId xmlns:p14="http://schemas.microsoft.com/office/powerpoint/2010/main" val="41820953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4F82F25-91F6-4688-B5AD-7A842DCB9D94}"/>
              </a:ext>
            </a:extLst>
          </p:cNvPr>
          <p:cNvSpPr>
            <a:spLocks noGrp="1" noChangeArrowheads="1"/>
          </p:cNvSpPr>
          <p:nvPr>
            <p:ph type="title"/>
          </p:nvPr>
        </p:nvSpPr>
        <p:spPr>
          <a:xfrm>
            <a:off x="677334" y="609600"/>
            <a:ext cx="9057216" cy="553998"/>
          </a:xfrm>
        </p:spPr>
        <p:txBody>
          <a:bodyPr>
            <a:normAutofit fontScale="90000"/>
          </a:bodyPr>
          <a:lstStyle/>
          <a:p>
            <a:r>
              <a:rPr lang="en-IE" altLang="en-US" sz="3600" dirty="0"/>
              <a:t>Algorithmic Impact Assessments -AIA-(1/3)</a:t>
            </a:r>
          </a:p>
        </p:txBody>
      </p:sp>
      <p:sp>
        <p:nvSpPr>
          <p:cNvPr id="3" name="Content Placeholder 2">
            <a:extLst>
              <a:ext uri="{FF2B5EF4-FFF2-40B4-BE49-F238E27FC236}">
                <a16:creationId xmlns:a16="http://schemas.microsoft.com/office/drawing/2014/main" id="{7B60357B-5A6F-416F-8B5C-729C2991D8DB}"/>
              </a:ext>
            </a:extLst>
          </p:cNvPr>
          <p:cNvSpPr>
            <a:spLocks noGrp="1"/>
          </p:cNvSpPr>
          <p:nvPr>
            <p:ph idx="1"/>
          </p:nvPr>
        </p:nvSpPr>
        <p:spPr>
          <a:xfrm>
            <a:off x="677334" y="1749447"/>
            <a:ext cx="7381920" cy="3925842"/>
          </a:xfrm>
        </p:spPr>
        <p:txBody>
          <a:bodyPr rtlCol="0">
            <a:normAutofit fontScale="62500" lnSpcReduction="20000"/>
          </a:bodyPr>
          <a:lstStyle/>
          <a:p>
            <a:pPr marL="0" indent="0" algn="ctr" fontAlgn="auto">
              <a:lnSpc>
                <a:spcPct val="120000"/>
              </a:lnSpc>
              <a:spcAft>
                <a:spcPts val="0"/>
              </a:spcAft>
              <a:buFont typeface="Wingdings 3" charset="2"/>
              <a:buNone/>
              <a:defRPr/>
            </a:pPr>
            <a:r>
              <a:rPr lang="en-US" sz="2900" b="1" dirty="0">
                <a:solidFill>
                  <a:schemeClr val="tx1">
                    <a:lumMod val="75000"/>
                    <a:lumOff val="25000"/>
                  </a:schemeClr>
                </a:solidFill>
              </a:rPr>
              <a:t>Algorithmic Impact Assessments </a:t>
            </a:r>
            <a:r>
              <a:rPr lang="en-US" sz="2900" dirty="0">
                <a:solidFill>
                  <a:schemeClr val="tx1">
                    <a:lumMod val="75000"/>
                    <a:lumOff val="25000"/>
                  </a:schemeClr>
                </a:solidFill>
              </a:rPr>
              <a:t>provide a framework designed to help policymakers and their constituents understand where algorithmic systems are used within government, assess the intended use and proposed implementation, and allow community members and researchers to raise concerns that require mitigation.</a:t>
            </a:r>
          </a:p>
          <a:p>
            <a:pPr marL="0" indent="0" fontAlgn="auto">
              <a:spcAft>
                <a:spcPts val="0"/>
              </a:spcAft>
              <a:buFont typeface="Wingdings 3" charset="2"/>
              <a:buNone/>
              <a:defRPr/>
            </a:pPr>
            <a:endParaRPr lang="en-US" dirty="0">
              <a:solidFill>
                <a:schemeClr val="tx1">
                  <a:lumMod val="75000"/>
                  <a:lumOff val="25000"/>
                </a:schemeClr>
              </a:solidFill>
            </a:endParaRPr>
          </a:p>
          <a:p>
            <a:pPr marL="0" indent="0" fontAlgn="auto">
              <a:spcAft>
                <a:spcPts val="0"/>
              </a:spcAft>
              <a:buFont typeface="Wingdings 3" charset="2"/>
              <a:buNone/>
              <a:defRPr/>
            </a:pPr>
            <a:r>
              <a:rPr lang="en-US" sz="2900" dirty="0">
                <a:solidFill>
                  <a:schemeClr val="tx1">
                    <a:lumMod val="75000"/>
                    <a:lumOff val="25000"/>
                  </a:schemeClr>
                </a:solidFill>
              </a:rPr>
              <a:t>The general shape of the process is likely to include the following:</a:t>
            </a:r>
          </a:p>
          <a:p>
            <a:pPr marL="0" indent="0" fontAlgn="auto">
              <a:spcAft>
                <a:spcPts val="0"/>
              </a:spcAft>
              <a:buFont typeface="Wingdings 3" charset="2"/>
              <a:buNone/>
              <a:defRPr/>
            </a:pPr>
            <a:endParaRPr lang="en-US" sz="2900" dirty="0">
              <a:solidFill>
                <a:schemeClr val="tx1">
                  <a:lumMod val="75000"/>
                  <a:lumOff val="25000"/>
                </a:schemeClr>
              </a:solidFill>
            </a:endParaRPr>
          </a:p>
          <a:p>
            <a:pPr lvl="1">
              <a:buFont typeface="Wingdings" panose="05000000000000000000" pitchFamily="2" charset="2"/>
              <a:buChar char="q"/>
              <a:defRPr/>
            </a:pPr>
            <a:r>
              <a:rPr lang="en-US" sz="2500" b="1" dirty="0">
                <a:solidFill>
                  <a:schemeClr val="tx1">
                    <a:lumMod val="75000"/>
                    <a:lumOff val="25000"/>
                  </a:schemeClr>
                </a:solidFill>
              </a:rPr>
              <a:t>Publication</a:t>
            </a:r>
            <a:r>
              <a:rPr lang="en-US" sz="2500" dirty="0">
                <a:solidFill>
                  <a:schemeClr val="tx1">
                    <a:lumMod val="75000"/>
                    <a:lumOff val="25000"/>
                  </a:schemeClr>
                </a:solidFill>
              </a:rPr>
              <a:t> of public authority’s definition of 'algorithmic system'. This allows the public to understand how the authority decides which systems will be subjected to AIAs. </a:t>
            </a:r>
          </a:p>
          <a:p>
            <a:pPr marL="457200" lvl="1" indent="0">
              <a:buNone/>
              <a:defRPr/>
            </a:pPr>
            <a:endParaRPr lang="en-US" sz="2500" dirty="0">
              <a:solidFill>
                <a:schemeClr val="tx1">
                  <a:lumMod val="75000"/>
                  <a:lumOff val="25000"/>
                </a:schemeClr>
              </a:solidFill>
            </a:endParaRPr>
          </a:p>
          <a:p>
            <a:pPr lvl="1">
              <a:buFont typeface="Wingdings" panose="05000000000000000000" pitchFamily="2" charset="2"/>
              <a:buChar char="q"/>
              <a:defRPr/>
            </a:pPr>
            <a:r>
              <a:rPr lang="en-US" sz="2500" dirty="0">
                <a:solidFill>
                  <a:schemeClr val="tx1">
                    <a:lumMod val="75000"/>
                    <a:lumOff val="25000"/>
                  </a:schemeClr>
                </a:solidFill>
              </a:rPr>
              <a:t>Once the definition has been published and gone </a:t>
            </a:r>
            <a:r>
              <a:rPr lang="en-US" sz="2500" b="1" dirty="0">
                <a:solidFill>
                  <a:schemeClr val="tx1">
                    <a:lumMod val="75000"/>
                    <a:lumOff val="25000"/>
                  </a:schemeClr>
                </a:solidFill>
              </a:rPr>
              <a:t>through public review</a:t>
            </a:r>
            <a:r>
              <a:rPr lang="en-US" sz="2500" dirty="0">
                <a:solidFill>
                  <a:schemeClr val="tx1">
                    <a:lumMod val="75000"/>
                    <a:lumOff val="25000"/>
                  </a:schemeClr>
                </a:solidFill>
              </a:rPr>
              <a:t>, it is used to assess all currently used systems</a:t>
            </a:r>
          </a:p>
          <a:p>
            <a:pPr fontAlgn="auto">
              <a:spcAft>
                <a:spcPts val="0"/>
              </a:spcAft>
              <a:buFont typeface="Wingdings 3" charset="2"/>
              <a:buChar char=""/>
              <a:defRPr/>
            </a:pPr>
            <a:endParaRPr lang="en-US" dirty="0">
              <a:solidFill>
                <a:schemeClr val="tx1">
                  <a:lumMod val="75000"/>
                  <a:lumOff val="25000"/>
                </a:schemeClr>
              </a:solidFill>
            </a:endParaRPr>
          </a:p>
        </p:txBody>
      </p:sp>
      <p:pic>
        <p:nvPicPr>
          <p:cNvPr id="19461" name="Picture 4">
            <a:extLst>
              <a:ext uri="{FF2B5EF4-FFF2-40B4-BE49-F238E27FC236}">
                <a16:creationId xmlns:a16="http://schemas.microsoft.com/office/drawing/2014/main" id="{093A2F03-4AD7-4D56-BA63-64AB6DFBD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792" y="2659856"/>
            <a:ext cx="33528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D5CD8D62-1E73-B6ED-EE47-3948ABE4877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48</a:t>
            </a:fld>
            <a:endParaRPr lang="en-IE" dirty="0"/>
          </a:p>
        </p:txBody>
      </p:sp>
    </p:spTree>
  </p:cSld>
  <p:clrMapOvr>
    <a:masterClrMapping/>
  </p:clrMapOvr>
  <p:transition spd="slow" advTm="117853"/>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A43D6EF4-AF78-4833-823C-A227EA9B429E}"/>
              </a:ext>
            </a:extLst>
          </p:cNvPr>
          <p:cNvSpPr>
            <a:spLocks noGrp="1" noChangeArrowheads="1"/>
          </p:cNvSpPr>
          <p:nvPr>
            <p:ph type="title"/>
          </p:nvPr>
        </p:nvSpPr>
        <p:spPr>
          <a:xfrm>
            <a:off x="677334" y="609600"/>
            <a:ext cx="9533466" cy="553998"/>
          </a:xfrm>
        </p:spPr>
        <p:txBody>
          <a:bodyPr>
            <a:normAutofit fontScale="90000"/>
          </a:bodyPr>
          <a:lstStyle/>
          <a:p>
            <a:r>
              <a:rPr lang="en-IE" altLang="en-US" sz="3600" dirty="0"/>
              <a:t>Algorithmic Impact Assessments -AIA-(2/3)</a:t>
            </a:r>
          </a:p>
        </p:txBody>
      </p:sp>
      <p:sp>
        <p:nvSpPr>
          <p:cNvPr id="20483" name="Content Placeholder 2">
            <a:extLst>
              <a:ext uri="{FF2B5EF4-FFF2-40B4-BE49-F238E27FC236}">
                <a16:creationId xmlns:a16="http://schemas.microsoft.com/office/drawing/2014/main" id="{9D51B0DF-13DB-42FF-BA34-6D1B524A0E1E}"/>
              </a:ext>
            </a:extLst>
          </p:cNvPr>
          <p:cNvSpPr>
            <a:spLocks noGrp="1" noChangeArrowheads="1"/>
          </p:cNvSpPr>
          <p:nvPr>
            <p:ph idx="1"/>
          </p:nvPr>
        </p:nvSpPr>
        <p:spPr>
          <a:xfrm>
            <a:off x="205158" y="1930400"/>
            <a:ext cx="10477817" cy="3925842"/>
          </a:xfrm>
        </p:spPr>
        <p:txBody>
          <a:bodyPr>
            <a:normAutofit/>
          </a:bodyPr>
          <a:lstStyle/>
          <a:p>
            <a:pPr lvl="2">
              <a:buFont typeface="Wingdings" panose="05000000000000000000" pitchFamily="2" charset="2"/>
              <a:buChar char="q"/>
            </a:pPr>
            <a:r>
              <a:rPr lang="en-US" altLang="en-US" sz="1900" dirty="0"/>
              <a:t>Public disclosure of purpose, scope, intended use and associated policies/practices, self-assessment timeline/process and potential implementation timeline of the algorithmic system OR publication (and archiving) of the decision not to review a potential system</a:t>
            </a:r>
            <a:endParaRPr lang="en-IE" altLang="en-US" sz="1900" dirty="0"/>
          </a:p>
          <a:p>
            <a:pPr lvl="2">
              <a:buFont typeface="Wingdings" panose="05000000000000000000" pitchFamily="2" charset="2"/>
              <a:buChar char="q"/>
            </a:pPr>
            <a:r>
              <a:rPr lang="en-US" altLang="en-US" sz="1900" dirty="0"/>
              <a:t>Publication of plan for meaningful, ongoing access to external researchers to review the system once it is deployed</a:t>
            </a:r>
          </a:p>
          <a:p>
            <a:pPr lvl="2">
              <a:buFont typeface="Wingdings" panose="05000000000000000000" pitchFamily="2" charset="2"/>
              <a:buChar char="q"/>
            </a:pPr>
            <a:r>
              <a:rPr lang="en-IE" altLang="en-US" sz="1900" dirty="0"/>
              <a:t>Public participation period</a:t>
            </a:r>
          </a:p>
          <a:p>
            <a:pPr lvl="2">
              <a:buFont typeface="Wingdings" panose="05000000000000000000" pitchFamily="2" charset="2"/>
              <a:buChar char="q"/>
            </a:pPr>
            <a:r>
              <a:rPr lang="en-US" altLang="en-US" sz="1900" dirty="0"/>
              <a:t>Publication of final Algorithmic Impact Assessment, once issues raise in public participation have been addressed</a:t>
            </a:r>
          </a:p>
          <a:p>
            <a:pPr lvl="2">
              <a:buFont typeface="Wingdings" panose="05000000000000000000" pitchFamily="2" charset="2"/>
              <a:buChar char="q"/>
            </a:pPr>
            <a:r>
              <a:rPr lang="en-US" altLang="en-US" sz="1900" dirty="0"/>
              <a:t>Renewal of AIAs on a regular timeline</a:t>
            </a:r>
          </a:p>
          <a:p>
            <a:pPr lvl="2">
              <a:buFont typeface="Wingdings" panose="05000000000000000000" pitchFamily="2" charset="2"/>
              <a:buChar char="q"/>
            </a:pPr>
            <a:r>
              <a:rPr lang="en-US" altLang="en-US" sz="1900" dirty="0"/>
              <a:t>Opportunity for public to challenge failure to mitigate issues raised in the public participation period or foreseeable outcomes</a:t>
            </a:r>
            <a:endParaRPr lang="en-IE" altLang="en-US" sz="1900" dirty="0"/>
          </a:p>
        </p:txBody>
      </p:sp>
      <p:sp>
        <p:nvSpPr>
          <p:cNvPr id="3" name="Slide Number Placeholder 2">
            <a:extLst>
              <a:ext uri="{FF2B5EF4-FFF2-40B4-BE49-F238E27FC236}">
                <a16:creationId xmlns:a16="http://schemas.microsoft.com/office/drawing/2014/main" id="{B96E4F70-5A9E-5A26-4929-826E2C7607BB}"/>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49</a:t>
            </a:fld>
            <a:endParaRPr lang="en-IE" dirty="0"/>
          </a:p>
        </p:txBody>
      </p:sp>
    </p:spTree>
  </p:cSld>
  <p:clrMapOvr>
    <a:masterClrMapping/>
  </p:clrMapOvr>
  <p:transition spd="slow" advTm="154035"/>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9005D3F-E4EE-4BAC-B9F8-E1F0417ECA31}"/>
              </a:ext>
            </a:extLst>
          </p:cNvPr>
          <p:cNvGraphicFramePr>
            <a:graphicFrameLocks noGrp="1"/>
          </p:cNvGraphicFramePr>
          <p:nvPr/>
        </p:nvGraphicFramePr>
        <p:xfrm>
          <a:off x="1038942" y="2038479"/>
          <a:ext cx="10109518" cy="3936836"/>
        </p:xfrm>
        <a:graphic>
          <a:graphicData uri="http://schemas.openxmlformats.org/drawingml/2006/table">
            <a:tbl>
              <a:tblPr firstRow="1" bandRow="1">
                <a:tableStyleId>{7DF18680-E054-41AD-8BC1-D1AEF772440D}</a:tableStyleId>
              </a:tblPr>
              <a:tblGrid>
                <a:gridCol w="3547070">
                  <a:extLst>
                    <a:ext uri="{9D8B030D-6E8A-4147-A177-3AD203B41FA5}">
                      <a16:colId xmlns:a16="http://schemas.microsoft.com/office/drawing/2014/main" val="2144697756"/>
                    </a:ext>
                  </a:extLst>
                </a:gridCol>
                <a:gridCol w="6562448">
                  <a:extLst>
                    <a:ext uri="{9D8B030D-6E8A-4147-A177-3AD203B41FA5}">
                      <a16:colId xmlns:a16="http://schemas.microsoft.com/office/drawing/2014/main" val="4197527377"/>
                    </a:ext>
                  </a:extLst>
                </a:gridCol>
              </a:tblGrid>
              <a:tr h="304800">
                <a:tc>
                  <a:txBody>
                    <a:bodyPr/>
                    <a:lstStyle/>
                    <a:p>
                      <a:pPr algn="ctr">
                        <a:lnSpc>
                          <a:spcPct val="107000"/>
                        </a:lnSpc>
                        <a:spcAft>
                          <a:spcPts val="600"/>
                        </a:spcAft>
                      </a:pPr>
                      <a:r>
                        <a:rPr lang="en-IE" b="1" dirty="0">
                          <a:solidFill>
                            <a:schemeClr val="tx1"/>
                          </a:solidFill>
                        </a:rPr>
                        <a:t>Lecture Topic</a:t>
                      </a:r>
                      <a:endParaRPr lang="en-IE" b="1" dirty="0">
                        <a:solidFill>
                          <a:schemeClr val="tx1"/>
                        </a:solidFill>
                        <a:latin typeface="+mn-lt"/>
                        <a:ea typeface="+mn-ea"/>
                        <a:cs typeface="+mn-cs"/>
                      </a:endParaRPr>
                    </a:p>
                  </a:txBody>
                  <a:tcPr marL="68580" marR="68580" marT="0" marB="0"/>
                </a:tc>
                <a:tc>
                  <a:txBody>
                    <a:bodyPr/>
                    <a:lstStyle/>
                    <a:p>
                      <a:pPr algn="ctr">
                        <a:lnSpc>
                          <a:spcPct val="107000"/>
                        </a:lnSpc>
                        <a:spcAft>
                          <a:spcPts val="600"/>
                        </a:spcAft>
                      </a:pPr>
                      <a:r>
                        <a:rPr lang="en-IE" b="1" dirty="0">
                          <a:solidFill>
                            <a:schemeClr val="tx1"/>
                          </a:solidFill>
                        </a:rPr>
                        <a:t>Lecture Detail</a:t>
                      </a:r>
                      <a:endParaRPr lang="en-IE" b="1"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1509098380"/>
                  </a:ext>
                </a:extLst>
              </a:tr>
              <a:tr h="1538231">
                <a:tc>
                  <a:txBody>
                    <a:bodyPr/>
                    <a:lstStyle/>
                    <a:p>
                      <a:pPr marL="0" algn="ctr">
                        <a:lnSpc>
                          <a:spcPct val="107000"/>
                        </a:lnSpc>
                        <a:spcAft>
                          <a:spcPts val="600"/>
                        </a:spcAft>
                      </a:pPr>
                      <a:r>
                        <a:rPr lang="en-IE" sz="1400" b="0" dirty="0">
                          <a:solidFill>
                            <a:schemeClr val="tx1"/>
                          </a:solidFill>
                        </a:rPr>
                        <a:t>Fairness, Accountability, and Transparency in Algorithmic Systems I</a:t>
                      </a:r>
                    </a:p>
                  </a:txBody>
                  <a:tcPr marL="239196" marR="143518" marT="143518" marB="143518"/>
                </a:tc>
                <a:tc>
                  <a:txBody>
                    <a:bodyPr/>
                    <a:lstStyle/>
                    <a:p>
                      <a:pPr algn="ctr"/>
                      <a:r>
                        <a:rPr lang="en-US" sz="1400" b="0" dirty="0">
                          <a:solidFill>
                            <a:schemeClr val="tx1"/>
                          </a:solidFill>
                        </a:rPr>
                        <a:t>The meaning of fairness with respect to algorithmic systems. Techniques and models for fairness-aware data mining, information retrieval, recommendation, etc. Legal, social, and philosophical models of fairness. Specification of mathematical objectives with respect to fairness. Perceptions of algorithmic bias and unfairness. Interventions to mitigate biases in systems, or discourage biased </a:t>
                      </a:r>
                      <a:r>
                        <a:rPr lang="en-US" sz="1400" b="0" dirty="0" err="1">
                          <a:solidFill>
                            <a:schemeClr val="tx1"/>
                          </a:solidFill>
                        </a:rPr>
                        <a:t>behaviour</a:t>
                      </a:r>
                      <a:r>
                        <a:rPr lang="en-US" sz="1400" b="0" dirty="0">
                          <a:solidFill>
                            <a:schemeClr val="tx1"/>
                          </a:solidFill>
                        </a:rPr>
                        <a:t> from users.</a:t>
                      </a:r>
                    </a:p>
                  </a:txBody>
                  <a:tcPr marL="239196" marR="143518" marT="143518" marB="143518"/>
                </a:tc>
                <a:extLst>
                  <a:ext uri="{0D108BD9-81ED-4DB2-BD59-A6C34878D82A}">
                    <a16:rowId xmlns:a16="http://schemas.microsoft.com/office/drawing/2014/main" val="3587977448"/>
                  </a:ext>
                </a:extLst>
              </a:tr>
              <a:tr h="991601">
                <a:tc>
                  <a:txBody>
                    <a:bodyPr/>
                    <a:lstStyle/>
                    <a:p>
                      <a:pPr marL="0" algn="ctr">
                        <a:lnSpc>
                          <a:spcPct val="107000"/>
                        </a:lnSpc>
                        <a:spcAft>
                          <a:spcPts val="600"/>
                        </a:spcAft>
                      </a:pPr>
                      <a:r>
                        <a:rPr lang="en-IE" sz="1400" b="0" dirty="0">
                          <a:solidFill>
                            <a:schemeClr val="tx1"/>
                          </a:solidFill>
                        </a:rPr>
                        <a:t>Fairness, Accountability, and Transparency in Algorithmic Systems II</a:t>
                      </a:r>
                    </a:p>
                  </a:txBody>
                  <a:tcPr marL="239196" marR="124382" marT="124382" marB="124382"/>
                </a:tc>
                <a:tc>
                  <a:txBody>
                    <a:bodyPr/>
                    <a:lstStyle/>
                    <a:p>
                      <a:pPr algn="ctr"/>
                      <a:r>
                        <a:rPr lang="en-US" sz="1400" b="0" dirty="0">
                          <a:solidFill>
                            <a:schemeClr val="tx1"/>
                          </a:solidFill>
                        </a:rPr>
                        <a:t>The meaning of accountability with respect to algorithmic systems. Processes and strategies for developing accountable systems. Methods and tools and standards for ensuring that algorithms comply with fairness policies (e.g., IEEE P7003 TM).</a:t>
                      </a:r>
                    </a:p>
                  </a:txBody>
                  <a:tcPr marL="239196" marR="124382" marT="124382" marB="124382"/>
                </a:tc>
                <a:extLst>
                  <a:ext uri="{0D108BD9-81ED-4DB2-BD59-A6C34878D82A}">
                    <a16:rowId xmlns:a16="http://schemas.microsoft.com/office/drawing/2014/main" val="2057129350"/>
                  </a:ext>
                </a:extLst>
              </a:tr>
              <a:tr h="991601">
                <a:tc>
                  <a:txBody>
                    <a:bodyPr/>
                    <a:lstStyle/>
                    <a:p>
                      <a:pPr marL="0" algn="ctr">
                        <a:lnSpc>
                          <a:spcPct val="107000"/>
                        </a:lnSpc>
                        <a:spcAft>
                          <a:spcPts val="600"/>
                        </a:spcAft>
                      </a:pPr>
                      <a:r>
                        <a:rPr lang="en-IE" sz="1400" b="0" dirty="0">
                          <a:solidFill>
                            <a:schemeClr val="tx1"/>
                          </a:solidFill>
                        </a:rPr>
                        <a:t>Fairness, Accountability, and Transparency in Algorithmic Systems III</a:t>
                      </a:r>
                    </a:p>
                  </a:txBody>
                  <a:tcPr marL="239196" marR="124382" marT="124382" marB="124382"/>
                </a:tc>
                <a:tc>
                  <a:txBody>
                    <a:bodyPr/>
                    <a:lstStyle/>
                    <a:p>
                      <a:pPr algn="ctr"/>
                      <a:r>
                        <a:rPr lang="en-US" sz="1400" b="0" dirty="0">
                          <a:solidFill>
                            <a:schemeClr val="tx1"/>
                          </a:solidFill>
                        </a:rPr>
                        <a:t>The meaning of transparency with respect to algorithmic systems.. Explanations for algorithmic logic and outputs. Trade-offs between privacy and transparency. Tools and methodologies for conducting algorithm audits. Frameworks for conducting ethical and legal algorithm audits. Empirical results from algorithm audits.</a:t>
                      </a:r>
                    </a:p>
                  </a:txBody>
                  <a:tcPr marL="239196" marR="124382" marT="124382" marB="124382"/>
                </a:tc>
                <a:extLst>
                  <a:ext uri="{0D108BD9-81ED-4DB2-BD59-A6C34878D82A}">
                    <a16:rowId xmlns:a16="http://schemas.microsoft.com/office/drawing/2014/main" val="3853974979"/>
                  </a:ext>
                </a:extLst>
              </a:tr>
            </a:tbl>
          </a:graphicData>
        </a:graphic>
      </p:graphicFrame>
      <p:sp>
        <p:nvSpPr>
          <p:cNvPr id="8" name="Slide Number Placeholder 7">
            <a:extLst>
              <a:ext uri="{FF2B5EF4-FFF2-40B4-BE49-F238E27FC236}">
                <a16:creationId xmlns:a16="http://schemas.microsoft.com/office/drawing/2014/main" id="{187A1F35-5C80-EBA9-3DAE-70C9BADA32DB}"/>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a:t>
            </a:fld>
            <a:endParaRPr lang="en-IE" dirty="0"/>
          </a:p>
        </p:txBody>
      </p:sp>
      <p:sp>
        <p:nvSpPr>
          <p:cNvPr id="3" name="Title 1">
            <a:extLst>
              <a:ext uri="{FF2B5EF4-FFF2-40B4-BE49-F238E27FC236}">
                <a16:creationId xmlns:a16="http://schemas.microsoft.com/office/drawing/2014/main" id="{0D67A913-6A82-976A-D628-897BD056DAEE}"/>
              </a:ext>
            </a:extLst>
          </p:cNvPr>
          <p:cNvSpPr>
            <a:spLocks noGrp="1"/>
          </p:cNvSpPr>
          <p:nvPr>
            <p:ph type="title"/>
          </p:nvPr>
        </p:nvSpPr>
        <p:spPr>
          <a:xfrm>
            <a:off x="533400" y="261302"/>
            <a:ext cx="9525000" cy="848995"/>
          </a:xfrm>
        </p:spPr>
        <p:txBody>
          <a:bodyPr>
            <a:normAutofit/>
          </a:bodyPr>
          <a:lstStyle/>
          <a:p>
            <a:r>
              <a:rPr lang="en-US" sz="4000" dirty="0"/>
              <a:t>Agenda</a:t>
            </a:r>
            <a:endParaRPr lang="en-US" dirty="0"/>
          </a:p>
        </p:txBody>
      </p:sp>
    </p:spTree>
    <p:extLst>
      <p:ext uri="{BB962C8B-B14F-4D97-AF65-F5344CB8AC3E}">
        <p14:creationId xmlns:p14="http://schemas.microsoft.com/office/powerpoint/2010/main" val="3839703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439DD2-541D-481A-A014-AB62F4C2EE82}"/>
              </a:ext>
            </a:extLst>
          </p:cNvPr>
          <p:cNvSpPr>
            <a:spLocks noGrp="1"/>
          </p:cNvSpPr>
          <p:nvPr>
            <p:ph idx="1"/>
          </p:nvPr>
        </p:nvSpPr>
        <p:spPr>
          <a:xfrm>
            <a:off x="335664" y="2045494"/>
            <a:ext cx="7220836" cy="3880773"/>
          </a:xfrm>
        </p:spPr>
        <p:txBody>
          <a:bodyPr>
            <a:normAutofit fontScale="62500" lnSpcReduction="20000"/>
          </a:bodyPr>
          <a:lstStyle/>
          <a:p>
            <a:pPr algn="l" fontAlgn="base">
              <a:buFont typeface="+mj-lt"/>
              <a:buAutoNum type="arabicPeriod"/>
            </a:pPr>
            <a:r>
              <a:rPr lang="en-US" b="1" i="0" dirty="0">
                <a:solidFill>
                  <a:srgbClr val="2D2D2D"/>
                </a:solidFill>
                <a:effectLst/>
                <a:latin typeface="PwC Helvetica Neue"/>
              </a:rPr>
              <a:t>Capture an AI system’s risk</a:t>
            </a:r>
            <a:r>
              <a:rPr lang="en-US" b="0" i="0" dirty="0">
                <a:solidFill>
                  <a:srgbClr val="2D2D2D"/>
                </a:solidFill>
                <a:effectLst/>
                <a:latin typeface="PwC Helvetica Neue"/>
              </a:rPr>
              <a:t>. Establishing “risk gating criteria” enables organizations to properly classify the level of scrutiny needed for a specific AI application. </a:t>
            </a:r>
          </a:p>
          <a:p>
            <a:pPr algn="l" fontAlgn="base">
              <a:buFont typeface="+mj-lt"/>
              <a:buAutoNum type="arabicPeriod"/>
            </a:pPr>
            <a:r>
              <a:rPr lang="en-US" b="1" i="0" dirty="0">
                <a:solidFill>
                  <a:srgbClr val="2D2D2D"/>
                </a:solidFill>
                <a:effectLst/>
                <a:latin typeface="PwC Helvetica Neue"/>
              </a:rPr>
              <a:t>Cover full development life-cycle requirements.</a:t>
            </a:r>
            <a:r>
              <a:rPr lang="en-US" b="0" i="0" dirty="0">
                <a:solidFill>
                  <a:srgbClr val="2D2D2D"/>
                </a:solidFill>
                <a:effectLst/>
                <a:latin typeface="PwC Helvetica Neue"/>
              </a:rPr>
              <a:t> An AIA should encompass strategy and planning, ecosystem analysis, implications to model development, issues related to training data, deployment and, finally, ongoing operation, monitoring issues and governance. </a:t>
            </a:r>
          </a:p>
          <a:p>
            <a:pPr algn="l" fontAlgn="base">
              <a:buFont typeface="+mj-lt"/>
              <a:buAutoNum type="arabicPeriod"/>
            </a:pPr>
            <a:r>
              <a:rPr lang="en-US" b="1" i="0" dirty="0">
                <a:solidFill>
                  <a:srgbClr val="2D2D2D"/>
                </a:solidFill>
                <a:effectLst/>
                <a:latin typeface="PwC Helvetica Neue"/>
              </a:rPr>
              <a:t>Assess impact and increase accountability through a multi-stakeholder analysis.</a:t>
            </a:r>
            <a:r>
              <a:rPr lang="en-US" b="0" i="0" dirty="0">
                <a:solidFill>
                  <a:srgbClr val="2D2D2D"/>
                </a:solidFill>
                <a:effectLst/>
                <a:latin typeface="PwC Helvetica Neue"/>
              </a:rPr>
              <a:t> A successful impact assessment engages a broad range of internal stakeholders and may also include external representatives, such as ethics or data review boards. </a:t>
            </a:r>
          </a:p>
          <a:p>
            <a:pPr algn="l" fontAlgn="base">
              <a:buFont typeface="+mj-lt"/>
              <a:buAutoNum type="arabicPeriod"/>
            </a:pPr>
            <a:r>
              <a:rPr lang="en-US" b="1" i="0" dirty="0">
                <a:solidFill>
                  <a:srgbClr val="2D2D2D"/>
                </a:solidFill>
                <a:effectLst/>
                <a:latin typeface="PwC Helvetica Neue"/>
              </a:rPr>
              <a:t>Facilitate go/no-go decisions.</a:t>
            </a:r>
            <a:r>
              <a:rPr lang="en-US" b="0" i="0" dirty="0">
                <a:solidFill>
                  <a:srgbClr val="2D2D2D"/>
                </a:solidFill>
                <a:effectLst/>
                <a:latin typeface="PwC Helvetica Neue"/>
              </a:rPr>
              <a:t> This goal should address whether a model should move to production, determine if it’s ready to be transitioned for business-as-usual operations and decide whether it should continue as-is or be retrained, redesigned or retired. </a:t>
            </a:r>
            <a:endParaRPr lang="en-IE" dirty="0"/>
          </a:p>
        </p:txBody>
      </p:sp>
      <p:sp>
        <p:nvSpPr>
          <p:cNvPr id="7" name="Title 1">
            <a:extLst>
              <a:ext uri="{FF2B5EF4-FFF2-40B4-BE49-F238E27FC236}">
                <a16:creationId xmlns:a16="http://schemas.microsoft.com/office/drawing/2014/main" id="{BE51088A-6F48-479D-A5CE-1E5AF0C11488}"/>
              </a:ext>
            </a:extLst>
          </p:cNvPr>
          <p:cNvSpPr>
            <a:spLocks noGrp="1" noChangeArrowheads="1"/>
          </p:cNvSpPr>
          <p:nvPr>
            <p:ph type="title"/>
          </p:nvPr>
        </p:nvSpPr>
        <p:spPr>
          <a:xfrm>
            <a:off x="677334" y="609600"/>
            <a:ext cx="9533466" cy="553998"/>
          </a:xfrm>
        </p:spPr>
        <p:txBody>
          <a:bodyPr>
            <a:normAutofit fontScale="90000"/>
          </a:bodyPr>
          <a:lstStyle/>
          <a:p>
            <a:r>
              <a:rPr lang="en-IE" altLang="en-US" sz="3600" dirty="0"/>
              <a:t>Algorithmic Impact Assessments -AIA-(3/3)</a:t>
            </a:r>
          </a:p>
        </p:txBody>
      </p:sp>
      <p:pic>
        <p:nvPicPr>
          <p:cNvPr id="1026" name="Picture 2" descr="Algorithmic Impact Assessment - YouTube">
            <a:extLst>
              <a:ext uri="{FF2B5EF4-FFF2-40B4-BE49-F238E27FC236}">
                <a16:creationId xmlns:a16="http://schemas.microsoft.com/office/drawing/2014/main" id="{3C17DDE7-78E8-40D3-B82C-BCF18825AD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66" r="5191"/>
          <a:stretch/>
        </p:blipFill>
        <p:spPr bwMode="auto">
          <a:xfrm>
            <a:off x="7688964" y="2387600"/>
            <a:ext cx="4503036"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04925A0-6D75-4EF3-B749-3AFD96D33594}"/>
              </a:ext>
            </a:extLst>
          </p:cNvPr>
          <p:cNvSpPr txBox="1"/>
          <p:nvPr/>
        </p:nvSpPr>
        <p:spPr>
          <a:xfrm>
            <a:off x="335664" y="5986790"/>
            <a:ext cx="6108700" cy="261610"/>
          </a:xfrm>
          <a:prstGeom prst="rect">
            <a:avLst/>
          </a:prstGeom>
          <a:noFill/>
        </p:spPr>
        <p:txBody>
          <a:bodyPr wrap="square">
            <a:spAutoFit/>
          </a:bodyPr>
          <a:lstStyle/>
          <a:p>
            <a:r>
              <a:rPr lang="en-IE" sz="1050" dirty="0">
                <a:solidFill>
                  <a:schemeClr val="tx1">
                    <a:lumMod val="50000"/>
                    <a:lumOff val="50000"/>
                  </a:schemeClr>
                </a:solidFill>
              </a:rPr>
              <a:t>https://www.pwc.com/us/en/tech-effect/ai-analytics/algorithmic-impact-assessments.html</a:t>
            </a:r>
          </a:p>
        </p:txBody>
      </p:sp>
      <p:sp>
        <p:nvSpPr>
          <p:cNvPr id="4" name="Slide Number Placeholder 3">
            <a:extLst>
              <a:ext uri="{FF2B5EF4-FFF2-40B4-BE49-F238E27FC236}">
                <a16:creationId xmlns:a16="http://schemas.microsoft.com/office/drawing/2014/main" id="{57227414-25D7-2DDA-FE89-3D9D0A172292}"/>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50</a:t>
            </a:fld>
            <a:endParaRPr lang="en-IE" dirty="0"/>
          </a:p>
        </p:txBody>
      </p:sp>
    </p:spTree>
    <p:extLst>
      <p:ext uri="{BB962C8B-B14F-4D97-AF65-F5344CB8AC3E}">
        <p14:creationId xmlns:p14="http://schemas.microsoft.com/office/powerpoint/2010/main" val="2331109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F9281-DB43-4D74-B0CB-E7BC048AD504}"/>
              </a:ext>
            </a:extLst>
          </p:cNvPr>
          <p:cNvSpPr>
            <a:spLocks noGrp="1"/>
          </p:cNvSpPr>
          <p:nvPr>
            <p:ph type="title"/>
          </p:nvPr>
        </p:nvSpPr>
        <p:spPr>
          <a:xfrm>
            <a:off x="146613" y="247036"/>
            <a:ext cx="10058400" cy="553998"/>
          </a:xfrm>
        </p:spPr>
        <p:txBody>
          <a:bodyPr>
            <a:normAutofit fontScale="90000"/>
          </a:bodyPr>
          <a:lstStyle/>
          <a:p>
            <a:r>
              <a:rPr lang="en-US" sz="3600" dirty="0"/>
              <a:t>Principles For Accountable Algorithms</a:t>
            </a:r>
            <a:endParaRPr lang="en-IE" sz="3600" dirty="0"/>
          </a:p>
        </p:txBody>
      </p:sp>
      <p:graphicFrame>
        <p:nvGraphicFramePr>
          <p:cNvPr id="7" name="Content Placeholder 6">
            <a:extLst>
              <a:ext uri="{FF2B5EF4-FFF2-40B4-BE49-F238E27FC236}">
                <a16:creationId xmlns:a16="http://schemas.microsoft.com/office/drawing/2014/main" id="{72EB0E9B-DED4-483A-BE9B-F59F3AC4A3BF}"/>
              </a:ext>
            </a:extLst>
          </p:cNvPr>
          <p:cNvGraphicFramePr>
            <a:graphicFrameLocks noGrp="1"/>
          </p:cNvGraphicFramePr>
          <p:nvPr>
            <p:ph idx="1"/>
            <p:extLst>
              <p:ext uri="{D42A27DB-BD31-4B8C-83A1-F6EECF244321}">
                <p14:modId xmlns:p14="http://schemas.microsoft.com/office/powerpoint/2010/main" val="1408848407"/>
              </p:ext>
            </p:extLst>
          </p:nvPr>
        </p:nvGraphicFramePr>
        <p:xfrm>
          <a:off x="146613" y="2387312"/>
          <a:ext cx="8772867" cy="391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50A99906-FB13-4043-9D0D-3C8F0A6B187B}"/>
              </a:ext>
            </a:extLst>
          </p:cNvPr>
          <p:cNvSpPr txBox="1"/>
          <p:nvPr/>
        </p:nvSpPr>
        <p:spPr>
          <a:xfrm>
            <a:off x="10101263" y="4736965"/>
            <a:ext cx="1964134" cy="1569660"/>
          </a:xfrm>
          <a:prstGeom prst="rect">
            <a:avLst/>
          </a:prstGeom>
          <a:noFill/>
        </p:spPr>
        <p:txBody>
          <a:bodyPr wrap="square">
            <a:spAutoFit/>
          </a:bodyPr>
          <a:lstStyle/>
          <a:p>
            <a:r>
              <a:rPr lang="en-US" sz="1600" dirty="0">
                <a:solidFill>
                  <a:srgbClr val="0070C0"/>
                </a:solidFill>
                <a:hlinkClick r:id="rId8">
                  <a:extLst>
                    <a:ext uri="{A12FA001-AC4F-418D-AE19-62706E023703}">
                      <ahyp:hlinkClr xmlns:ahyp="http://schemas.microsoft.com/office/drawing/2018/hyperlinkcolor" val="tx"/>
                    </a:ext>
                  </a:extLst>
                </a:hlinkClick>
              </a:rPr>
              <a:t>Principles for Accountable Algorithms and a Social Impact Statement for Algorithms :: FAT ML</a:t>
            </a:r>
            <a:endParaRPr lang="en-US" sz="1600" dirty="0">
              <a:solidFill>
                <a:srgbClr val="0070C0"/>
              </a:solidFill>
            </a:endParaRPr>
          </a:p>
        </p:txBody>
      </p:sp>
      <p:pic>
        <p:nvPicPr>
          <p:cNvPr id="3" name="Picture 2">
            <a:extLst>
              <a:ext uri="{FF2B5EF4-FFF2-40B4-BE49-F238E27FC236}">
                <a16:creationId xmlns:a16="http://schemas.microsoft.com/office/drawing/2014/main" id="{DB76243A-2BC5-465C-A437-41CE617CE220}"/>
              </a:ext>
            </a:extLst>
          </p:cNvPr>
          <p:cNvPicPr>
            <a:picLocks noChangeAspect="1"/>
          </p:cNvPicPr>
          <p:nvPr/>
        </p:nvPicPr>
        <p:blipFill>
          <a:blip r:embed="rId9"/>
          <a:stretch>
            <a:fillRect/>
          </a:stretch>
        </p:blipFill>
        <p:spPr>
          <a:xfrm>
            <a:off x="9286644" y="1336205"/>
            <a:ext cx="2556159" cy="772541"/>
          </a:xfrm>
          <a:prstGeom prst="rect">
            <a:avLst/>
          </a:prstGeom>
        </p:spPr>
      </p:pic>
      <p:sp>
        <p:nvSpPr>
          <p:cNvPr id="10" name="TextBox 9">
            <a:extLst>
              <a:ext uri="{FF2B5EF4-FFF2-40B4-BE49-F238E27FC236}">
                <a16:creationId xmlns:a16="http://schemas.microsoft.com/office/drawing/2014/main" id="{DE6EC5AC-79D8-4FCB-868E-9E09CBD5D5B4}"/>
              </a:ext>
            </a:extLst>
          </p:cNvPr>
          <p:cNvSpPr txBox="1"/>
          <p:nvPr/>
        </p:nvSpPr>
        <p:spPr>
          <a:xfrm>
            <a:off x="146613" y="1336205"/>
            <a:ext cx="8772867" cy="954107"/>
          </a:xfrm>
          <a:prstGeom prst="rect">
            <a:avLst/>
          </a:prstGeom>
          <a:noFill/>
        </p:spPr>
        <p:txBody>
          <a:bodyPr wrap="square">
            <a:spAutoFit/>
          </a:bodyPr>
          <a:lstStyle/>
          <a:p>
            <a:pPr algn="l"/>
            <a:r>
              <a:rPr lang="en-US" sz="1400" b="0" i="1" dirty="0">
                <a:solidFill>
                  <a:srgbClr val="333333"/>
                </a:solidFill>
                <a:effectLst/>
                <a:latin typeface="Open Sans"/>
              </a:rPr>
              <a:t>Algorithms and the data that drive them are designed and created by people -- There is always a human ultimately responsible for decisions made or informed by an algorithm. "</a:t>
            </a:r>
            <a:r>
              <a:rPr lang="en-US" sz="1400" b="1" i="1" dirty="0">
                <a:solidFill>
                  <a:srgbClr val="333333"/>
                </a:solidFill>
                <a:effectLst/>
                <a:latin typeface="Open Sans"/>
              </a:rPr>
              <a:t>The algorithm did it" is not an acceptable excuse </a:t>
            </a:r>
            <a:r>
              <a:rPr lang="en-US" sz="1400" b="0" i="1" dirty="0">
                <a:solidFill>
                  <a:srgbClr val="333333"/>
                </a:solidFill>
                <a:effectLst/>
                <a:latin typeface="Open Sans"/>
              </a:rPr>
              <a:t>if algorithmic systems make mistakes or have undesired consequences, including from machine-learning processes.</a:t>
            </a:r>
            <a:endParaRPr lang="en-US" sz="1400" b="0" i="0" dirty="0">
              <a:solidFill>
                <a:srgbClr val="333333"/>
              </a:solidFill>
              <a:effectLst/>
              <a:latin typeface="Open Sans"/>
            </a:endParaRPr>
          </a:p>
        </p:txBody>
      </p:sp>
      <p:sp>
        <p:nvSpPr>
          <p:cNvPr id="5" name="Slide Number Placeholder 4">
            <a:extLst>
              <a:ext uri="{FF2B5EF4-FFF2-40B4-BE49-F238E27FC236}">
                <a16:creationId xmlns:a16="http://schemas.microsoft.com/office/drawing/2014/main" id="{4AAE3A06-94FB-8A8F-DE88-2D2CF95FBFD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51</a:t>
            </a:fld>
            <a:endParaRPr lang="en-IE" dirty="0"/>
          </a:p>
        </p:txBody>
      </p:sp>
    </p:spTree>
    <p:extLst>
      <p:ext uri="{BB962C8B-B14F-4D97-AF65-F5344CB8AC3E}">
        <p14:creationId xmlns:p14="http://schemas.microsoft.com/office/powerpoint/2010/main" val="31638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A377-660F-4715-9445-6936777CC2F7}"/>
              </a:ext>
            </a:extLst>
          </p:cNvPr>
          <p:cNvSpPr>
            <a:spLocks noGrp="1"/>
          </p:cNvSpPr>
          <p:nvPr>
            <p:ph type="title"/>
          </p:nvPr>
        </p:nvSpPr>
        <p:spPr>
          <a:xfrm>
            <a:off x="654184" y="592238"/>
            <a:ext cx="8596668" cy="1320800"/>
          </a:xfrm>
        </p:spPr>
        <p:txBody>
          <a:bodyPr vert="horz" lIns="91440" tIns="45720" rIns="91440" bIns="45720" rtlCol="0" anchor="t">
            <a:noAutofit/>
          </a:bodyPr>
          <a:lstStyle/>
          <a:p>
            <a:r>
              <a:rPr lang="en-US" sz="3600" dirty="0"/>
              <a:t>Social Impact Statement for Algorithms</a:t>
            </a:r>
            <a:endParaRPr lang="en-IE" sz="3600" dirty="0"/>
          </a:p>
        </p:txBody>
      </p:sp>
      <p:sp>
        <p:nvSpPr>
          <p:cNvPr id="3" name="Content Placeholder 2">
            <a:extLst>
              <a:ext uri="{FF2B5EF4-FFF2-40B4-BE49-F238E27FC236}">
                <a16:creationId xmlns:a16="http://schemas.microsoft.com/office/drawing/2014/main" id="{3B1A34F1-A3DA-4865-A7C2-F5F046F2EC19}"/>
              </a:ext>
            </a:extLst>
          </p:cNvPr>
          <p:cNvSpPr>
            <a:spLocks noGrp="1"/>
          </p:cNvSpPr>
          <p:nvPr>
            <p:ph idx="1"/>
          </p:nvPr>
        </p:nvSpPr>
        <p:spPr>
          <a:xfrm>
            <a:off x="370606" y="1535556"/>
            <a:ext cx="8596668" cy="4963629"/>
          </a:xfrm>
        </p:spPr>
        <p:txBody>
          <a:bodyPr>
            <a:normAutofit fontScale="77500" lnSpcReduction="20000"/>
          </a:bodyPr>
          <a:lstStyle/>
          <a:p>
            <a:pPr algn="l">
              <a:lnSpc>
                <a:spcPct val="120000"/>
              </a:lnSpc>
            </a:pPr>
            <a:r>
              <a:rPr lang="en-US" b="1" i="0" dirty="0">
                <a:solidFill>
                  <a:srgbClr val="333333"/>
                </a:solidFill>
                <a:effectLst/>
                <a:latin typeface="Open Sans"/>
              </a:rPr>
              <a:t>Algorithm creators should develop a Social Impact Statement using the principles as a guiding structure. </a:t>
            </a:r>
          </a:p>
          <a:p>
            <a:pPr algn="l">
              <a:lnSpc>
                <a:spcPct val="120000"/>
              </a:lnSpc>
            </a:pPr>
            <a:r>
              <a:rPr lang="en-US" b="0" i="0" dirty="0">
                <a:solidFill>
                  <a:srgbClr val="333333"/>
                </a:solidFill>
                <a:effectLst/>
                <a:latin typeface="Open Sans"/>
              </a:rPr>
              <a:t>This statement should be revisited and reassessed (at least) three times during the design and development process:</a:t>
            </a:r>
          </a:p>
          <a:p>
            <a:pPr lvl="1">
              <a:lnSpc>
                <a:spcPct val="120000"/>
              </a:lnSpc>
              <a:buFont typeface="Arial" panose="020B0604020202020204" pitchFamily="34" charset="0"/>
              <a:buChar char="•"/>
            </a:pPr>
            <a:r>
              <a:rPr lang="en-US" sz="2600" b="0" i="0" dirty="0">
                <a:solidFill>
                  <a:srgbClr val="333333"/>
                </a:solidFill>
                <a:effectLst/>
                <a:latin typeface="Open Sans"/>
              </a:rPr>
              <a:t>design stage,</a:t>
            </a:r>
          </a:p>
          <a:p>
            <a:pPr lvl="1">
              <a:lnSpc>
                <a:spcPct val="120000"/>
              </a:lnSpc>
              <a:buFont typeface="Arial" panose="020B0604020202020204" pitchFamily="34" charset="0"/>
              <a:buChar char="•"/>
            </a:pPr>
            <a:r>
              <a:rPr lang="en-US" sz="2600" b="0" i="0" dirty="0">
                <a:solidFill>
                  <a:srgbClr val="333333"/>
                </a:solidFill>
                <a:effectLst/>
                <a:latin typeface="Open Sans"/>
              </a:rPr>
              <a:t>pre-launch,</a:t>
            </a:r>
          </a:p>
          <a:p>
            <a:pPr lvl="1">
              <a:lnSpc>
                <a:spcPct val="120000"/>
              </a:lnSpc>
              <a:buFont typeface="Arial" panose="020B0604020202020204" pitchFamily="34" charset="0"/>
              <a:buChar char="•"/>
            </a:pPr>
            <a:r>
              <a:rPr lang="en-US" sz="2600" b="0" i="0" dirty="0">
                <a:solidFill>
                  <a:srgbClr val="333333"/>
                </a:solidFill>
                <a:effectLst/>
                <a:latin typeface="Open Sans"/>
              </a:rPr>
              <a:t>and post-launch.</a:t>
            </a:r>
          </a:p>
          <a:p>
            <a:pPr algn="l">
              <a:lnSpc>
                <a:spcPct val="120000"/>
              </a:lnSpc>
            </a:pPr>
            <a:r>
              <a:rPr lang="en-US" b="1" i="0" dirty="0">
                <a:solidFill>
                  <a:srgbClr val="333333"/>
                </a:solidFill>
                <a:effectLst/>
                <a:latin typeface="Open Sans"/>
              </a:rPr>
              <a:t>The Social Impact Statement should minimally answer the questions of each principle</a:t>
            </a:r>
            <a:r>
              <a:rPr lang="en-US" b="0" i="0" dirty="0">
                <a:solidFill>
                  <a:srgbClr val="333333"/>
                </a:solidFill>
                <a:effectLst/>
                <a:latin typeface="Open Sans"/>
              </a:rPr>
              <a:t>. It is also included some concrete steps that can be taken, and documented as part of the statement, to address these questions. These questions and steps make up an outline of such a social impact statement.</a:t>
            </a:r>
          </a:p>
          <a:p>
            <a:endParaRPr lang="en-IE" dirty="0"/>
          </a:p>
        </p:txBody>
      </p:sp>
      <p:pic>
        <p:nvPicPr>
          <p:cNvPr id="1026" name="Picture 2" descr="Workshop: Social Impact Assessment for NGOs – Ceacso">
            <a:extLst>
              <a:ext uri="{FF2B5EF4-FFF2-40B4-BE49-F238E27FC236}">
                <a16:creationId xmlns:a16="http://schemas.microsoft.com/office/drawing/2014/main" id="{0ED2085B-8DD2-4DF5-8C2F-20C17AAD1B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67" r="22294"/>
          <a:stretch/>
        </p:blipFill>
        <p:spPr bwMode="auto">
          <a:xfrm>
            <a:off x="9201874" y="2064967"/>
            <a:ext cx="2343873" cy="237392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108B84B-AF88-1A1D-97D1-5D42B029CB7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52</a:t>
            </a:fld>
            <a:endParaRPr lang="en-IE" dirty="0"/>
          </a:p>
        </p:txBody>
      </p:sp>
    </p:spTree>
    <p:extLst>
      <p:ext uri="{BB962C8B-B14F-4D97-AF65-F5344CB8AC3E}">
        <p14:creationId xmlns:p14="http://schemas.microsoft.com/office/powerpoint/2010/main" val="268937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03BB-CFBA-43B4-8317-4DABCC849092}"/>
              </a:ext>
            </a:extLst>
          </p:cNvPr>
          <p:cNvSpPr>
            <a:spLocks noGrp="1"/>
          </p:cNvSpPr>
          <p:nvPr>
            <p:ph type="title"/>
          </p:nvPr>
        </p:nvSpPr>
        <p:spPr>
          <a:xfrm>
            <a:off x="381000" y="304800"/>
            <a:ext cx="8686800" cy="1107996"/>
          </a:xfrm>
        </p:spPr>
        <p:txBody>
          <a:bodyPr/>
          <a:lstStyle/>
          <a:p>
            <a:r>
              <a:rPr lang="en-US" sz="3600" dirty="0"/>
              <a:t>GDPR And Algorithm Accountability</a:t>
            </a:r>
            <a:endParaRPr lang="en-IE" sz="3600" dirty="0"/>
          </a:p>
        </p:txBody>
      </p:sp>
      <p:sp>
        <p:nvSpPr>
          <p:cNvPr id="3" name="Content Placeholder 2">
            <a:extLst>
              <a:ext uri="{FF2B5EF4-FFF2-40B4-BE49-F238E27FC236}">
                <a16:creationId xmlns:a16="http://schemas.microsoft.com/office/drawing/2014/main" id="{02AF8E7E-3FFA-42A9-ABCF-34B34780BF12}"/>
              </a:ext>
            </a:extLst>
          </p:cNvPr>
          <p:cNvSpPr>
            <a:spLocks noGrp="1"/>
          </p:cNvSpPr>
          <p:nvPr>
            <p:ph idx="1"/>
          </p:nvPr>
        </p:nvSpPr>
        <p:spPr>
          <a:xfrm>
            <a:off x="443369" y="1742708"/>
            <a:ext cx="9761772" cy="3613873"/>
          </a:xfrm>
        </p:spPr>
        <p:txBody>
          <a:bodyPr>
            <a:normAutofit fontScale="62500" lnSpcReduction="20000"/>
          </a:bodyPr>
          <a:lstStyle/>
          <a:p>
            <a:pPr>
              <a:lnSpc>
                <a:spcPct val="120000"/>
              </a:lnSpc>
            </a:pPr>
            <a:r>
              <a:rPr lang="en-US" b="1" dirty="0"/>
              <a:t>From GDPR Recital 71 (Profiling):  </a:t>
            </a:r>
            <a:r>
              <a:rPr lang="en-US" dirty="0"/>
              <a:t>“In order to ensure fair and transparent processing in respect of the data subject, taking into account the specific circumstances and context in which the personal data are processed, </a:t>
            </a:r>
            <a:r>
              <a:rPr lang="en-US" b="1" dirty="0"/>
              <a:t>the controller should use appropriate mathematical or statistical procedures for the profiling</a:t>
            </a:r>
            <a:r>
              <a:rPr lang="en-US" dirty="0"/>
              <a:t>, implement technical and </a:t>
            </a:r>
            <a:r>
              <a:rPr lang="en-US" dirty="0" err="1"/>
              <a:t>organisational</a:t>
            </a:r>
            <a:r>
              <a:rPr lang="en-US" dirty="0"/>
              <a:t> </a:t>
            </a:r>
            <a:r>
              <a:rPr lang="en-US" b="1" dirty="0"/>
              <a:t>measures</a:t>
            </a:r>
            <a:r>
              <a:rPr lang="en-US" dirty="0"/>
              <a:t> appropriate </a:t>
            </a:r>
            <a:r>
              <a:rPr lang="en-US" b="1" dirty="0">
                <a:highlight>
                  <a:srgbClr val="FFFF00"/>
                </a:highlight>
              </a:rPr>
              <a:t>to ensure</a:t>
            </a:r>
            <a:r>
              <a:rPr lang="en-US" dirty="0">
                <a:highlight>
                  <a:srgbClr val="FFFF00"/>
                </a:highlight>
              </a:rPr>
              <a:t>, in particular, that factors which result in </a:t>
            </a:r>
            <a:r>
              <a:rPr lang="en-US" b="1" dirty="0">
                <a:highlight>
                  <a:srgbClr val="FFFF00"/>
                </a:highlight>
              </a:rPr>
              <a:t>inaccuracies in personal data are corrected and the risk of errors is </a:t>
            </a:r>
            <a:r>
              <a:rPr lang="en-US" b="1" dirty="0" err="1">
                <a:highlight>
                  <a:srgbClr val="FFFF00"/>
                </a:highlight>
              </a:rPr>
              <a:t>minimised</a:t>
            </a:r>
            <a:r>
              <a:rPr lang="en-US" dirty="0">
                <a:highlight>
                  <a:srgbClr val="FFFF00"/>
                </a:highlight>
              </a:rPr>
              <a:t>, secure personal data in a manner that takes account of the potential risks involved for the interests and rights of the data subject and </a:t>
            </a:r>
            <a:r>
              <a:rPr lang="en-US" b="1" dirty="0">
                <a:highlight>
                  <a:srgbClr val="FFFF00"/>
                </a:highlight>
              </a:rPr>
              <a:t>that prevents, inter alia, discriminatory effects on natural persons on the basis of racial or ethnic origin, political opinion, religion or beliefs, trade union membership, genetic or health status or sexual orientation</a:t>
            </a:r>
            <a:r>
              <a:rPr lang="en-US" dirty="0">
                <a:highlight>
                  <a:srgbClr val="FFFF00"/>
                </a:highlight>
              </a:rPr>
              <a:t>, or that result in measures having such an effect.”</a:t>
            </a:r>
            <a:endParaRPr lang="en-IE" dirty="0"/>
          </a:p>
        </p:txBody>
      </p:sp>
      <p:pic>
        <p:nvPicPr>
          <p:cNvPr id="11266" name="Picture 2" descr="Profiling under General Data Protection Regulation (GDPR): Stricter Regime?">
            <a:extLst>
              <a:ext uri="{FF2B5EF4-FFF2-40B4-BE49-F238E27FC236}">
                <a16:creationId xmlns:a16="http://schemas.microsoft.com/office/drawing/2014/main" id="{F88C3E19-7F13-452D-826F-BDFAD3080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5051" y="4545806"/>
            <a:ext cx="2826949" cy="162154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A1E6697-9392-7A9A-11F4-6AA1896EF8D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53</a:t>
            </a:fld>
            <a:endParaRPr lang="en-IE" dirty="0"/>
          </a:p>
        </p:txBody>
      </p:sp>
    </p:spTree>
    <p:extLst>
      <p:ext uri="{BB962C8B-B14F-4D97-AF65-F5344CB8AC3E}">
        <p14:creationId xmlns:p14="http://schemas.microsoft.com/office/powerpoint/2010/main" val="2526213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6E82-82C3-4B38-A398-9BE2B5F943D9}"/>
              </a:ext>
            </a:extLst>
          </p:cNvPr>
          <p:cNvSpPr>
            <a:spLocks noGrp="1"/>
          </p:cNvSpPr>
          <p:nvPr>
            <p:ph type="title"/>
          </p:nvPr>
        </p:nvSpPr>
        <p:spPr>
          <a:xfrm>
            <a:off x="295370" y="394164"/>
            <a:ext cx="8596668" cy="553998"/>
          </a:xfrm>
        </p:spPr>
        <p:txBody>
          <a:bodyPr>
            <a:normAutofit fontScale="90000"/>
          </a:bodyPr>
          <a:lstStyle/>
          <a:p>
            <a:r>
              <a:rPr lang="en-US" sz="3600" dirty="0"/>
              <a:t>GDPR And Algorithm Accountability</a:t>
            </a:r>
            <a:endParaRPr lang="en-IE" sz="3600" dirty="0"/>
          </a:p>
        </p:txBody>
      </p:sp>
      <p:sp>
        <p:nvSpPr>
          <p:cNvPr id="3" name="Content Placeholder 2">
            <a:extLst>
              <a:ext uri="{FF2B5EF4-FFF2-40B4-BE49-F238E27FC236}">
                <a16:creationId xmlns:a16="http://schemas.microsoft.com/office/drawing/2014/main" id="{39CF6487-81C8-4B43-81EA-975CB2FFCD58}"/>
              </a:ext>
            </a:extLst>
          </p:cNvPr>
          <p:cNvSpPr>
            <a:spLocks noGrp="1"/>
          </p:cNvSpPr>
          <p:nvPr>
            <p:ph idx="1"/>
          </p:nvPr>
        </p:nvSpPr>
        <p:spPr>
          <a:xfrm>
            <a:off x="202772" y="1495045"/>
            <a:ext cx="10098516" cy="4871031"/>
          </a:xfrm>
        </p:spPr>
        <p:txBody>
          <a:bodyPr>
            <a:normAutofit fontScale="62500" lnSpcReduction="20000"/>
          </a:bodyPr>
          <a:lstStyle/>
          <a:p>
            <a:pPr marL="285750" indent="-285750">
              <a:lnSpc>
                <a:spcPct val="120000"/>
              </a:lnSpc>
              <a:buFont typeface="Arial" panose="020B0604020202020204" pitchFamily="34" charset="0"/>
              <a:buChar char="•"/>
            </a:pPr>
            <a:r>
              <a:rPr lang="en-US" dirty="0"/>
              <a:t>Recall that </a:t>
            </a:r>
            <a:r>
              <a:rPr lang="en-US" dirty="0">
                <a:highlight>
                  <a:srgbClr val="FFFF00"/>
                </a:highlight>
              </a:rPr>
              <a:t>a data subject has a right to contest an individual algorithmic decision</a:t>
            </a:r>
            <a:r>
              <a:rPr lang="en-US" dirty="0"/>
              <a:t> (GDPR Art.22), to receive notice of solely automated decision-making (GDPR Art.13), </a:t>
            </a:r>
            <a:r>
              <a:rPr lang="en-US" dirty="0">
                <a:highlight>
                  <a:srgbClr val="FFFF00"/>
                </a:highlight>
              </a:rPr>
              <a:t>and to request access to “meaningful information about the logic involved</a:t>
            </a:r>
            <a:r>
              <a:rPr lang="en-US" dirty="0"/>
              <a:t>” (GDPR  Art.15).   In this way, data controllers can be challenged and thus accountable for algorithmic decisions.</a:t>
            </a:r>
          </a:p>
          <a:p>
            <a:pPr marL="285750" indent="-285750">
              <a:lnSpc>
                <a:spcPct val="120000"/>
              </a:lnSpc>
              <a:buFont typeface="Arial" panose="020B0604020202020204" pitchFamily="34" charset="0"/>
              <a:buChar char="•"/>
            </a:pPr>
            <a:r>
              <a:rPr lang="en-US" dirty="0"/>
              <a:t>GDPR Article 35 (Data protection impact assessment) further provides that where data processing (in particular using new technologies) is likely to result in a high risk to the rights and freedoms of natural persons, the controller shall, prior to the processing, carry out an assessment of the impact of the envisaged processing operations on the protection of personal data. A single assessment may address a set of similar processing operations that present similar high risks and that the controller consult with the data protection officer when carrying out a </a:t>
            </a:r>
            <a:r>
              <a:rPr lang="en-US" b="1" dirty="0"/>
              <a:t>data protection impact assessment</a:t>
            </a:r>
            <a:r>
              <a:rPr lang="en-US" dirty="0"/>
              <a:t>. </a:t>
            </a:r>
          </a:p>
          <a:p>
            <a:pPr marL="285750" indent="-285750">
              <a:lnSpc>
                <a:spcPct val="120000"/>
              </a:lnSpc>
              <a:buFont typeface="Arial" panose="020B0604020202020204" pitchFamily="34" charset="0"/>
              <a:buChar char="•"/>
            </a:pPr>
            <a:r>
              <a:rPr lang="en-US" dirty="0"/>
              <a:t>It is argued </a:t>
            </a:r>
            <a:r>
              <a:rPr lang="en-IE" dirty="0"/>
              <a:t>(Kaminski and </a:t>
            </a:r>
            <a:r>
              <a:rPr lang="en-IE" dirty="0" err="1"/>
              <a:t>Malgieri</a:t>
            </a:r>
            <a:r>
              <a:rPr lang="en-IE" dirty="0"/>
              <a:t>, 2019) </a:t>
            </a:r>
            <a:r>
              <a:rPr lang="en-US" dirty="0"/>
              <a:t>that this requirement together with the recital, provides a case that “GDPR’s version of an Algorithmic Impact Assessment (that is DPIA) serves as a central connection between its two approaches to regulating algorithms: individual rights and systemic governance.”</a:t>
            </a:r>
          </a:p>
          <a:p>
            <a:endParaRPr lang="en-IE" dirty="0"/>
          </a:p>
        </p:txBody>
      </p:sp>
      <p:sp>
        <p:nvSpPr>
          <p:cNvPr id="5" name="TextBox 4">
            <a:extLst>
              <a:ext uri="{FF2B5EF4-FFF2-40B4-BE49-F238E27FC236}">
                <a16:creationId xmlns:a16="http://schemas.microsoft.com/office/drawing/2014/main" id="{B894C75F-B018-4926-BA77-AD6149268870}"/>
              </a:ext>
            </a:extLst>
          </p:cNvPr>
          <p:cNvSpPr txBox="1"/>
          <p:nvPr/>
        </p:nvSpPr>
        <p:spPr>
          <a:xfrm>
            <a:off x="295370" y="6104466"/>
            <a:ext cx="9675362" cy="261610"/>
          </a:xfrm>
          <a:prstGeom prst="rect">
            <a:avLst/>
          </a:prstGeom>
          <a:noFill/>
        </p:spPr>
        <p:txBody>
          <a:bodyPr wrap="square">
            <a:spAutoFit/>
          </a:bodyPr>
          <a:lstStyle/>
          <a:p>
            <a:r>
              <a:rPr lang="en-IE" sz="110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Kaminski, M. E. and </a:t>
            </a:r>
            <a:r>
              <a:rPr lang="en-IE" sz="1100" dirty="0" err="1">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Malgieri</a:t>
            </a:r>
            <a:r>
              <a:rPr lang="en-IE" sz="110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 G. (2019) ‘Algorithmic Impact Assessments under the GDPR: Producing Multi-layered Explanations’, </a:t>
            </a:r>
            <a:r>
              <a:rPr lang="en-IE" sz="1100" i="1"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SSRN Electronic Journal</a:t>
            </a:r>
            <a:r>
              <a:rPr lang="en-IE" sz="110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 pp. 1–29</a:t>
            </a:r>
            <a:endParaRPr lang="en-IE" sz="1100" dirty="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7DEB4C6D-3D68-5631-1C44-22A25435293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54</a:t>
            </a:fld>
            <a:endParaRPr lang="en-IE" dirty="0"/>
          </a:p>
        </p:txBody>
      </p:sp>
    </p:spTree>
    <p:extLst>
      <p:ext uri="{BB962C8B-B14F-4D97-AF65-F5344CB8AC3E}">
        <p14:creationId xmlns:p14="http://schemas.microsoft.com/office/powerpoint/2010/main" val="371335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2A0CF-FEDD-4CD2-8F6B-2CDB0AC47BC7}"/>
              </a:ext>
            </a:extLst>
          </p:cNvPr>
          <p:cNvSpPr>
            <a:spLocks noGrp="1"/>
          </p:cNvSpPr>
          <p:nvPr>
            <p:ph type="title"/>
          </p:nvPr>
        </p:nvSpPr>
        <p:spPr>
          <a:xfrm>
            <a:off x="295368" y="239210"/>
            <a:ext cx="10448832" cy="1320800"/>
          </a:xfrm>
        </p:spPr>
        <p:txBody>
          <a:bodyPr rtlCol="0">
            <a:noAutofit/>
          </a:bodyPr>
          <a:lstStyle/>
          <a:p>
            <a:pPr fontAlgn="auto">
              <a:spcAft>
                <a:spcPts val="0"/>
              </a:spcAft>
              <a:defRPr/>
            </a:pPr>
            <a:r>
              <a:rPr lang="en-US" sz="2800" dirty="0"/>
              <a:t>Methods and Tools and Standards for Ensuring that Algorithms Comply with Fairness Policies</a:t>
            </a:r>
            <a:endParaRPr lang="en-IE" sz="2800" dirty="0"/>
          </a:p>
        </p:txBody>
      </p:sp>
      <p:sp>
        <p:nvSpPr>
          <p:cNvPr id="3" name="Content Placeholder 2">
            <a:extLst>
              <a:ext uri="{FF2B5EF4-FFF2-40B4-BE49-F238E27FC236}">
                <a16:creationId xmlns:a16="http://schemas.microsoft.com/office/drawing/2014/main" id="{E7D6FB35-F11A-4563-8E38-E334FBD3099B}"/>
              </a:ext>
            </a:extLst>
          </p:cNvPr>
          <p:cNvSpPr>
            <a:spLocks noGrp="1"/>
          </p:cNvSpPr>
          <p:nvPr>
            <p:ph idx="1"/>
          </p:nvPr>
        </p:nvSpPr>
        <p:spPr>
          <a:xfrm>
            <a:off x="628489" y="1888624"/>
            <a:ext cx="6754903" cy="3650826"/>
          </a:xfrm>
        </p:spPr>
        <p:txBody>
          <a:bodyPr rtlCol="0">
            <a:normAutofit fontScale="70000" lnSpcReduction="20000"/>
          </a:bodyPr>
          <a:lstStyle/>
          <a:p>
            <a:pPr marL="0" indent="0" fontAlgn="auto">
              <a:lnSpc>
                <a:spcPct val="120000"/>
              </a:lnSpc>
              <a:spcAft>
                <a:spcPts val="0"/>
              </a:spcAft>
              <a:buFont typeface="Wingdings 3" charset="2"/>
              <a:buNone/>
              <a:defRPr/>
            </a:pPr>
            <a:r>
              <a:rPr lang="en-US" sz="3200" b="1" dirty="0">
                <a:solidFill>
                  <a:schemeClr val="tx1">
                    <a:lumMod val="75000"/>
                    <a:lumOff val="25000"/>
                  </a:schemeClr>
                </a:solidFill>
              </a:rPr>
              <a:t>How to prevent machine bias</a:t>
            </a:r>
          </a:p>
          <a:p>
            <a:pPr fontAlgn="auto">
              <a:lnSpc>
                <a:spcPct val="120000"/>
              </a:lnSpc>
              <a:spcAft>
                <a:spcPts val="0"/>
              </a:spcAft>
              <a:buFont typeface="Wingdings 3" charset="2"/>
              <a:buChar char=""/>
              <a:defRPr/>
            </a:pPr>
            <a:r>
              <a:rPr lang="en-US" sz="3200" b="1" dirty="0">
                <a:solidFill>
                  <a:schemeClr val="tx1">
                    <a:lumMod val="75000"/>
                    <a:lumOff val="25000"/>
                  </a:schemeClr>
                </a:solidFill>
              </a:rPr>
              <a:t>Use a representative dataset</a:t>
            </a:r>
            <a:r>
              <a:rPr lang="en-US" sz="3200" dirty="0">
                <a:solidFill>
                  <a:schemeClr val="tx1">
                    <a:lumMod val="75000"/>
                    <a:lumOff val="25000"/>
                  </a:schemeClr>
                </a:solidFill>
              </a:rPr>
              <a:t>. Feeding your algorithm representative data is THE most important aspect when it comes to preventing bias in machine learning. </a:t>
            </a:r>
          </a:p>
          <a:p>
            <a:pPr fontAlgn="auto">
              <a:lnSpc>
                <a:spcPct val="120000"/>
              </a:lnSpc>
              <a:spcAft>
                <a:spcPts val="0"/>
              </a:spcAft>
              <a:buFont typeface="Wingdings 3" charset="2"/>
              <a:buChar char=""/>
              <a:defRPr/>
            </a:pPr>
            <a:r>
              <a:rPr lang="en-US" sz="3200" b="1" dirty="0">
                <a:solidFill>
                  <a:schemeClr val="tx1">
                    <a:lumMod val="75000"/>
                    <a:lumOff val="25000"/>
                  </a:schemeClr>
                </a:solidFill>
              </a:rPr>
              <a:t>Choose the right model</a:t>
            </a:r>
            <a:r>
              <a:rPr lang="en-US" sz="3200" dirty="0">
                <a:solidFill>
                  <a:schemeClr val="tx1">
                    <a:lumMod val="75000"/>
                    <a:lumOff val="25000"/>
                  </a:schemeClr>
                </a:solidFill>
              </a:rPr>
              <a:t>. Every AI algorithm is unique and there is no single model that can be used to avoid bias. ...</a:t>
            </a:r>
          </a:p>
          <a:p>
            <a:pPr fontAlgn="auto">
              <a:lnSpc>
                <a:spcPct val="120000"/>
              </a:lnSpc>
              <a:spcAft>
                <a:spcPts val="0"/>
              </a:spcAft>
              <a:buFont typeface="Wingdings 3" charset="2"/>
              <a:buChar char=""/>
              <a:defRPr/>
            </a:pPr>
            <a:r>
              <a:rPr lang="en-US" sz="3200" b="1" dirty="0">
                <a:solidFill>
                  <a:schemeClr val="tx1">
                    <a:lumMod val="75000"/>
                    <a:lumOff val="25000"/>
                  </a:schemeClr>
                </a:solidFill>
              </a:rPr>
              <a:t>Monitor and review</a:t>
            </a:r>
            <a:r>
              <a:rPr lang="en-US" sz="3200" dirty="0">
                <a:solidFill>
                  <a:schemeClr val="tx1">
                    <a:lumMod val="75000"/>
                    <a:lumOff val="25000"/>
                  </a:schemeClr>
                </a:solidFill>
              </a:rPr>
              <a:t>.</a:t>
            </a:r>
          </a:p>
          <a:p>
            <a:pPr fontAlgn="auto">
              <a:spcAft>
                <a:spcPts val="0"/>
              </a:spcAft>
              <a:buFont typeface="Wingdings 3" charset="2"/>
              <a:buChar char=""/>
              <a:defRPr/>
            </a:pPr>
            <a:endParaRPr lang="en-US" dirty="0">
              <a:solidFill>
                <a:schemeClr val="tx1">
                  <a:lumMod val="75000"/>
                  <a:lumOff val="25000"/>
                </a:schemeClr>
              </a:solidFill>
            </a:endParaRPr>
          </a:p>
        </p:txBody>
      </p:sp>
      <p:pic>
        <p:nvPicPr>
          <p:cNvPr id="28677" name="Picture 2" descr="Dealing With Bias in Artificial Intelligence - The New York Times">
            <a:extLst>
              <a:ext uri="{FF2B5EF4-FFF2-40B4-BE49-F238E27FC236}">
                <a16:creationId xmlns:a16="http://schemas.microsoft.com/office/drawing/2014/main" id="{6F815CFB-EAA0-4402-8EB1-9F32F0403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325" y="2633028"/>
            <a:ext cx="44227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1738FB1-2079-13BC-AE99-C97652020619}"/>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55</a:t>
            </a:fld>
            <a:endParaRPr lang="en-IE" dirty="0"/>
          </a:p>
        </p:txBody>
      </p:sp>
    </p:spTree>
  </p:cSld>
  <p:clrMapOvr>
    <a:masterClrMapping/>
  </p:clrMapOvr>
  <p:transition spd="slow" advTm="105956"/>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C88C1036-93B9-423F-9253-55370D3968DD}"/>
              </a:ext>
            </a:extLst>
          </p:cNvPr>
          <p:cNvSpPr>
            <a:spLocks noGrp="1" noChangeArrowheads="1"/>
          </p:cNvSpPr>
          <p:nvPr>
            <p:ph type="title"/>
          </p:nvPr>
        </p:nvSpPr>
        <p:spPr>
          <a:xfrm>
            <a:off x="153555" y="119924"/>
            <a:ext cx="10046610" cy="1320800"/>
          </a:xfrm>
        </p:spPr>
        <p:txBody>
          <a:bodyPr>
            <a:normAutofit/>
          </a:bodyPr>
          <a:lstStyle/>
          <a:p>
            <a:r>
              <a:rPr lang="en-US" altLang="en-US" sz="3600" dirty="0"/>
              <a:t>IEEE P7003 TM - </a:t>
            </a:r>
            <a:r>
              <a:rPr lang="en-IE" altLang="en-US" sz="3600" dirty="0"/>
              <a:t>Algorithmic Bias Considerations</a:t>
            </a:r>
          </a:p>
        </p:txBody>
      </p:sp>
      <p:sp>
        <p:nvSpPr>
          <p:cNvPr id="3" name="Content Placeholder 2">
            <a:extLst>
              <a:ext uri="{FF2B5EF4-FFF2-40B4-BE49-F238E27FC236}">
                <a16:creationId xmlns:a16="http://schemas.microsoft.com/office/drawing/2014/main" id="{49DC6BCE-656D-4AA6-BC75-8D8A55DCC6E4}"/>
              </a:ext>
            </a:extLst>
          </p:cNvPr>
          <p:cNvSpPr>
            <a:spLocks noGrp="1"/>
          </p:cNvSpPr>
          <p:nvPr>
            <p:ph idx="1"/>
          </p:nvPr>
        </p:nvSpPr>
        <p:spPr>
          <a:xfrm>
            <a:off x="288153" y="1807301"/>
            <a:ext cx="9684521" cy="4270375"/>
          </a:xfrm>
        </p:spPr>
        <p:txBody>
          <a:bodyPr rtlCol="0">
            <a:normAutofit fontScale="55000" lnSpcReduction="20000"/>
          </a:bodyPr>
          <a:lstStyle/>
          <a:p>
            <a:pPr marL="285750" indent="-285750" fontAlgn="auto">
              <a:lnSpc>
                <a:spcPct val="120000"/>
              </a:lnSpc>
              <a:spcAft>
                <a:spcPts val="0"/>
              </a:spcAft>
              <a:buFont typeface="Arial" panose="020B0604020202020204" pitchFamily="34" charset="0"/>
              <a:buChar char="•"/>
              <a:defRPr/>
            </a:pPr>
            <a:r>
              <a:rPr lang="en-US" sz="3300" dirty="0"/>
              <a:t>The IEEE P7003 standard will provide a framework, which helps developers of algorithmic systems and those responsible for their deployment to identify and mitigate unintended, unjustified and/or inappropriate biases in the outcomes of the algorithmic </a:t>
            </a:r>
            <a:r>
              <a:rPr lang="en-IE" sz="3300" dirty="0"/>
              <a:t>system</a:t>
            </a:r>
          </a:p>
          <a:p>
            <a:pPr marL="285750" indent="-285750" fontAlgn="auto">
              <a:lnSpc>
                <a:spcPct val="120000"/>
              </a:lnSpc>
              <a:spcAft>
                <a:spcPts val="0"/>
              </a:spcAft>
              <a:buFont typeface="Arial" panose="020B0604020202020204" pitchFamily="34" charset="0"/>
              <a:buChar char="•"/>
              <a:defRPr/>
            </a:pPr>
            <a:r>
              <a:rPr lang="en-US" sz="3300" dirty="0"/>
              <a:t>IEEE P7003 will allow algorithm creators to communicate to regulatory authorities and users that the most up-to-date best practices are used in the design, testing and evaluation of algorithms in order to avoid unjustified differential impact on users.</a:t>
            </a:r>
          </a:p>
          <a:p>
            <a:pPr marL="285750" indent="-285750" fontAlgn="auto">
              <a:lnSpc>
                <a:spcPct val="120000"/>
              </a:lnSpc>
              <a:spcAft>
                <a:spcPts val="0"/>
              </a:spcAft>
              <a:buFont typeface="Arial" panose="020B0604020202020204" pitchFamily="34" charset="0"/>
              <a:buChar char="•"/>
              <a:defRPr/>
            </a:pPr>
            <a:r>
              <a:rPr lang="en-US" sz="3300" dirty="0"/>
              <a:t>The standard committed to the support and responsibility of algorithm creators to prioritize accountability and ethics within new frameworks of all levels of design, testing and evaluation, reducing the impact of discrimination and encouraging neutrality and fairness for future technologies</a:t>
            </a:r>
          </a:p>
          <a:p>
            <a:pPr marL="285750" indent="-285750" fontAlgn="auto">
              <a:lnSpc>
                <a:spcPct val="120000"/>
              </a:lnSpc>
              <a:spcAft>
                <a:spcPts val="0"/>
              </a:spcAft>
              <a:buFont typeface="Arial" panose="020B0604020202020204" pitchFamily="34" charset="0"/>
              <a:buChar char="•"/>
              <a:defRPr/>
            </a:pPr>
            <a:r>
              <a:rPr lang="en-US" sz="3300" dirty="0"/>
              <a:t>This standard will provide the required accountability to show algorithms are developed and applied without issues of negative bias aimed at protected characteristics of individuals or groups, including such considerations as race, gender and sexuality.</a:t>
            </a:r>
          </a:p>
          <a:p>
            <a:pPr fontAlgn="auto">
              <a:spcAft>
                <a:spcPts val="0"/>
              </a:spcAft>
              <a:buFont typeface="Wingdings 3" charset="2"/>
              <a:buChar char=""/>
              <a:defRPr/>
            </a:pPr>
            <a:endParaRPr lang="en-IE"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B17152DF-E2CB-3001-E44A-C9BF928EAD7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56</a:t>
            </a:fld>
            <a:endParaRPr lang="en-IE" dirty="0"/>
          </a:p>
        </p:txBody>
      </p:sp>
    </p:spTree>
  </p:cSld>
  <p:clrMapOvr>
    <a:masterClrMapping/>
  </p:clrMapOvr>
  <p:transition spd="slow" advTm="180163"/>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9255108-1914-4FD8-B21A-036B7201AC7F}"/>
              </a:ext>
            </a:extLst>
          </p:cNvPr>
          <p:cNvSpPr>
            <a:spLocks noGrp="1" noChangeArrowheads="1"/>
          </p:cNvSpPr>
          <p:nvPr>
            <p:ph type="title"/>
          </p:nvPr>
        </p:nvSpPr>
        <p:spPr>
          <a:xfrm>
            <a:off x="338138" y="0"/>
            <a:ext cx="9470998" cy="1661993"/>
          </a:xfrm>
        </p:spPr>
        <p:txBody>
          <a:bodyPr/>
          <a:lstStyle/>
          <a:p>
            <a:r>
              <a:rPr lang="en-US" altLang="en-US" sz="3600" dirty="0"/>
              <a:t>Accountability in Public Sector Use of Algorithmic Decision Making</a:t>
            </a:r>
            <a:endParaRPr lang="en-IE" altLang="en-US" sz="3600" dirty="0"/>
          </a:p>
        </p:txBody>
      </p:sp>
      <p:sp>
        <p:nvSpPr>
          <p:cNvPr id="18435" name="Content Placeholder 2">
            <a:extLst>
              <a:ext uri="{FF2B5EF4-FFF2-40B4-BE49-F238E27FC236}">
                <a16:creationId xmlns:a16="http://schemas.microsoft.com/office/drawing/2014/main" id="{30174C0C-1B05-416F-AE54-5B1E40B1DBAC}"/>
              </a:ext>
            </a:extLst>
          </p:cNvPr>
          <p:cNvSpPr>
            <a:spLocks noGrp="1" noChangeArrowheads="1"/>
          </p:cNvSpPr>
          <p:nvPr>
            <p:ph idx="1"/>
          </p:nvPr>
        </p:nvSpPr>
        <p:spPr>
          <a:xfrm>
            <a:off x="338138" y="1496407"/>
            <a:ext cx="10202091" cy="2261206"/>
          </a:xfrm>
        </p:spPr>
        <p:txBody>
          <a:bodyPr>
            <a:normAutofit fontScale="47500" lnSpcReduction="20000"/>
          </a:bodyPr>
          <a:lstStyle/>
          <a:p>
            <a:pPr marL="285750" indent="-285750">
              <a:lnSpc>
                <a:spcPct val="120000"/>
              </a:lnSpc>
              <a:buFont typeface="Arial" panose="020B0604020202020204" pitchFamily="34" charset="0"/>
              <a:buChar char="•"/>
            </a:pPr>
            <a:r>
              <a:rPr lang="en-US" altLang="en-US" sz="4000" dirty="0">
                <a:solidFill>
                  <a:schemeClr val="tx1"/>
                </a:solidFill>
              </a:rPr>
              <a:t>Algorithmic systems are increasing being used by public authorities to improve efficiencies, implement complex processes and support evidence-based policy making. </a:t>
            </a:r>
          </a:p>
          <a:p>
            <a:pPr marL="285750" indent="-285750">
              <a:lnSpc>
                <a:spcPct val="120000"/>
              </a:lnSpc>
              <a:buFont typeface="Arial" panose="020B0604020202020204" pitchFamily="34" charset="0"/>
              <a:buChar char="•"/>
            </a:pPr>
            <a:endParaRPr lang="en-US" altLang="en-US" sz="4000" dirty="0">
              <a:solidFill>
                <a:schemeClr val="tx1"/>
              </a:solidFill>
            </a:endParaRPr>
          </a:p>
          <a:p>
            <a:pPr marL="285750" indent="-285750">
              <a:lnSpc>
                <a:spcPct val="120000"/>
              </a:lnSpc>
              <a:buFont typeface="Arial" panose="020B0604020202020204" pitchFamily="34" charset="0"/>
              <a:buChar char="•"/>
            </a:pPr>
            <a:r>
              <a:rPr lang="en-US" altLang="en-US" sz="4000" dirty="0">
                <a:solidFill>
                  <a:schemeClr val="tx1"/>
                </a:solidFill>
              </a:rPr>
              <a:t>Due to the nature of public sector responsibilities, these uses of algorithmic systems have potentially far-reaching impacts sometimes involving the weakest members of society. </a:t>
            </a:r>
          </a:p>
          <a:p>
            <a:endParaRPr lang="en-IE" altLang="en-US" dirty="0">
              <a:solidFill>
                <a:schemeClr val="tx1"/>
              </a:solidFill>
            </a:endParaRPr>
          </a:p>
        </p:txBody>
      </p:sp>
      <p:pic>
        <p:nvPicPr>
          <p:cNvPr id="18437" name="Picture 2" descr="Accountability relationship between public sector and citizens ...">
            <a:extLst>
              <a:ext uri="{FF2B5EF4-FFF2-40B4-BE49-F238E27FC236}">
                <a16:creationId xmlns:a16="http://schemas.microsoft.com/office/drawing/2014/main" id="{2E162E0E-2357-4DA3-9DDC-597E2C6A8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3644394"/>
            <a:ext cx="4543425"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3D6A38F-ED85-41A4-8BDD-E45F4CE65C6E}"/>
              </a:ext>
            </a:extLst>
          </p:cNvPr>
          <p:cNvSpPr txBox="1"/>
          <p:nvPr/>
        </p:nvSpPr>
        <p:spPr>
          <a:xfrm>
            <a:off x="570631" y="4161264"/>
            <a:ext cx="6213158" cy="707886"/>
          </a:xfrm>
          <a:prstGeom prst="rect">
            <a:avLst/>
          </a:prstGeom>
          <a:noFill/>
        </p:spPr>
        <p:txBody>
          <a:bodyPr wrap="square">
            <a:spAutoFit/>
          </a:bodyPr>
          <a:lstStyle/>
          <a:p>
            <a:r>
              <a:rPr lang="en-US" altLang="en-US" sz="2000" dirty="0"/>
              <a:t>The use of algorithmic systems in public services therefore requires extra levels of transparency and accountability. </a:t>
            </a:r>
          </a:p>
        </p:txBody>
      </p:sp>
      <p:sp>
        <p:nvSpPr>
          <p:cNvPr id="3" name="Slide Number Placeholder 2">
            <a:extLst>
              <a:ext uri="{FF2B5EF4-FFF2-40B4-BE49-F238E27FC236}">
                <a16:creationId xmlns:a16="http://schemas.microsoft.com/office/drawing/2014/main" id="{62B16933-19F4-6607-324D-3100324DAFD5}"/>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57</a:t>
            </a:fld>
            <a:endParaRPr lang="en-IE" dirty="0"/>
          </a:p>
        </p:txBody>
      </p:sp>
    </p:spTree>
    <p:extLst>
      <p:ext uri="{BB962C8B-B14F-4D97-AF65-F5344CB8AC3E}">
        <p14:creationId xmlns:p14="http://schemas.microsoft.com/office/powerpoint/2010/main" val="1685104257"/>
      </p:ext>
    </p:extLst>
  </p:cSld>
  <p:clrMapOvr>
    <a:masterClrMapping/>
  </p:clrMapOvr>
  <p:transition spd="slow" advTm="107611"/>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612DB-9031-4D3B-5C4B-085C95BFFC7E}"/>
              </a:ext>
            </a:extLst>
          </p:cNvPr>
          <p:cNvSpPr>
            <a:spLocks noGrp="1"/>
          </p:cNvSpPr>
          <p:nvPr>
            <p:ph idx="1"/>
          </p:nvPr>
        </p:nvSpPr>
        <p:spPr/>
        <p:txBody>
          <a:bodyPr>
            <a:normAutofit/>
          </a:bodyPr>
          <a:lstStyle/>
          <a:p>
            <a:pPr lvl="1" fontAlgn="t">
              <a:lnSpc>
                <a:spcPct val="70000"/>
              </a:lnSpc>
            </a:pPr>
            <a:r>
              <a:rPr lang="en-US" sz="2200" dirty="0"/>
              <a:t>The meaning of transparency with respect to algorithmic systems. </a:t>
            </a:r>
          </a:p>
          <a:p>
            <a:pPr marL="457200" lvl="1" indent="0" fontAlgn="t">
              <a:lnSpc>
                <a:spcPct val="70000"/>
              </a:lnSpc>
              <a:buNone/>
            </a:pPr>
            <a:endParaRPr lang="en-US" sz="2200" dirty="0"/>
          </a:p>
          <a:p>
            <a:pPr lvl="1" fontAlgn="t">
              <a:lnSpc>
                <a:spcPct val="70000"/>
              </a:lnSpc>
            </a:pPr>
            <a:r>
              <a:rPr lang="en-US" sz="2200" dirty="0"/>
              <a:t>Explanations for algorithmic logic and outputs. </a:t>
            </a:r>
          </a:p>
          <a:p>
            <a:pPr marL="457200" lvl="1" indent="0" fontAlgn="t">
              <a:lnSpc>
                <a:spcPct val="70000"/>
              </a:lnSpc>
              <a:buNone/>
            </a:pPr>
            <a:endParaRPr lang="en-US" sz="2200" dirty="0"/>
          </a:p>
          <a:p>
            <a:pPr lvl="1" fontAlgn="t">
              <a:lnSpc>
                <a:spcPct val="70000"/>
              </a:lnSpc>
            </a:pPr>
            <a:r>
              <a:rPr lang="en-US" sz="2200" dirty="0"/>
              <a:t>Trade-offs between privacy and transparency. </a:t>
            </a:r>
          </a:p>
          <a:p>
            <a:pPr marL="457200" lvl="1" indent="0" fontAlgn="t">
              <a:lnSpc>
                <a:spcPct val="70000"/>
              </a:lnSpc>
              <a:buNone/>
            </a:pPr>
            <a:endParaRPr lang="en-US" sz="2200" dirty="0"/>
          </a:p>
          <a:p>
            <a:pPr lvl="1" fontAlgn="t">
              <a:lnSpc>
                <a:spcPct val="70000"/>
              </a:lnSpc>
            </a:pPr>
            <a:r>
              <a:rPr lang="en-US" sz="2200" dirty="0"/>
              <a:t>Tools and methodologies for conducting algorithm audits. </a:t>
            </a:r>
          </a:p>
          <a:p>
            <a:pPr marL="457200" lvl="1" indent="0" fontAlgn="t">
              <a:lnSpc>
                <a:spcPct val="70000"/>
              </a:lnSpc>
              <a:buNone/>
            </a:pPr>
            <a:endParaRPr lang="en-US" sz="2200" dirty="0"/>
          </a:p>
          <a:p>
            <a:pPr lvl="1" fontAlgn="t">
              <a:lnSpc>
                <a:spcPct val="70000"/>
              </a:lnSpc>
            </a:pPr>
            <a:r>
              <a:rPr lang="en-US" sz="2200" dirty="0"/>
              <a:t>Frameworks for conducting ethical and legal algorithm audits. </a:t>
            </a:r>
          </a:p>
          <a:p>
            <a:pPr marL="457200" lvl="1" indent="0" fontAlgn="t">
              <a:lnSpc>
                <a:spcPct val="70000"/>
              </a:lnSpc>
              <a:buNone/>
            </a:pPr>
            <a:endParaRPr lang="en-US" sz="2200" dirty="0"/>
          </a:p>
          <a:p>
            <a:pPr lvl="1" fontAlgn="t">
              <a:lnSpc>
                <a:spcPct val="70000"/>
              </a:lnSpc>
            </a:pPr>
            <a:r>
              <a:rPr lang="en-US" sz="2200" dirty="0"/>
              <a:t>Empirical results from algorithm audits.</a:t>
            </a:r>
          </a:p>
        </p:txBody>
      </p:sp>
      <p:sp>
        <p:nvSpPr>
          <p:cNvPr id="3" name="Title 2">
            <a:extLst>
              <a:ext uri="{FF2B5EF4-FFF2-40B4-BE49-F238E27FC236}">
                <a16:creationId xmlns:a16="http://schemas.microsoft.com/office/drawing/2014/main" id="{8F65B068-1545-749A-3CD4-49498CD29B04}"/>
              </a:ext>
            </a:extLst>
          </p:cNvPr>
          <p:cNvSpPr>
            <a:spLocks noGrp="1"/>
          </p:cNvSpPr>
          <p:nvPr>
            <p:ph type="title"/>
          </p:nvPr>
        </p:nvSpPr>
        <p:spPr/>
        <p:txBody>
          <a:bodyPr anchor="t">
            <a:normAutofit fontScale="90000"/>
          </a:bodyPr>
          <a:lstStyle/>
          <a:p>
            <a:r>
              <a:rPr lang="en-IE" sz="4400" b="0" i="0" u="none" strike="noStrike" kern="1200" dirty="0">
                <a:effectLst/>
                <a:latin typeface="Calibri" panose="020F0502020204030204" pitchFamily="34" charset="0"/>
              </a:rPr>
              <a:t>Fairness, Accountability, and Transparency in Algorithmic Systems III</a:t>
            </a:r>
            <a:br>
              <a:rPr lang="en-IE" sz="4400" b="0" i="0" u="none" strike="noStrike" dirty="0">
                <a:effectLst/>
                <a:latin typeface="Arial" panose="020B0604020202020204" pitchFamily="34" charset="0"/>
              </a:rPr>
            </a:br>
            <a:br>
              <a:rPr lang="en-IE" sz="4400" b="0" i="0" u="none" strike="noStrike" dirty="0">
                <a:effectLst/>
                <a:latin typeface="Arial" panose="020B0604020202020204" pitchFamily="34" charset="0"/>
              </a:rPr>
            </a:br>
            <a:endParaRPr lang="en-US" dirty="0"/>
          </a:p>
        </p:txBody>
      </p:sp>
    </p:spTree>
    <p:extLst>
      <p:ext uri="{BB962C8B-B14F-4D97-AF65-F5344CB8AC3E}">
        <p14:creationId xmlns:p14="http://schemas.microsoft.com/office/powerpoint/2010/main" val="2261932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02B96C-A327-004D-74EB-4A3BE16EDF4E}"/>
              </a:ext>
            </a:extLst>
          </p:cNvPr>
          <p:cNvSpPr txBox="1">
            <a:spLocks/>
          </p:cNvSpPr>
          <p:nvPr/>
        </p:nvSpPr>
        <p:spPr>
          <a:xfrm>
            <a:off x="413432" y="394057"/>
            <a:ext cx="10515600" cy="553998"/>
          </a:xfrm>
          <a:prstGeom prst="rect">
            <a:avLst/>
          </a:prstGeom>
        </p:spPr>
        <p:txBody>
          <a:bodyPr wrap="square" lIns="0" tIns="0" rIns="0" bIns="0">
            <a:spAutoFit/>
          </a:bodyPr>
          <a:lstStyle>
            <a:lvl1pPr>
              <a:defRPr sz="5400" b="0" i="0">
                <a:solidFill>
                  <a:srgbClr val="5FCAEE"/>
                </a:solidFill>
                <a:latin typeface="Trebuchet MS"/>
                <a:ea typeface="+mj-ea"/>
                <a:cs typeface="Trebuchet MS"/>
              </a:defRPr>
            </a:lvl1pPr>
          </a:lstStyle>
          <a:p>
            <a:r>
              <a:rPr lang="en-US" sz="3600" kern="0" dirty="0">
                <a:solidFill>
                  <a:schemeClr val="bg1"/>
                </a:solidFill>
              </a:rPr>
              <a:t>Recap – FAT in ML</a:t>
            </a:r>
            <a:endParaRPr lang="en-IE" sz="3600" kern="0" dirty="0">
              <a:solidFill>
                <a:schemeClr val="bg1"/>
              </a:solidFill>
            </a:endParaRPr>
          </a:p>
        </p:txBody>
      </p:sp>
      <p:graphicFrame>
        <p:nvGraphicFramePr>
          <p:cNvPr id="10" name="Content Placeholder 6">
            <a:extLst>
              <a:ext uri="{FF2B5EF4-FFF2-40B4-BE49-F238E27FC236}">
                <a16:creationId xmlns:a16="http://schemas.microsoft.com/office/drawing/2014/main" id="{98381A29-C9B2-7E90-E9B3-3130CEBAFE8A}"/>
              </a:ext>
            </a:extLst>
          </p:cNvPr>
          <p:cNvGraphicFramePr>
            <a:graphicFrameLocks/>
          </p:cNvGraphicFramePr>
          <p:nvPr/>
        </p:nvGraphicFramePr>
        <p:xfrm>
          <a:off x="3664193" y="1828800"/>
          <a:ext cx="10058400" cy="376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22CBD388-0469-2036-24CC-F8270E00AC31}"/>
              </a:ext>
            </a:extLst>
          </p:cNvPr>
          <p:cNvSpPr txBox="1"/>
          <p:nvPr/>
        </p:nvSpPr>
        <p:spPr>
          <a:xfrm>
            <a:off x="413432" y="1828800"/>
            <a:ext cx="6529856" cy="3785652"/>
          </a:xfrm>
          <a:prstGeom prst="rect">
            <a:avLst/>
          </a:prstGeom>
          <a:noFill/>
        </p:spPr>
        <p:txBody>
          <a:bodyPr wrap="square">
            <a:spAutoFit/>
          </a:bodyPr>
          <a:lstStyle/>
          <a:p>
            <a:r>
              <a:rPr lang="en-US" sz="2000" b="1" dirty="0"/>
              <a:t>Fairness, Accountability and Transparency </a:t>
            </a:r>
            <a:r>
              <a:rPr lang="en-US" sz="2000" dirty="0"/>
              <a:t>(FAT) – a way of examining critically </a:t>
            </a:r>
            <a:r>
              <a:rPr lang="en-US" sz="2000" b="1" dirty="0"/>
              <a:t>one of the principal concerns about the use of algorithms in society </a:t>
            </a:r>
            <a:r>
              <a:rPr lang="en-US" sz="2000" dirty="0"/>
              <a:t>(as part of the broader socio-technical system)</a:t>
            </a:r>
          </a:p>
          <a:p>
            <a:endParaRPr lang="en-US" sz="2000" dirty="0"/>
          </a:p>
          <a:p>
            <a:r>
              <a:rPr lang="en-US" sz="2000" dirty="0"/>
              <a:t>“In principle, </a:t>
            </a:r>
            <a:r>
              <a:rPr lang="en-US" sz="2000" b="1" dirty="0"/>
              <a:t>fairness</a:t>
            </a:r>
            <a:r>
              <a:rPr lang="en-US" sz="2000" dirty="0"/>
              <a:t> is the absence of any bias based on an individual’s inherent or acquired characteristics that are irrelevant in the particular context of decision-making.”</a:t>
            </a:r>
          </a:p>
          <a:p>
            <a:endParaRPr lang="en-US" sz="2000" dirty="0"/>
          </a:p>
          <a:p>
            <a:r>
              <a:rPr lang="en-US" sz="2000" b="1" dirty="0"/>
              <a:t>To assess fairness, we need transparency</a:t>
            </a:r>
          </a:p>
          <a:p>
            <a:r>
              <a:rPr lang="en-US" sz="2000" b="1" dirty="0"/>
              <a:t>To enforce accountability, </a:t>
            </a:r>
            <a:r>
              <a:rPr lang="en-US" sz="2000" b="1" dirty="0">
                <a:highlight>
                  <a:srgbClr val="FFFF00"/>
                </a:highlight>
              </a:rPr>
              <a:t>we need transparency</a:t>
            </a:r>
          </a:p>
        </p:txBody>
      </p:sp>
      <p:sp>
        <p:nvSpPr>
          <p:cNvPr id="4" name="Slide Number Placeholder 3">
            <a:extLst>
              <a:ext uri="{FF2B5EF4-FFF2-40B4-BE49-F238E27FC236}">
                <a16:creationId xmlns:a16="http://schemas.microsoft.com/office/drawing/2014/main" id="{A1EB08E0-F4E4-2D07-D63E-4297308E3266}"/>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59</a:t>
            </a:fld>
            <a:endParaRPr lang="en-IE" dirty="0"/>
          </a:p>
        </p:txBody>
      </p:sp>
    </p:spTree>
    <p:extLst>
      <p:ext uri="{BB962C8B-B14F-4D97-AF65-F5344CB8AC3E}">
        <p14:creationId xmlns:p14="http://schemas.microsoft.com/office/powerpoint/2010/main" val="976792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612DB-9031-4D3B-5C4B-085C95BFFC7E}"/>
              </a:ext>
            </a:extLst>
          </p:cNvPr>
          <p:cNvSpPr>
            <a:spLocks noGrp="1"/>
          </p:cNvSpPr>
          <p:nvPr>
            <p:ph idx="1"/>
          </p:nvPr>
        </p:nvSpPr>
        <p:spPr/>
        <p:txBody>
          <a:bodyPr>
            <a:normAutofit fontScale="77500" lnSpcReduction="20000"/>
          </a:bodyPr>
          <a:lstStyle/>
          <a:p>
            <a:pPr lvl="1" fontAlgn="t">
              <a:spcAft>
                <a:spcPts val="0"/>
              </a:spcAft>
            </a:pPr>
            <a:r>
              <a:rPr lang="en-US" sz="2800" dirty="0"/>
              <a:t>The meaning of fairness with respect to algorithmic systems.</a:t>
            </a:r>
          </a:p>
          <a:p>
            <a:pPr lvl="1" fontAlgn="t">
              <a:spcAft>
                <a:spcPts val="0"/>
              </a:spcAft>
            </a:pPr>
            <a:endParaRPr lang="en-US" sz="2800" dirty="0"/>
          </a:p>
          <a:p>
            <a:pPr lvl="1" fontAlgn="t">
              <a:spcAft>
                <a:spcPts val="0"/>
              </a:spcAft>
            </a:pPr>
            <a:r>
              <a:rPr lang="en-US" sz="2800" dirty="0"/>
              <a:t>Techniques and models for fairness-aware data mining, information retrieval, recommendation, etc.</a:t>
            </a:r>
          </a:p>
          <a:p>
            <a:pPr marL="457200" lvl="1" indent="0" fontAlgn="t">
              <a:spcAft>
                <a:spcPts val="0"/>
              </a:spcAft>
              <a:buNone/>
            </a:pPr>
            <a:endParaRPr lang="en-US" sz="2800" dirty="0"/>
          </a:p>
          <a:p>
            <a:pPr lvl="1" fontAlgn="t">
              <a:spcAft>
                <a:spcPts val="0"/>
              </a:spcAft>
            </a:pPr>
            <a:r>
              <a:rPr lang="en-US" sz="2800" dirty="0"/>
              <a:t>Legal, social, and philosophical models of fairness. </a:t>
            </a:r>
          </a:p>
          <a:p>
            <a:pPr lvl="1" fontAlgn="t">
              <a:spcAft>
                <a:spcPts val="0"/>
              </a:spcAft>
            </a:pPr>
            <a:endParaRPr lang="en-US" sz="2800" dirty="0"/>
          </a:p>
          <a:p>
            <a:pPr lvl="1" fontAlgn="t">
              <a:spcAft>
                <a:spcPts val="0"/>
              </a:spcAft>
            </a:pPr>
            <a:r>
              <a:rPr lang="en-US" sz="2800" dirty="0"/>
              <a:t>Specification of mathematical objectives with respect to fairness. </a:t>
            </a:r>
          </a:p>
          <a:p>
            <a:pPr lvl="1" fontAlgn="t">
              <a:spcAft>
                <a:spcPts val="0"/>
              </a:spcAft>
            </a:pPr>
            <a:endParaRPr lang="en-US" sz="2800" dirty="0"/>
          </a:p>
          <a:p>
            <a:pPr lvl="1" fontAlgn="t">
              <a:spcAft>
                <a:spcPts val="0"/>
              </a:spcAft>
            </a:pPr>
            <a:r>
              <a:rPr lang="en-US" sz="2800" dirty="0"/>
              <a:t>Perceptions of algorithmic bias and unfairness.</a:t>
            </a:r>
          </a:p>
          <a:p>
            <a:pPr marL="457200" lvl="1" indent="0" fontAlgn="t">
              <a:spcAft>
                <a:spcPts val="0"/>
              </a:spcAft>
              <a:buNone/>
            </a:pPr>
            <a:endParaRPr lang="en-US" sz="2800" dirty="0"/>
          </a:p>
          <a:p>
            <a:pPr lvl="1" fontAlgn="t">
              <a:spcAft>
                <a:spcPts val="0"/>
              </a:spcAft>
            </a:pPr>
            <a:r>
              <a:rPr lang="en-US" sz="2800" dirty="0"/>
              <a:t>Interventions to mitigate biases in systems or discourage biased </a:t>
            </a:r>
            <a:r>
              <a:rPr lang="en-US" sz="2800" dirty="0" err="1"/>
              <a:t>behaviour</a:t>
            </a:r>
            <a:r>
              <a:rPr lang="en-US" sz="2800" dirty="0"/>
              <a:t> from users.</a:t>
            </a:r>
            <a:endParaRPr lang="en-IE" sz="2800" dirty="0"/>
          </a:p>
        </p:txBody>
      </p:sp>
      <p:sp>
        <p:nvSpPr>
          <p:cNvPr id="3" name="Title 2">
            <a:extLst>
              <a:ext uri="{FF2B5EF4-FFF2-40B4-BE49-F238E27FC236}">
                <a16:creationId xmlns:a16="http://schemas.microsoft.com/office/drawing/2014/main" id="{8F65B068-1545-749A-3CD4-49498CD29B04}"/>
              </a:ext>
            </a:extLst>
          </p:cNvPr>
          <p:cNvSpPr>
            <a:spLocks noGrp="1"/>
          </p:cNvSpPr>
          <p:nvPr>
            <p:ph type="title"/>
          </p:nvPr>
        </p:nvSpPr>
        <p:spPr/>
        <p:txBody>
          <a:bodyPr anchor="t">
            <a:normAutofit fontScale="90000"/>
          </a:bodyPr>
          <a:lstStyle/>
          <a:p>
            <a:r>
              <a:rPr lang="en-IE" sz="4400" b="0" i="0" u="none" strike="noStrike" kern="1200" dirty="0">
                <a:effectLst/>
                <a:latin typeface="Calibri" panose="020F0502020204030204" pitchFamily="34" charset="0"/>
              </a:rPr>
              <a:t>Fairness, Accountability, and Transparency in Algorithmic Systems I</a:t>
            </a:r>
            <a:br>
              <a:rPr lang="en-IE" sz="4400" b="0" i="0" u="none" strike="noStrike" dirty="0">
                <a:effectLst/>
                <a:latin typeface="Arial" panose="020B0604020202020204" pitchFamily="34" charset="0"/>
              </a:rPr>
            </a:br>
            <a:br>
              <a:rPr lang="en-IE" sz="4400" b="0" i="0" u="none" strike="noStrike" dirty="0">
                <a:effectLst/>
                <a:latin typeface="Arial" panose="020B0604020202020204" pitchFamily="34" charset="0"/>
              </a:rPr>
            </a:br>
            <a:endParaRPr lang="en-US" dirty="0"/>
          </a:p>
        </p:txBody>
      </p:sp>
    </p:spTree>
    <p:extLst>
      <p:ext uri="{BB962C8B-B14F-4D97-AF65-F5344CB8AC3E}">
        <p14:creationId xmlns:p14="http://schemas.microsoft.com/office/powerpoint/2010/main" val="2795027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65725" y="375349"/>
            <a:ext cx="6198615" cy="553998"/>
          </a:xfrm>
        </p:spPr>
        <p:txBody>
          <a:bodyPr>
            <a:normAutofit fontScale="90000"/>
          </a:bodyPr>
          <a:lstStyle/>
          <a:p>
            <a:r>
              <a:rPr lang="en-US" sz="3600" b="1" dirty="0"/>
              <a:t>Algorithmic Transparency</a:t>
            </a:r>
            <a:endParaRPr lang="en-IE" sz="3600"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31775" y="1497237"/>
            <a:ext cx="7658592" cy="1134321"/>
          </a:xfrm>
        </p:spPr>
        <p:txBody>
          <a:bodyPr>
            <a:normAutofit/>
          </a:bodyPr>
          <a:lstStyle/>
          <a:p>
            <a:r>
              <a:rPr lang="en-US" sz="2000" dirty="0"/>
              <a:t>Creepiness Scale: People’s reactions to recommendations based on personal data and algorithms  </a:t>
            </a:r>
          </a:p>
        </p:txBody>
      </p:sp>
      <p:pic>
        <p:nvPicPr>
          <p:cNvPr id="6" name="Picture 5">
            <a:extLst>
              <a:ext uri="{FF2B5EF4-FFF2-40B4-BE49-F238E27FC236}">
                <a16:creationId xmlns:a16="http://schemas.microsoft.com/office/drawing/2014/main" id="{01A62FC9-7F85-4FB8-A280-A02E563BD08C}"/>
              </a:ext>
            </a:extLst>
          </p:cNvPr>
          <p:cNvPicPr>
            <a:picLocks noChangeAspect="1"/>
          </p:cNvPicPr>
          <p:nvPr/>
        </p:nvPicPr>
        <p:blipFill>
          <a:blip r:embed="rId3"/>
          <a:stretch>
            <a:fillRect/>
          </a:stretch>
        </p:blipFill>
        <p:spPr>
          <a:xfrm>
            <a:off x="7927014" y="2850715"/>
            <a:ext cx="4068195" cy="3190647"/>
          </a:xfrm>
          <a:prstGeom prst="rect">
            <a:avLst/>
          </a:prstGeom>
        </p:spPr>
      </p:pic>
      <p:sp>
        <p:nvSpPr>
          <p:cNvPr id="9" name="TextBox 8">
            <a:extLst>
              <a:ext uri="{FF2B5EF4-FFF2-40B4-BE49-F238E27FC236}">
                <a16:creationId xmlns:a16="http://schemas.microsoft.com/office/drawing/2014/main" id="{3C7B6360-989B-41A1-8CA2-6FBDF2420342}"/>
              </a:ext>
            </a:extLst>
          </p:cNvPr>
          <p:cNvSpPr txBox="1"/>
          <p:nvPr/>
        </p:nvSpPr>
        <p:spPr>
          <a:xfrm>
            <a:off x="7927014" y="2304929"/>
            <a:ext cx="4068195" cy="584775"/>
          </a:xfrm>
          <a:prstGeom prst="rect">
            <a:avLst/>
          </a:prstGeom>
          <a:solidFill>
            <a:schemeClr val="bg1"/>
          </a:solidFill>
        </p:spPr>
        <p:txBody>
          <a:bodyPr wrap="square">
            <a:spAutoFit/>
          </a:bodyPr>
          <a:lstStyle/>
          <a:p>
            <a:pPr algn="ctr"/>
            <a:r>
              <a:rPr lang="en-US" sz="1600" b="1" i="1" dirty="0"/>
              <a:t>The Creepiness Scale for the Use of Personal Data and Algorithms</a:t>
            </a:r>
            <a:endParaRPr lang="en-IE" sz="1600" b="1" i="1" dirty="0"/>
          </a:p>
        </p:txBody>
      </p:sp>
      <p:pic>
        <p:nvPicPr>
          <p:cNvPr id="10" name="Picture 9">
            <a:extLst>
              <a:ext uri="{FF2B5EF4-FFF2-40B4-BE49-F238E27FC236}">
                <a16:creationId xmlns:a16="http://schemas.microsoft.com/office/drawing/2014/main" id="{BC816374-3D86-4B4B-A2A8-3B405554937A}"/>
              </a:ext>
            </a:extLst>
          </p:cNvPr>
          <p:cNvPicPr>
            <a:picLocks noChangeAspect="1"/>
          </p:cNvPicPr>
          <p:nvPr/>
        </p:nvPicPr>
        <p:blipFill>
          <a:blip r:embed="rId4"/>
          <a:stretch>
            <a:fillRect/>
          </a:stretch>
        </p:blipFill>
        <p:spPr>
          <a:xfrm>
            <a:off x="331775" y="2188547"/>
            <a:ext cx="7484369" cy="3852815"/>
          </a:xfrm>
          <a:prstGeom prst="rect">
            <a:avLst/>
          </a:prstGeom>
        </p:spPr>
      </p:pic>
      <p:sp>
        <p:nvSpPr>
          <p:cNvPr id="14" name="TextBox 13">
            <a:extLst>
              <a:ext uri="{FF2B5EF4-FFF2-40B4-BE49-F238E27FC236}">
                <a16:creationId xmlns:a16="http://schemas.microsoft.com/office/drawing/2014/main" id="{87A869E7-32DC-481A-8961-B8A7B6B5BAA7}"/>
              </a:ext>
            </a:extLst>
          </p:cNvPr>
          <p:cNvSpPr txBox="1"/>
          <p:nvPr/>
        </p:nvSpPr>
        <p:spPr>
          <a:xfrm>
            <a:off x="331775" y="6071290"/>
            <a:ext cx="10118651" cy="253916"/>
          </a:xfrm>
          <a:prstGeom prst="rect">
            <a:avLst/>
          </a:prstGeom>
          <a:noFill/>
        </p:spPr>
        <p:txBody>
          <a:bodyPr wrap="square">
            <a:spAutoFit/>
          </a:bodyPr>
          <a:lstStyle/>
          <a:p>
            <a:r>
              <a:rPr lang="en-US" sz="1050" b="0" i="0" dirty="0">
                <a:solidFill>
                  <a:srgbClr val="222222"/>
                </a:solidFill>
                <a:effectLst/>
                <a:latin typeface="Arial" panose="020B0604020202020204" pitchFamily="34" charset="0"/>
              </a:rPr>
              <a:t>Watson, H. J., &amp; Nations, C. (2019). Addressing the Growing Need for Algorithmic Transparency. </a:t>
            </a:r>
            <a:r>
              <a:rPr lang="en-US" sz="1050" b="0" i="1" dirty="0">
                <a:solidFill>
                  <a:srgbClr val="222222"/>
                </a:solidFill>
                <a:effectLst/>
                <a:latin typeface="Arial" panose="020B0604020202020204" pitchFamily="34" charset="0"/>
              </a:rPr>
              <a:t>Communications of the Association for Information Systems</a:t>
            </a:r>
            <a:r>
              <a:rPr lang="en-US" sz="1050" b="0" i="0" dirty="0">
                <a:solidFill>
                  <a:srgbClr val="222222"/>
                </a:solidFill>
                <a:effectLst/>
                <a:latin typeface="Arial" panose="020B0604020202020204" pitchFamily="34" charset="0"/>
              </a:rPr>
              <a:t>, </a:t>
            </a:r>
            <a:r>
              <a:rPr lang="en-US" sz="1050" b="0" i="1" dirty="0">
                <a:solidFill>
                  <a:srgbClr val="222222"/>
                </a:solidFill>
                <a:effectLst/>
                <a:latin typeface="Arial" panose="020B0604020202020204" pitchFamily="34" charset="0"/>
              </a:rPr>
              <a:t>45</a:t>
            </a:r>
            <a:r>
              <a:rPr lang="en-US" sz="1050" b="0" i="0" dirty="0">
                <a:solidFill>
                  <a:srgbClr val="222222"/>
                </a:solidFill>
                <a:effectLst/>
                <a:latin typeface="Arial" panose="020B0604020202020204" pitchFamily="34" charset="0"/>
              </a:rPr>
              <a:t>(1), 26.</a:t>
            </a:r>
            <a:endParaRPr lang="en-IE" sz="1050" dirty="0"/>
          </a:p>
        </p:txBody>
      </p:sp>
      <p:sp>
        <p:nvSpPr>
          <p:cNvPr id="7" name="Slide Number Placeholder 6">
            <a:extLst>
              <a:ext uri="{FF2B5EF4-FFF2-40B4-BE49-F238E27FC236}">
                <a16:creationId xmlns:a16="http://schemas.microsoft.com/office/drawing/2014/main" id="{5E66698A-A9AF-3DA7-56E0-08707B1FCB6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60</a:t>
            </a:fld>
            <a:endParaRPr lang="en-IE" dirty="0"/>
          </a:p>
        </p:txBody>
      </p:sp>
    </p:spTree>
    <p:extLst>
      <p:ext uri="{BB962C8B-B14F-4D97-AF65-F5344CB8AC3E}">
        <p14:creationId xmlns:p14="http://schemas.microsoft.com/office/powerpoint/2010/main" val="1654885706"/>
      </p:ext>
    </p:extLst>
  </p:cSld>
  <p:clrMapOvr>
    <a:masterClrMapping/>
  </p:clrMapOvr>
  <mc:AlternateContent xmlns:mc="http://schemas.openxmlformats.org/markup-compatibility/2006" xmlns:p14="http://schemas.microsoft.com/office/powerpoint/2010/main">
    <mc:Choice Requires="p14">
      <p:transition spd="slow" p14:dur="2000" advTm="175104"/>
    </mc:Choice>
    <mc:Fallback xmlns="">
      <p:transition spd="slow" advTm="1751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08426" y="326655"/>
            <a:ext cx="6198615" cy="553998"/>
          </a:xfrm>
        </p:spPr>
        <p:txBody>
          <a:bodyPr>
            <a:normAutofit fontScale="90000"/>
          </a:bodyPr>
          <a:lstStyle/>
          <a:p>
            <a:r>
              <a:rPr lang="en-US" sz="3600" b="1" dirty="0"/>
              <a:t>Algorithmic Transparency</a:t>
            </a:r>
            <a:endParaRPr lang="en-IE" sz="3600"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88288" y="1419225"/>
            <a:ext cx="8790960" cy="3760891"/>
          </a:xfrm>
        </p:spPr>
        <p:txBody>
          <a:bodyPr>
            <a:normAutofit/>
          </a:bodyPr>
          <a:lstStyle/>
          <a:p>
            <a:pPr marL="342900" indent="-342900">
              <a:buFont typeface="Arial" panose="020B0604020202020204" pitchFamily="34" charset="0"/>
              <a:buChar char="•"/>
            </a:pPr>
            <a:r>
              <a:rPr lang="en-US" sz="2000" dirty="0"/>
              <a:t>If an algorithm can be defined as </a:t>
            </a:r>
            <a:r>
              <a:rPr lang="en-US" sz="2000" b="1" dirty="0"/>
              <a:t>a set of steps </a:t>
            </a:r>
            <a:r>
              <a:rPr lang="en-US" sz="2000" dirty="0"/>
              <a:t>that a computer program follows in order to make a decision about a particular course of action, then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its </a:t>
            </a:r>
            <a:r>
              <a:rPr lang="en-US" sz="2000" b="1" dirty="0"/>
              <a:t>transparency refers to the degree of openness about these steps, their purpose, structure and underlying actions of the algorithms</a:t>
            </a:r>
            <a:r>
              <a:rPr lang="en-US" sz="2000" dirty="0"/>
              <a:t> that are used to search for, process and deliver information. </a:t>
            </a:r>
          </a:p>
        </p:txBody>
      </p:sp>
      <p:pic>
        <p:nvPicPr>
          <p:cNvPr id="2050" name="Picture 2" descr="The tough black box choices with algorithmic transparency in India |  FactorDaily">
            <a:extLst>
              <a:ext uri="{FF2B5EF4-FFF2-40B4-BE49-F238E27FC236}">
                <a16:creationId xmlns:a16="http://schemas.microsoft.com/office/drawing/2014/main" id="{4537CE98-B14C-4F4C-B5A5-361C4B663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3920615"/>
            <a:ext cx="4159765" cy="233986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9592E63-F19E-A37A-7635-97D0A5A668C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61</a:t>
            </a:fld>
            <a:endParaRPr lang="en-IE" dirty="0"/>
          </a:p>
        </p:txBody>
      </p:sp>
    </p:spTree>
    <p:extLst>
      <p:ext uri="{BB962C8B-B14F-4D97-AF65-F5344CB8AC3E}">
        <p14:creationId xmlns:p14="http://schemas.microsoft.com/office/powerpoint/2010/main" val="3545967823"/>
      </p:ext>
    </p:extLst>
  </p:cSld>
  <p:clrMapOvr>
    <a:masterClrMapping/>
  </p:clrMapOvr>
  <mc:AlternateContent xmlns:mc="http://schemas.openxmlformats.org/markup-compatibility/2006" xmlns:p14="http://schemas.microsoft.com/office/powerpoint/2010/main">
    <mc:Choice Requires="p14">
      <p:transition spd="slow" p14:dur="2000" advTm="175104"/>
    </mc:Choice>
    <mc:Fallback xmlns="">
      <p:transition spd="slow" advTm="175104"/>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456393" y="294093"/>
            <a:ext cx="9046140" cy="1320800"/>
          </a:xfrm>
        </p:spPr>
        <p:txBody>
          <a:bodyPr>
            <a:normAutofit fontScale="90000"/>
          </a:bodyPr>
          <a:lstStyle/>
          <a:p>
            <a:r>
              <a:rPr lang="en-US" sz="4000" b="1" dirty="0"/>
              <a:t>Factors that Affect Algorithmic Transparency</a:t>
            </a:r>
            <a:br>
              <a:rPr lang="en-IE" b="1" i="1" dirty="0"/>
            </a:br>
            <a:endParaRPr lang="en-IE"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642462" y="1539012"/>
            <a:ext cx="8860071" cy="1501144"/>
          </a:xfrm>
        </p:spPr>
        <p:txBody>
          <a:bodyPr>
            <a:normAutofit lnSpcReduction="10000"/>
          </a:bodyPr>
          <a:lstStyle/>
          <a:p>
            <a:r>
              <a:rPr lang="en-US" sz="2400" dirty="0"/>
              <a:t>Multiple factors influence algorithmic transparency </a:t>
            </a:r>
          </a:p>
          <a:p>
            <a:r>
              <a:rPr lang="en-US" sz="2400" dirty="0"/>
              <a:t>With care, companies can benefit from and avoid the penalties associated with using personal data and algorithms inappropriately</a:t>
            </a:r>
          </a:p>
        </p:txBody>
      </p:sp>
      <p:pic>
        <p:nvPicPr>
          <p:cNvPr id="12" name="Picture 4" descr="PDF] Addressing the Growing Need for Algorithmic Transparency ...">
            <a:extLst>
              <a:ext uri="{FF2B5EF4-FFF2-40B4-BE49-F238E27FC236}">
                <a16:creationId xmlns:a16="http://schemas.microsoft.com/office/drawing/2014/main" id="{9CD8E1D0-A720-94FC-6854-C668518C3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467" y="2859812"/>
            <a:ext cx="5976580" cy="32726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C9BE714-0FA1-235A-DFF3-76E3D7AFC6A8}"/>
              </a:ext>
            </a:extLst>
          </p:cNvPr>
          <p:cNvSpPr txBox="1"/>
          <p:nvPr/>
        </p:nvSpPr>
        <p:spPr>
          <a:xfrm>
            <a:off x="3288435" y="6057186"/>
            <a:ext cx="5122430" cy="369332"/>
          </a:xfrm>
          <a:prstGeom prst="rect">
            <a:avLst/>
          </a:prstGeom>
          <a:noFill/>
        </p:spPr>
        <p:txBody>
          <a:bodyPr wrap="square">
            <a:spAutoFit/>
          </a:bodyPr>
          <a:lstStyle/>
          <a:p>
            <a:r>
              <a:rPr lang="en-US" b="1" i="1" dirty="0"/>
              <a:t>Factors that Affect Algorithmic Transparency</a:t>
            </a:r>
            <a:endParaRPr lang="en-IE" b="1" i="1" dirty="0"/>
          </a:p>
        </p:txBody>
      </p:sp>
      <p:sp>
        <p:nvSpPr>
          <p:cNvPr id="6" name="Slide Number Placeholder 5">
            <a:extLst>
              <a:ext uri="{FF2B5EF4-FFF2-40B4-BE49-F238E27FC236}">
                <a16:creationId xmlns:a16="http://schemas.microsoft.com/office/drawing/2014/main" id="{66B11731-D8A9-F974-BC86-CEF6CF9885DA}"/>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62</a:t>
            </a:fld>
            <a:endParaRPr lang="en-IE" dirty="0"/>
          </a:p>
        </p:txBody>
      </p:sp>
    </p:spTree>
    <p:extLst>
      <p:ext uri="{BB962C8B-B14F-4D97-AF65-F5344CB8AC3E}">
        <p14:creationId xmlns:p14="http://schemas.microsoft.com/office/powerpoint/2010/main" val="1420357833"/>
      </p:ext>
    </p:extLst>
  </p:cSld>
  <p:clrMapOvr>
    <a:masterClrMapping/>
  </p:clrMapOvr>
  <mc:AlternateContent xmlns:mc="http://schemas.openxmlformats.org/markup-compatibility/2006" xmlns:p14="http://schemas.microsoft.com/office/powerpoint/2010/main">
    <mc:Choice Requires="p14">
      <p:transition spd="slow" p14:dur="2000" advTm="175104"/>
    </mc:Choice>
    <mc:Fallback xmlns="">
      <p:transition spd="slow" advTm="175104"/>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677334" y="609600"/>
            <a:ext cx="9046140" cy="735419"/>
          </a:xfrm>
        </p:spPr>
        <p:txBody>
          <a:bodyPr>
            <a:noAutofit/>
          </a:bodyPr>
          <a:lstStyle/>
          <a:p>
            <a:r>
              <a:rPr lang="en-IE" sz="3600" b="1" dirty="0"/>
              <a:t>Algorithmic Transparency Principles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79622" y="1545085"/>
            <a:ext cx="8939815" cy="1501144"/>
          </a:xfrm>
        </p:spPr>
        <p:txBody>
          <a:bodyPr>
            <a:normAutofit/>
          </a:bodyPr>
          <a:lstStyle/>
          <a:p>
            <a:r>
              <a:rPr lang="en-US" sz="2000" b="1" dirty="0"/>
              <a:t>ACM principles </a:t>
            </a:r>
            <a:r>
              <a:rPr lang="en-US" sz="2000" dirty="0"/>
              <a:t>for ensuring that organizations use personal data and algorithms fairly.</a:t>
            </a:r>
          </a:p>
          <a:p>
            <a:r>
              <a:rPr lang="en-US" sz="2000" dirty="0"/>
              <a:t>Aim is to minimize potential harms while realizing the benefits of algorithmic decision-making</a:t>
            </a:r>
          </a:p>
        </p:txBody>
      </p:sp>
      <p:pic>
        <p:nvPicPr>
          <p:cNvPr id="4" name="Picture 3">
            <a:extLst>
              <a:ext uri="{FF2B5EF4-FFF2-40B4-BE49-F238E27FC236}">
                <a16:creationId xmlns:a16="http://schemas.microsoft.com/office/drawing/2014/main" id="{496316B0-A435-B27E-6832-0260469487FD}"/>
              </a:ext>
            </a:extLst>
          </p:cNvPr>
          <p:cNvPicPr>
            <a:picLocks noChangeAspect="1"/>
          </p:cNvPicPr>
          <p:nvPr/>
        </p:nvPicPr>
        <p:blipFill>
          <a:blip r:embed="rId3"/>
          <a:stretch>
            <a:fillRect/>
          </a:stretch>
        </p:blipFill>
        <p:spPr>
          <a:xfrm>
            <a:off x="2528887" y="2792571"/>
            <a:ext cx="9424987" cy="3455829"/>
          </a:xfrm>
          <a:prstGeom prst="rect">
            <a:avLst/>
          </a:prstGeom>
        </p:spPr>
      </p:pic>
      <p:sp>
        <p:nvSpPr>
          <p:cNvPr id="7" name="Slide Number Placeholder 6">
            <a:extLst>
              <a:ext uri="{FF2B5EF4-FFF2-40B4-BE49-F238E27FC236}">
                <a16:creationId xmlns:a16="http://schemas.microsoft.com/office/drawing/2014/main" id="{9601EC37-D82D-72B5-0AA6-B6105762374A}"/>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63</a:t>
            </a:fld>
            <a:endParaRPr lang="en-IE" dirty="0"/>
          </a:p>
        </p:txBody>
      </p:sp>
    </p:spTree>
    <p:extLst>
      <p:ext uri="{BB962C8B-B14F-4D97-AF65-F5344CB8AC3E}">
        <p14:creationId xmlns:p14="http://schemas.microsoft.com/office/powerpoint/2010/main" val="3936820977"/>
      </p:ext>
    </p:extLst>
  </p:cSld>
  <p:clrMapOvr>
    <a:masterClrMapping/>
  </p:clrMapOvr>
  <mc:AlternateContent xmlns:mc="http://schemas.openxmlformats.org/markup-compatibility/2006" xmlns:p14="http://schemas.microsoft.com/office/powerpoint/2010/main">
    <mc:Choice Requires="p14">
      <p:transition spd="slow" p14:dur="2000" advTm="175104"/>
    </mc:Choice>
    <mc:Fallback xmlns="">
      <p:transition spd="slow" advTm="175104"/>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3535-07AD-4B80-8D0E-FB4A14E40B33}"/>
              </a:ext>
            </a:extLst>
          </p:cNvPr>
          <p:cNvSpPr>
            <a:spLocks noGrp="1"/>
          </p:cNvSpPr>
          <p:nvPr>
            <p:ph type="title"/>
          </p:nvPr>
        </p:nvSpPr>
        <p:spPr>
          <a:xfrm>
            <a:off x="439080" y="274464"/>
            <a:ext cx="6198615" cy="553998"/>
          </a:xfrm>
        </p:spPr>
        <p:txBody>
          <a:bodyPr>
            <a:normAutofit fontScale="90000"/>
          </a:bodyPr>
          <a:lstStyle/>
          <a:p>
            <a:r>
              <a:rPr lang="en-US" sz="3600" dirty="0"/>
              <a:t>The Uses of Transparency</a:t>
            </a:r>
            <a:endParaRPr lang="en-IE" sz="3600" dirty="0"/>
          </a:p>
        </p:txBody>
      </p:sp>
      <p:sp>
        <p:nvSpPr>
          <p:cNvPr id="3" name="Content Placeholder 2">
            <a:extLst>
              <a:ext uri="{FF2B5EF4-FFF2-40B4-BE49-F238E27FC236}">
                <a16:creationId xmlns:a16="http://schemas.microsoft.com/office/drawing/2014/main" id="{46BA2873-1617-485D-945A-40731958D31F}"/>
              </a:ext>
            </a:extLst>
          </p:cNvPr>
          <p:cNvSpPr>
            <a:spLocks noGrp="1"/>
          </p:cNvSpPr>
          <p:nvPr>
            <p:ph idx="1"/>
          </p:nvPr>
        </p:nvSpPr>
        <p:spPr>
          <a:xfrm>
            <a:off x="475243" y="1661633"/>
            <a:ext cx="6340227" cy="1767367"/>
          </a:xfrm>
        </p:spPr>
        <p:txBody>
          <a:bodyPr>
            <a:normAutofit fontScale="92500"/>
          </a:bodyPr>
          <a:lstStyle/>
          <a:p>
            <a:pPr marL="342900" indent="-342900">
              <a:buFont typeface="Arial" panose="020B0604020202020204" pitchFamily="34" charset="0"/>
              <a:buChar char="•"/>
            </a:pPr>
            <a:r>
              <a:rPr lang="en-US" sz="2400" dirty="0"/>
              <a:t>Theory – relationship to fairness and accountability; how it underpins both</a:t>
            </a:r>
          </a:p>
          <a:p>
            <a:pPr marL="342900" indent="-342900">
              <a:buFont typeface="Arial" panose="020B0604020202020204" pitchFamily="34" charset="0"/>
              <a:buChar char="•"/>
            </a:pPr>
            <a:r>
              <a:rPr lang="en-US" sz="2400" dirty="0"/>
              <a:t>Tool – who, what, why?</a:t>
            </a:r>
          </a:p>
          <a:p>
            <a:pPr marL="342900" indent="-342900">
              <a:buFont typeface="Arial" panose="020B0604020202020204" pitchFamily="34" charset="0"/>
              <a:buChar char="•"/>
            </a:pPr>
            <a:r>
              <a:rPr lang="en-US" sz="2400" dirty="0"/>
              <a:t>Technique – practical methods to implement</a:t>
            </a:r>
            <a:endParaRPr lang="en-IE" sz="2400" dirty="0"/>
          </a:p>
        </p:txBody>
      </p:sp>
      <p:graphicFrame>
        <p:nvGraphicFramePr>
          <p:cNvPr id="7" name="Content Placeholder 6">
            <a:extLst>
              <a:ext uri="{FF2B5EF4-FFF2-40B4-BE49-F238E27FC236}">
                <a16:creationId xmlns:a16="http://schemas.microsoft.com/office/drawing/2014/main" id="{0D70C073-B0D2-43B2-A044-36563C18EF1C}"/>
              </a:ext>
            </a:extLst>
          </p:cNvPr>
          <p:cNvGraphicFramePr>
            <a:graphicFrameLocks/>
          </p:cNvGraphicFramePr>
          <p:nvPr/>
        </p:nvGraphicFramePr>
        <p:xfrm>
          <a:off x="4753708" y="1886494"/>
          <a:ext cx="804789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artoon: Algorithmic Transparency - TeachPrivacy">
            <a:extLst>
              <a:ext uri="{FF2B5EF4-FFF2-40B4-BE49-F238E27FC236}">
                <a16:creationId xmlns:a16="http://schemas.microsoft.com/office/drawing/2014/main" id="{3950697C-E9EF-4D68-9D37-7625EF15BD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137" y="3429000"/>
            <a:ext cx="4125969" cy="259769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3832808-EBD6-D536-D696-9530B3BA053C}"/>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64</a:t>
            </a:fld>
            <a:endParaRPr lang="en-IE" dirty="0"/>
          </a:p>
        </p:txBody>
      </p:sp>
    </p:spTree>
    <p:extLst>
      <p:ext uri="{BB962C8B-B14F-4D97-AF65-F5344CB8AC3E}">
        <p14:creationId xmlns:p14="http://schemas.microsoft.com/office/powerpoint/2010/main" val="7368104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504825" y="159942"/>
            <a:ext cx="9677400" cy="1247655"/>
          </a:xfrm>
        </p:spPr>
        <p:txBody>
          <a:bodyPr>
            <a:normAutofit/>
          </a:bodyPr>
          <a:lstStyle/>
          <a:p>
            <a:r>
              <a:rPr lang="en-IE" sz="3200" dirty="0"/>
              <a:t>Transparency as a tool to answer a range of questions (what, how, who?)</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716521" y="2140392"/>
            <a:ext cx="10812595" cy="3933838"/>
          </a:xfrm>
        </p:spPr>
        <p:txBody>
          <a:bodyPr>
            <a:normAutofit lnSpcReduction="10000"/>
          </a:bodyPr>
          <a:lstStyle/>
          <a:p>
            <a:pPr marL="342900" indent="-342900">
              <a:buFont typeface="Arial" panose="020B0604020202020204" pitchFamily="34" charset="0"/>
              <a:buChar char="•"/>
            </a:pPr>
            <a:r>
              <a:rPr lang="en-US" sz="2400" b="1" dirty="0"/>
              <a:t>Transparency is a tool to uncover the fairness properties of algorithms</a:t>
            </a:r>
            <a:r>
              <a:rPr lang="en-US" sz="2400" dirty="0"/>
              <a:t> </a:t>
            </a:r>
          </a:p>
          <a:p>
            <a:pPr marL="342900" indent="-342900">
              <a:buFont typeface="Arial" panose="020B0604020202020204" pitchFamily="34" charset="0"/>
              <a:buChar char="•"/>
            </a:pPr>
            <a:r>
              <a:rPr lang="en-US" sz="2400" dirty="0"/>
              <a:t>Tools have three dimensions that are directly relevant to the use of transparency as a mechanism of governance of algorithmic systems: </a:t>
            </a:r>
          </a:p>
          <a:p>
            <a:pPr marL="0" indent="0">
              <a:buNone/>
            </a:pPr>
            <a:endParaRPr lang="en-US" sz="2400" dirty="0"/>
          </a:p>
          <a:p>
            <a:pPr marL="658368" lvl="2"/>
            <a:r>
              <a:rPr lang="en-US" dirty="0"/>
              <a:t>1. </a:t>
            </a:r>
            <a:r>
              <a:rPr lang="en-US" b="1" dirty="0"/>
              <a:t>What?  </a:t>
            </a:r>
            <a:r>
              <a:rPr lang="en-US" dirty="0"/>
              <a:t>A tool is valuable not in itself but because </a:t>
            </a:r>
            <a:r>
              <a:rPr lang="en-US" b="1" dirty="0"/>
              <a:t>of the goals its serves</a:t>
            </a:r>
            <a:r>
              <a:rPr lang="en-US" dirty="0"/>
              <a:t>; a can-opener is only useful if there are cans to be opened. </a:t>
            </a:r>
          </a:p>
          <a:p>
            <a:pPr marL="429768" lvl="2" indent="0">
              <a:buNone/>
            </a:pPr>
            <a:endParaRPr lang="en-US" dirty="0"/>
          </a:p>
          <a:p>
            <a:pPr marL="658368" lvl="2"/>
            <a:r>
              <a:rPr lang="en-US" dirty="0"/>
              <a:t>2. </a:t>
            </a:r>
            <a:r>
              <a:rPr lang="en-US" b="1" dirty="0"/>
              <a:t>Why/purpose?  </a:t>
            </a:r>
            <a:r>
              <a:rPr lang="en-US" dirty="0"/>
              <a:t>No tool is right for every job. Misusing a tool has costs. Even using it appropriately often requires trade-offs. </a:t>
            </a:r>
          </a:p>
          <a:p>
            <a:pPr marL="429768" lvl="2" indent="0">
              <a:buNone/>
            </a:pPr>
            <a:endParaRPr lang="en-US" dirty="0"/>
          </a:p>
          <a:p>
            <a:pPr marL="658368" lvl="2"/>
            <a:r>
              <a:rPr lang="en-US" dirty="0"/>
              <a:t>3. </a:t>
            </a:r>
            <a:r>
              <a:rPr lang="en-US" b="1" dirty="0"/>
              <a:t>Who/whom? </a:t>
            </a:r>
            <a:r>
              <a:rPr lang="en-US" dirty="0"/>
              <a:t>the motivation of the person who </a:t>
            </a:r>
            <a:r>
              <a:rPr lang="en-US" b="1" dirty="0"/>
              <a:t>uses the tool</a:t>
            </a:r>
            <a:r>
              <a:rPr lang="en-US" dirty="0"/>
              <a:t> and what their ultimate objective is can be an important factor in its effectiveness. </a:t>
            </a:r>
            <a:endParaRPr lang="en-IE" dirty="0"/>
          </a:p>
        </p:txBody>
      </p:sp>
      <p:sp>
        <p:nvSpPr>
          <p:cNvPr id="6" name="Slide Number Placeholder 5">
            <a:extLst>
              <a:ext uri="{FF2B5EF4-FFF2-40B4-BE49-F238E27FC236}">
                <a16:creationId xmlns:a16="http://schemas.microsoft.com/office/drawing/2014/main" id="{D440AAAD-614B-6078-E468-A50CC054C316}"/>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65</a:t>
            </a:fld>
            <a:endParaRPr lang="en-IE" dirty="0"/>
          </a:p>
        </p:txBody>
      </p:sp>
    </p:spTree>
    <p:extLst>
      <p:ext uri="{BB962C8B-B14F-4D97-AF65-F5344CB8AC3E}">
        <p14:creationId xmlns:p14="http://schemas.microsoft.com/office/powerpoint/2010/main" val="2010380530"/>
      </p:ext>
    </p:extLst>
  </p:cSld>
  <p:clrMapOvr>
    <a:masterClrMapping/>
  </p:clrMapOvr>
  <mc:AlternateContent xmlns:mc="http://schemas.openxmlformats.org/markup-compatibility/2006" xmlns:p14="http://schemas.microsoft.com/office/powerpoint/2010/main">
    <mc:Choice Requires="p14">
      <p:transition spd="slow" p14:dur="2000" advTm="259093"/>
    </mc:Choice>
    <mc:Fallback xmlns="">
      <p:transition spd="slow" advTm="259093"/>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112B-6F5E-418A-8EE0-4884DB35D4E9}"/>
              </a:ext>
            </a:extLst>
          </p:cNvPr>
          <p:cNvSpPr>
            <a:spLocks noGrp="1"/>
          </p:cNvSpPr>
          <p:nvPr>
            <p:ph type="title"/>
          </p:nvPr>
        </p:nvSpPr>
        <p:spPr>
          <a:xfrm>
            <a:off x="402468" y="266885"/>
            <a:ext cx="6198615" cy="553998"/>
          </a:xfrm>
        </p:spPr>
        <p:txBody>
          <a:bodyPr>
            <a:normAutofit fontScale="90000"/>
          </a:bodyPr>
          <a:lstStyle/>
          <a:p>
            <a:r>
              <a:rPr lang="en-IE" sz="3600" dirty="0"/>
              <a:t>Transparency of what?</a:t>
            </a:r>
          </a:p>
        </p:txBody>
      </p:sp>
      <p:sp>
        <p:nvSpPr>
          <p:cNvPr id="3" name="Content Placeholder 2">
            <a:extLst>
              <a:ext uri="{FF2B5EF4-FFF2-40B4-BE49-F238E27FC236}">
                <a16:creationId xmlns:a16="http://schemas.microsoft.com/office/drawing/2014/main" id="{BFC1E250-DDBD-4101-90B4-ADF7E58024DA}"/>
              </a:ext>
            </a:extLst>
          </p:cNvPr>
          <p:cNvSpPr>
            <a:spLocks noGrp="1"/>
          </p:cNvSpPr>
          <p:nvPr>
            <p:ph idx="1"/>
          </p:nvPr>
        </p:nvSpPr>
        <p:spPr>
          <a:xfrm>
            <a:off x="402468" y="1659071"/>
            <a:ext cx="6857314" cy="3760891"/>
          </a:xfrm>
        </p:spPr>
        <p:txBody>
          <a:bodyPr>
            <a:normAutofit/>
          </a:bodyPr>
          <a:lstStyle/>
          <a:p>
            <a:r>
              <a:rPr lang="en-US" sz="2000" dirty="0"/>
              <a:t>Transparency is implied by the most basic conception of accountability: </a:t>
            </a:r>
            <a:r>
              <a:rPr lang="en-US" sz="2000" b="1" dirty="0"/>
              <a:t>if we cannot know what an organisation is doing, we cannot hold it accountable, and cannot regulate it</a:t>
            </a:r>
            <a:r>
              <a:rPr lang="en-US" sz="2000" dirty="0"/>
              <a:t>.</a:t>
            </a:r>
          </a:p>
          <a:p>
            <a:r>
              <a:rPr lang="en-US" sz="2000" dirty="0"/>
              <a:t>There are </a:t>
            </a:r>
            <a:r>
              <a:rPr lang="en-US" sz="2000" b="1" dirty="0"/>
              <a:t>seven broad areas of machine learning systems about which transparency might be demanded</a:t>
            </a:r>
            <a:r>
              <a:rPr lang="en-US" sz="2000" dirty="0"/>
              <a:t>:</a:t>
            </a:r>
          </a:p>
          <a:p>
            <a:endParaRPr lang="en-IE" sz="2000" dirty="0"/>
          </a:p>
        </p:txBody>
      </p:sp>
      <p:sp>
        <p:nvSpPr>
          <p:cNvPr id="8" name="TextBox 7">
            <a:extLst>
              <a:ext uri="{FF2B5EF4-FFF2-40B4-BE49-F238E27FC236}">
                <a16:creationId xmlns:a16="http://schemas.microsoft.com/office/drawing/2014/main" id="{17A4AE8A-8A34-4867-91C5-6B8FCBF2F569}"/>
              </a:ext>
            </a:extLst>
          </p:cNvPr>
          <p:cNvSpPr txBox="1"/>
          <p:nvPr/>
        </p:nvSpPr>
        <p:spPr>
          <a:xfrm>
            <a:off x="6096000" y="5948629"/>
            <a:ext cx="5943600" cy="375552"/>
          </a:xfrm>
          <a:prstGeom prst="rect">
            <a:avLst/>
          </a:prstGeom>
          <a:noFill/>
        </p:spPr>
        <p:txBody>
          <a:bodyPr wrap="square">
            <a:spAutoFit/>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Source:  European Parliamentary Research Service</a:t>
            </a:r>
            <a:r>
              <a:rPr lang="en-IE" dirty="0">
                <a:latin typeface="Calibri" panose="020F0502020204030204" pitchFamily="34" charset="0"/>
                <a:ea typeface="Calibri" panose="020F0502020204030204" pitchFamily="34" charset="0"/>
                <a:cs typeface="Times New Roman" panose="02020603050405020304" pitchFamily="18" charset="0"/>
              </a:rPr>
              <a:t> (</a:t>
            </a:r>
            <a:r>
              <a:rPr lang="en-IE" sz="1800" dirty="0">
                <a:effectLst/>
                <a:latin typeface="Calibri" panose="020F0502020204030204" pitchFamily="34" charset="0"/>
                <a:ea typeface="Calibri" panose="020F0502020204030204" pitchFamily="34" charset="0"/>
                <a:cs typeface="Times New Roman" panose="02020603050405020304" pitchFamily="18" charset="0"/>
              </a:rPr>
              <a:t>2019)</a:t>
            </a:r>
          </a:p>
        </p:txBody>
      </p:sp>
      <p:graphicFrame>
        <p:nvGraphicFramePr>
          <p:cNvPr id="12" name="Diagram 11">
            <a:extLst>
              <a:ext uri="{FF2B5EF4-FFF2-40B4-BE49-F238E27FC236}">
                <a16:creationId xmlns:a16="http://schemas.microsoft.com/office/drawing/2014/main" id="{04A4812B-6D4D-4ABB-B1C4-7E27D136EB50}"/>
              </a:ext>
            </a:extLst>
          </p:cNvPr>
          <p:cNvGraphicFramePr/>
          <p:nvPr/>
        </p:nvGraphicFramePr>
        <p:xfrm>
          <a:off x="5878010" y="1860174"/>
          <a:ext cx="8360504" cy="3930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rrow: Right 6">
            <a:extLst>
              <a:ext uri="{FF2B5EF4-FFF2-40B4-BE49-F238E27FC236}">
                <a16:creationId xmlns:a16="http://schemas.microsoft.com/office/drawing/2014/main" id="{7890F556-D555-4FED-857A-5B340F16A404}"/>
              </a:ext>
            </a:extLst>
          </p:cNvPr>
          <p:cNvSpPr/>
          <p:nvPr/>
        </p:nvSpPr>
        <p:spPr>
          <a:xfrm>
            <a:off x="2299854" y="3806781"/>
            <a:ext cx="5713615" cy="504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Slide Number Placeholder 4">
            <a:extLst>
              <a:ext uri="{FF2B5EF4-FFF2-40B4-BE49-F238E27FC236}">
                <a16:creationId xmlns:a16="http://schemas.microsoft.com/office/drawing/2014/main" id="{E3E0B6E9-9C9E-45AC-5A20-6E6132F27A4E}"/>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66</a:t>
            </a:fld>
            <a:endParaRPr lang="en-IE" dirty="0"/>
          </a:p>
        </p:txBody>
      </p:sp>
    </p:spTree>
    <p:extLst>
      <p:ext uri="{BB962C8B-B14F-4D97-AF65-F5344CB8AC3E}">
        <p14:creationId xmlns:p14="http://schemas.microsoft.com/office/powerpoint/2010/main" val="12529591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81000" y="304800"/>
            <a:ext cx="7467600" cy="1107996"/>
          </a:xfrm>
        </p:spPr>
        <p:txBody>
          <a:bodyPr/>
          <a:lstStyle/>
          <a:p>
            <a:r>
              <a:rPr lang="en-IE" sz="3600" dirty="0"/>
              <a:t>Transparency of what? (1. Data)</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409414" y="1905000"/>
            <a:ext cx="8545043" cy="4191297"/>
          </a:xfrm>
        </p:spPr>
        <p:txBody>
          <a:bodyPr>
            <a:normAutofit/>
          </a:bodyPr>
          <a:lstStyle/>
          <a:p>
            <a:pPr marL="0" indent="0">
              <a:buNone/>
            </a:pPr>
            <a:r>
              <a:rPr lang="en-US" sz="2400" b="1" dirty="0">
                <a:solidFill>
                  <a:srgbClr val="00B0F0"/>
                </a:solidFill>
              </a:rPr>
              <a:t>1. Data</a:t>
            </a:r>
          </a:p>
          <a:p>
            <a:r>
              <a:rPr lang="en-US" sz="2000" dirty="0"/>
              <a:t>The transparency of the data used by the algorithmic system -- in particular by machine learning and deep learning algorithms -- can refer to knowledge of </a:t>
            </a:r>
          </a:p>
          <a:p>
            <a:pPr marL="635508" lvl="1" indent="-342900">
              <a:buFont typeface="Wingdings" panose="05000000000000000000" pitchFamily="2" charset="2"/>
              <a:buChar char="v"/>
            </a:pPr>
            <a:r>
              <a:rPr lang="en-US" sz="1800" dirty="0"/>
              <a:t>the raw data, </a:t>
            </a:r>
          </a:p>
          <a:p>
            <a:pPr marL="635508" lvl="1" indent="-342900">
              <a:buFont typeface="Wingdings" panose="05000000000000000000" pitchFamily="2" charset="2"/>
              <a:buChar char="v"/>
            </a:pPr>
            <a:r>
              <a:rPr lang="en-US" sz="1800" dirty="0"/>
              <a:t> the data’s sources, </a:t>
            </a:r>
          </a:p>
          <a:p>
            <a:pPr marL="635508" lvl="1" indent="-342900">
              <a:buFont typeface="Wingdings" panose="05000000000000000000" pitchFamily="2" charset="2"/>
              <a:buChar char="v"/>
            </a:pPr>
            <a:r>
              <a:rPr lang="en-US" sz="1800" dirty="0"/>
              <a:t> how the data were preprocessed, </a:t>
            </a:r>
          </a:p>
          <a:p>
            <a:pPr marL="635508" lvl="1" indent="-342900">
              <a:buFont typeface="Wingdings" panose="05000000000000000000" pitchFamily="2" charset="2"/>
              <a:buChar char="v"/>
            </a:pPr>
            <a:r>
              <a:rPr lang="en-US" sz="1800" dirty="0"/>
              <a:t> the methods by which it was verified as unbiased and representative (including looking for features that are proxies for information about protected classes), </a:t>
            </a:r>
          </a:p>
          <a:p>
            <a:pPr marL="635508" lvl="1" indent="-342900">
              <a:buFont typeface="Wingdings" panose="05000000000000000000" pitchFamily="2" charset="2"/>
              <a:buChar char="v"/>
            </a:pPr>
            <a:r>
              <a:rPr lang="en-US" sz="1800" dirty="0"/>
              <a:t>the processes by which the data are updated and the system is trained on them. </a:t>
            </a:r>
          </a:p>
        </p:txBody>
      </p:sp>
      <p:pic>
        <p:nvPicPr>
          <p:cNvPr id="1026" name="Picture 2" descr="Free Data Cliparts, Download Free Clip Art, Free Clip Art on Clipart Library">
            <a:extLst>
              <a:ext uri="{FF2B5EF4-FFF2-40B4-BE49-F238E27FC236}">
                <a16:creationId xmlns:a16="http://schemas.microsoft.com/office/drawing/2014/main" id="{206E5B88-862C-4245-967F-EF2E0FA0D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8998" y="2656113"/>
            <a:ext cx="2788459" cy="221116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7C8215F-4552-6ABE-6D6B-CDA476A58DCC}"/>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67</a:t>
            </a:fld>
            <a:endParaRPr lang="en-IE" dirty="0"/>
          </a:p>
        </p:txBody>
      </p:sp>
    </p:spTree>
    <p:extLst>
      <p:ext uri="{BB962C8B-B14F-4D97-AF65-F5344CB8AC3E}">
        <p14:creationId xmlns:p14="http://schemas.microsoft.com/office/powerpoint/2010/main" val="2693419390"/>
      </p:ext>
    </p:extLst>
  </p:cSld>
  <p:clrMapOvr>
    <a:masterClrMapping/>
  </p:clrMapOvr>
  <mc:AlternateContent xmlns:mc="http://schemas.openxmlformats.org/markup-compatibility/2006" xmlns:p14="http://schemas.microsoft.com/office/powerpoint/2010/main">
    <mc:Choice Requires="p14">
      <p:transition spd="slow" p14:dur="2000" advTm="412347"/>
    </mc:Choice>
    <mc:Fallback xmlns="">
      <p:transition spd="slow" advTm="412347"/>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283788" y="118124"/>
            <a:ext cx="8555412" cy="1107996"/>
          </a:xfrm>
        </p:spPr>
        <p:txBody>
          <a:bodyPr/>
          <a:lstStyle/>
          <a:p>
            <a:r>
              <a:rPr lang="en-IE" sz="3600" dirty="0"/>
              <a:t>Transparency of what? (2. Algorithms)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252791" y="1699584"/>
            <a:ext cx="8453603" cy="4191297"/>
          </a:xfrm>
        </p:spPr>
        <p:txBody>
          <a:bodyPr>
            <a:normAutofit fontScale="92500" lnSpcReduction="20000"/>
          </a:bodyPr>
          <a:lstStyle/>
          <a:p>
            <a:pPr marL="0" indent="0">
              <a:lnSpc>
                <a:spcPct val="90000"/>
              </a:lnSpc>
              <a:buNone/>
            </a:pPr>
            <a:r>
              <a:rPr lang="en-US" sz="2400" b="1" dirty="0">
                <a:solidFill>
                  <a:srgbClr val="00B0F0"/>
                </a:solidFill>
              </a:rPr>
              <a:t>2. Algorithms </a:t>
            </a:r>
          </a:p>
          <a:p>
            <a:pPr>
              <a:lnSpc>
                <a:spcPct val="110000"/>
              </a:lnSpc>
            </a:pPr>
            <a:r>
              <a:rPr lang="en-US" dirty="0"/>
              <a:t>The transparency of the systems' algorithms can refer to a number of approaches</a:t>
            </a:r>
          </a:p>
          <a:p>
            <a:pPr lvl="1">
              <a:lnSpc>
                <a:spcPct val="110000"/>
              </a:lnSpc>
              <a:buFont typeface="Wingdings" panose="05000000000000000000" pitchFamily="2" charset="2"/>
              <a:buChar char="v"/>
            </a:pPr>
            <a:r>
              <a:rPr lang="en-US" dirty="0"/>
              <a:t>testing its output against inputs for which we know the proper output, </a:t>
            </a:r>
          </a:p>
          <a:p>
            <a:pPr lvl="1">
              <a:lnSpc>
                <a:spcPct val="110000"/>
              </a:lnSpc>
              <a:buFont typeface="Wingdings" panose="05000000000000000000" pitchFamily="2" charset="2"/>
              <a:buChar char="v"/>
            </a:pPr>
            <a:r>
              <a:rPr lang="en-US" dirty="0"/>
              <a:t>reducing the variables to the most significant so we can validate them, </a:t>
            </a:r>
          </a:p>
          <a:p>
            <a:pPr lvl="1">
              <a:lnSpc>
                <a:spcPct val="110000"/>
              </a:lnSpc>
              <a:buFont typeface="Wingdings" panose="05000000000000000000" pitchFamily="2" charset="2"/>
              <a:buChar char="v"/>
            </a:pPr>
            <a:r>
              <a:rPr lang="en-US" dirty="0"/>
              <a:t>testing the system with counterfactuals to see if prejudicial data is infecting the output, </a:t>
            </a:r>
          </a:p>
          <a:p>
            <a:pPr lvl="1">
              <a:lnSpc>
                <a:spcPct val="110000"/>
              </a:lnSpc>
              <a:buFont typeface="Wingdings" panose="05000000000000000000" pitchFamily="2" charset="2"/>
              <a:buChar char="v"/>
            </a:pPr>
            <a:r>
              <a:rPr lang="en-US" dirty="0"/>
              <a:t>a third party code review, analysis of how the algorithms work, inspection of internal and external bug reports, or assurance the software development processes are sound.</a:t>
            </a:r>
            <a:endParaRPr lang="en-IE" dirty="0"/>
          </a:p>
        </p:txBody>
      </p:sp>
      <p:pic>
        <p:nvPicPr>
          <p:cNvPr id="2050" name="Picture 2" descr="3 простых шага достать «кота из мешка» при подборе менеджера по продажам">
            <a:extLst>
              <a:ext uri="{FF2B5EF4-FFF2-40B4-BE49-F238E27FC236}">
                <a16:creationId xmlns:a16="http://schemas.microsoft.com/office/drawing/2014/main" id="{90074BEC-3B54-4BB7-8C64-48582D5EC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0937" y="2080881"/>
            <a:ext cx="2857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BA978CEC-C569-1C25-EBA0-394490F3E773}"/>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68</a:t>
            </a:fld>
            <a:endParaRPr lang="en-IE" dirty="0"/>
          </a:p>
        </p:txBody>
      </p:sp>
    </p:spTree>
    <p:extLst>
      <p:ext uri="{BB962C8B-B14F-4D97-AF65-F5344CB8AC3E}">
        <p14:creationId xmlns:p14="http://schemas.microsoft.com/office/powerpoint/2010/main" val="2514591850"/>
      </p:ext>
    </p:extLst>
  </p:cSld>
  <p:clrMapOvr>
    <a:masterClrMapping/>
  </p:clrMapOvr>
  <mc:AlternateContent xmlns:mc="http://schemas.openxmlformats.org/markup-compatibility/2006" xmlns:p14="http://schemas.microsoft.com/office/powerpoint/2010/main">
    <mc:Choice Requires="p14">
      <p:transition spd="slow" p14:dur="2000" advTm="412347"/>
    </mc:Choice>
    <mc:Fallback xmlns="">
      <p:transition spd="slow" advTm="412347"/>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04800" y="304800"/>
            <a:ext cx="9677400" cy="1107996"/>
          </a:xfrm>
        </p:spPr>
        <p:txBody>
          <a:bodyPr/>
          <a:lstStyle/>
          <a:p>
            <a:r>
              <a:rPr lang="en-IE" sz="3600" dirty="0"/>
              <a:t>Transparency of what? (3. Goals)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533400" y="1776942"/>
            <a:ext cx="8596668" cy="4191297"/>
          </a:xfrm>
        </p:spPr>
        <p:txBody>
          <a:bodyPr>
            <a:normAutofit fontScale="92500" lnSpcReduction="20000"/>
          </a:bodyPr>
          <a:lstStyle/>
          <a:p>
            <a:pPr marL="0" indent="0">
              <a:buNone/>
            </a:pPr>
            <a:r>
              <a:rPr lang="en-US" sz="2600" b="1" dirty="0">
                <a:solidFill>
                  <a:srgbClr val="00B0F0"/>
                </a:solidFill>
              </a:rPr>
              <a:t>3. Goals</a:t>
            </a:r>
          </a:p>
          <a:p>
            <a:pPr>
              <a:lnSpc>
                <a:spcPct val="110000"/>
              </a:lnSpc>
            </a:pPr>
            <a:r>
              <a:rPr lang="en-US" sz="2400" dirty="0"/>
              <a:t>Transparency of Algorithmic systems can also refer to its goal or goals.</a:t>
            </a:r>
            <a:r>
              <a:rPr lang="en-US" dirty="0"/>
              <a:t>  </a:t>
            </a:r>
          </a:p>
          <a:p>
            <a:pPr lvl="1">
              <a:lnSpc>
                <a:spcPct val="110000"/>
              </a:lnSpc>
              <a:buFont typeface="Wingdings" panose="05000000000000000000" pitchFamily="2" charset="2"/>
              <a:buChar char="v"/>
            </a:pPr>
            <a:r>
              <a:rPr lang="en-US" sz="2200" dirty="0"/>
              <a:t>What is it aiming to do?</a:t>
            </a:r>
          </a:p>
          <a:p>
            <a:pPr lvl="1">
              <a:lnSpc>
                <a:spcPct val="110000"/>
              </a:lnSpc>
              <a:buFont typeface="Wingdings" panose="05000000000000000000" pitchFamily="2" charset="2"/>
              <a:buChar char="v"/>
            </a:pPr>
            <a:r>
              <a:rPr lang="en-US" sz="2200" dirty="0"/>
              <a:t>When a system has multiple goals, this would mean being transparent about their relative priorities. </a:t>
            </a:r>
          </a:p>
          <a:p>
            <a:pPr lvl="1">
              <a:lnSpc>
                <a:spcPct val="110000"/>
              </a:lnSpc>
              <a:buFont typeface="Wingdings" panose="05000000000000000000" pitchFamily="2" charset="2"/>
              <a:buChar char="v"/>
            </a:pPr>
            <a:r>
              <a:rPr lang="en-US" sz="2200" dirty="0"/>
              <a:t>For example, the AI driving autonomous vehicles (AVs) might be aimed at reducing traffic fatalities, lowering the AVs’ environmental impact, reducing serious injuries, shortening transit times, avoiding property damage, and providing a comfortable ride. A manufacturer could be required to be transparent about those goals and their priority</a:t>
            </a:r>
            <a:r>
              <a:rPr lang="en-US" sz="2400" dirty="0"/>
              <a:t>. </a:t>
            </a:r>
          </a:p>
        </p:txBody>
      </p:sp>
      <p:pic>
        <p:nvPicPr>
          <p:cNvPr id="3074" name="Picture 2" descr="Free Clipart Setting Goals | Free Images at Clker.com - vector clip art  online, royalty free &amp; public domain">
            <a:extLst>
              <a:ext uri="{FF2B5EF4-FFF2-40B4-BE49-F238E27FC236}">
                <a16:creationId xmlns:a16="http://schemas.microsoft.com/office/drawing/2014/main" id="{F32E2FB1-F43A-4DC1-8F4E-B2AE5CCE2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002" y="2569027"/>
            <a:ext cx="2607129" cy="260712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F9515AD-487E-55AB-2EF7-769C6C6F6128}"/>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69</a:t>
            </a:fld>
            <a:endParaRPr lang="en-IE" dirty="0"/>
          </a:p>
        </p:txBody>
      </p:sp>
    </p:spTree>
    <p:extLst>
      <p:ext uri="{BB962C8B-B14F-4D97-AF65-F5344CB8AC3E}">
        <p14:creationId xmlns:p14="http://schemas.microsoft.com/office/powerpoint/2010/main" val="2639048229"/>
      </p:ext>
    </p:extLst>
  </p:cSld>
  <p:clrMapOvr>
    <a:masterClrMapping/>
  </p:clrMapOvr>
  <mc:AlternateContent xmlns:mc="http://schemas.openxmlformats.org/markup-compatibility/2006" xmlns:p14="http://schemas.microsoft.com/office/powerpoint/2010/main">
    <mc:Choice Requires="p14">
      <p:transition spd="slow" p14:dur="2000" advTm="165123"/>
    </mc:Choice>
    <mc:Fallback xmlns="">
      <p:transition spd="slow" advTm="16512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B38E2-711F-4960-AA77-C169E063E643}"/>
              </a:ext>
            </a:extLst>
          </p:cNvPr>
          <p:cNvSpPr>
            <a:spLocks noGrp="1"/>
          </p:cNvSpPr>
          <p:nvPr>
            <p:ph type="body" idx="1"/>
          </p:nvPr>
        </p:nvSpPr>
        <p:spPr>
          <a:xfrm>
            <a:off x="267869" y="1886702"/>
            <a:ext cx="7907249" cy="4419600"/>
          </a:xfrm>
        </p:spPr>
        <p:txBody>
          <a:bodyPr>
            <a:normAutofit/>
          </a:bodyPr>
          <a:lstStyle/>
          <a:p>
            <a:pPr marL="75438" lvl="1" algn="just"/>
            <a:r>
              <a:rPr lang="en-US" sz="2000" dirty="0"/>
              <a:t>“Algorithmic systems are increasingly being used as part of decision-making processes in both the public and private sectors, with potentially significant consequences for individuals, </a:t>
            </a:r>
            <a:r>
              <a:rPr lang="en-US" sz="2000" dirty="0" err="1"/>
              <a:t>organisations</a:t>
            </a:r>
            <a:r>
              <a:rPr lang="en-US" sz="2000" dirty="0"/>
              <a:t> and societies as a whole. </a:t>
            </a:r>
          </a:p>
          <a:p>
            <a:pPr marL="75438" lvl="1" algn="just"/>
            <a:endParaRPr lang="en-US" sz="2000" dirty="0"/>
          </a:p>
          <a:p>
            <a:pPr marL="75438" lvl="1" algn="just"/>
            <a:r>
              <a:rPr lang="en-US" sz="2000" dirty="0"/>
              <a:t>… A significant factor in the adoption of algorithmic systems for decision-making is their capacity to process large amounts of varied data sets (i.e. big data), which can be paired with machine learning methods in order to infer statistical models directly from the data. </a:t>
            </a:r>
          </a:p>
          <a:p>
            <a:pPr marL="75438" lvl="1" algn="just"/>
            <a:endParaRPr lang="en-US" sz="2000" dirty="0"/>
          </a:p>
          <a:p>
            <a:pPr marL="75438" lvl="1" algn="just"/>
            <a:r>
              <a:rPr lang="en-US" sz="2000" dirty="0"/>
              <a:t>The same properties of scale, complexity and autonomous model inference however are linked to increasing concerns that many of these systems are opaque to the people affected by their use and lack clear explanations for the decisions they make.” </a:t>
            </a:r>
            <a:endParaRPr lang="en-IE" sz="2000" dirty="0"/>
          </a:p>
          <a:p>
            <a:pPr marL="75438" lvl="1"/>
            <a:endParaRPr lang="en-US" sz="2000" dirty="0"/>
          </a:p>
          <a:p>
            <a:pPr marL="818388" lvl="2" indent="-342900">
              <a:buFont typeface="Wingdings" panose="05000000000000000000" pitchFamily="2" charset="2"/>
              <a:buChar char="ü"/>
            </a:pPr>
            <a:endParaRPr lang="en-US" sz="2000" dirty="0"/>
          </a:p>
          <a:p>
            <a:pPr marL="818388" lvl="2" indent="-342900">
              <a:buFont typeface="Arial" panose="020B0604020202020204" pitchFamily="34" charset="0"/>
              <a:buChar char="•"/>
            </a:pPr>
            <a:endParaRPr lang="en-US" sz="2000" dirty="0"/>
          </a:p>
          <a:p>
            <a:pPr marL="818388" lvl="2" indent="-342900">
              <a:buFont typeface="Arial" panose="020B0604020202020204" pitchFamily="34" charset="0"/>
              <a:buChar char="•"/>
            </a:pPr>
            <a:endParaRPr lang="en-US" sz="2000" dirty="0"/>
          </a:p>
          <a:p>
            <a:endParaRPr lang="en-IE" dirty="0"/>
          </a:p>
        </p:txBody>
      </p:sp>
      <p:pic>
        <p:nvPicPr>
          <p:cNvPr id="11" name="Picture 10">
            <a:extLst>
              <a:ext uri="{FF2B5EF4-FFF2-40B4-BE49-F238E27FC236}">
                <a16:creationId xmlns:a16="http://schemas.microsoft.com/office/drawing/2014/main" id="{5E85EF33-2CE8-E2AB-BEEF-F748F63CF1F7}"/>
              </a:ext>
            </a:extLst>
          </p:cNvPr>
          <p:cNvPicPr>
            <a:picLocks noChangeAspect="1"/>
          </p:cNvPicPr>
          <p:nvPr/>
        </p:nvPicPr>
        <p:blipFill>
          <a:blip r:embed="rId3"/>
          <a:stretch>
            <a:fillRect/>
          </a:stretch>
        </p:blipFill>
        <p:spPr>
          <a:xfrm>
            <a:off x="8772525" y="1528087"/>
            <a:ext cx="2898736" cy="4769877"/>
          </a:xfrm>
          <a:prstGeom prst="rect">
            <a:avLst/>
          </a:prstGeom>
        </p:spPr>
      </p:pic>
      <p:sp>
        <p:nvSpPr>
          <p:cNvPr id="12" name="Title 1">
            <a:extLst>
              <a:ext uri="{FF2B5EF4-FFF2-40B4-BE49-F238E27FC236}">
                <a16:creationId xmlns:a16="http://schemas.microsoft.com/office/drawing/2014/main" id="{95DB20EA-3DA8-DF08-B110-E7E9461F3CF4}"/>
              </a:ext>
            </a:extLst>
          </p:cNvPr>
          <p:cNvSpPr txBox="1">
            <a:spLocks/>
          </p:cNvSpPr>
          <p:nvPr/>
        </p:nvSpPr>
        <p:spPr>
          <a:xfrm>
            <a:off x="397934" y="1327246"/>
            <a:ext cx="7315878" cy="430887"/>
          </a:xfrm>
          <a:prstGeom prst="rect">
            <a:avLst/>
          </a:prstGeom>
        </p:spPr>
        <p:txBody>
          <a:bodyPr wrap="square" lIns="0" tIns="0" rIns="0" bIns="0">
            <a:spAutoFit/>
          </a:bodyPr>
          <a:lstStyle>
            <a:lvl1pPr>
              <a:defRPr sz="5400" b="0" i="0">
                <a:solidFill>
                  <a:srgbClr val="5FCAEE"/>
                </a:solidFill>
                <a:latin typeface="Trebuchet MS"/>
                <a:ea typeface="+mj-ea"/>
                <a:cs typeface="Trebuchet MS"/>
              </a:defRPr>
            </a:lvl1pPr>
          </a:lstStyle>
          <a:p>
            <a:r>
              <a:rPr lang="en-US" sz="2800" kern="0" dirty="0"/>
              <a:t>Algorithmic fairness is of concern in Europe …</a:t>
            </a:r>
            <a:endParaRPr lang="en-IE" sz="2800" kern="0" dirty="0"/>
          </a:p>
        </p:txBody>
      </p:sp>
      <p:sp>
        <p:nvSpPr>
          <p:cNvPr id="9" name="Slide Number Placeholder 8">
            <a:extLst>
              <a:ext uri="{FF2B5EF4-FFF2-40B4-BE49-F238E27FC236}">
                <a16:creationId xmlns:a16="http://schemas.microsoft.com/office/drawing/2014/main" id="{850D2E25-9F69-EA51-F593-394105811670}"/>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a:t>
            </a:fld>
            <a:endParaRPr lang="en-IE" dirty="0"/>
          </a:p>
        </p:txBody>
      </p:sp>
      <p:sp>
        <p:nvSpPr>
          <p:cNvPr id="4" name="Title 1">
            <a:extLst>
              <a:ext uri="{FF2B5EF4-FFF2-40B4-BE49-F238E27FC236}">
                <a16:creationId xmlns:a16="http://schemas.microsoft.com/office/drawing/2014/main" id="{F8D89B03-A68F-954B-0CD6-25E605C207F7}"/>
              </a:ext>
            </a:extLst>
          </p:cNvPr>
          <p:cNvSpPr txBox="1">
            <a:spLocks/>
          </p:cNvSpPr>
          <p:nvPr/>
        </p:nvSpPr>
        <p:spPr>
          <a:xfrm>
            <a:off x="533400" y="261302"/>
            <a:ext cx="9892862" cy="8489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sz="4000" dirty="0"/>
              <a:t>European Context</a:t>
            </a:r>
            <a:endParaRPr lang="en-US" dirty="0"/>
          </a:p>
        </p:txBody>
      </p:sp>
    </p:spTree>
    <p:extLst>
      <p:ext uri="{BB962C8B-B14F-4D97-AF65-F5344CB8AC3E}">
        <p14:creationId xmlns:p14="http://schemas.microsoft.com/office/powerpoint/2010/main" val="42145156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81000" y="381000"/>
            <a:ext cx="9144000" cy="1107996"/>
          </a:xfrm>
        </p:spPr>
        <p:txBody>
          <a:bodyPr/>
          <a:lstStyle/>
          <a:p>
            <a:r>
              <a:rPr lang="en-IE" sz="3600" dirty="0"/>
              <a:t>Transparency of what? (4. Outcomes)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623887" y="1981200"/>
            <a:ext cx="8596668" cy="4191297"/>
          </a:xfrm>
        </p:spPr>
        <p:txBody>
          <a:bodyPr>
            <a:normAutofit fontScale="92500" lnSpcReduction="10000"/>
          </a:bodyPr>
          <a:lstStyle/>
          <a:p>
            <a:pPr marL="0" indent="0">
              <a:buNone/>
            </a:pPr>
            <a:r>
              <a:rPr lang="en-US" sz="2400" b="1" dirty="0">
                <a:solidFill>
                  <a:srgbClr val="00B0F0"/>
                </a:solidFill>
              </a:rPr>
              <a:t>4. Outcomes</a:t>
            </a:r>
          </a:p>
          <a:p>
            <a:pPr>
              <a:lnSpc>
                <a:spcPct val="110000"/>
              </a:lnSpc>
            </a:pPr>
            <a:r>
              <a:rPr lang="en-US" dirty="0"/>
              <a:t>Manufacturers or operators of algorithmic systems could be required to be transparent about </a:t>
            </a:r>
          </a:p>
          <a:p>
            <a:pPr marL="635508" lvl="1" indent="-342900">
              <a:lnSpc>
                <a:spcPct val="110000"/>
              </a:lnSpc>
            </a:pPr>
            <a:r>
              <a:rPr lang="en-US" dirty="0"/>
              <a:t>the outcomes of the deployment of their algorithmic systems, including the internal states of the system (how worn are the brakes of an AV? how much electricity used?), </a:t>
            </a:r>
          </a:p>
          <a:p>
            <a:pPr marL="635508" lvl="1" indent="-342900">
              <a:lnSpc>
                <a:spcPct val="110000"/>
              </a:lnSpc>
            </a:pPr>
            <a:r>
              <a:rPr lang="en-US" dirty="0"/>
              <a:t>the effects on external systems (how many accidents, or times it’s caused another AV to swerve?), and </a:t>
            </a:r>
          </a:p>
          <a:p>
            <a:pPr marL="635508" lvl="1" indent="-342900">
              <a:lnSpc>
                <a:spcPct val="110000"/>
              </a:lnSpc>
            </a:pPr>
            <a:r>
              <a:rPr lang="en-US" dirty="0"/>
              <a:t>computer-based interactions with other algorithmic systems (what communications with other AVs, what data fed into traffic monitoring systems?).</a:t>
            </a:r>
            <a:endParaRPr lang="en-IE" dirty="0"/>
          </a:p>
        </p:txBody>
      </p:sp>
      <p:pic>
        <p:nvPicPr>
          <p:cNvPr id="4098" name="Picture 2" descr="Free Outcome Cliparts, Download Free Clip Art, Free Clip Art on Clipart  Library">
            <a:extLst>
              <a:ext uri="{FF2B5EF4-FFF2-40B4-BE49-F238E27FC236}">
                <a16:creationId xmlns:a16="http://schemas.microsoft.com/office/drawing/2014/main" id="{F3AAC26B-41A0-467E-A603-EE6D9756C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688" y="2547257"/>
            <a:ext cx="1876425" cy="24384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5FBB94E-721C-1E12-6919-5094B6D3411C}"/>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70</a:t>
            </a:fld>
            <a:endParaRPr lang="en-IE" dirty="0"/>
          </a:p>
        </p:txBody>
      </p:sp>
    </p:spTree>
    <p:extLst>
      <p:ext uri="{BB962C8B-B14F-4D97-AF65-F5344CB8AC3E}">
        <p14:creationId xmlns:p14="http://schemas.microsoft.com/office/powerpoint/2010/main" val="3592127113"/>
      </p:ext>
    </p:extLst>
  </p:cSld>
  <p:clrMapOvr>
    <a:masterClrMapping/>
  </p:clrMapOvr>
  <mc:AlternateContent xmlns:mc="http://schemas.openxmlformats.org/markup-compatibility/2006" xmlns:p14="http://schemas.microsoft.com/office/powerpoint/2010/main">
    <mc:Choice Requires="p14">
      <p:transition spd="slow" p14:dur="2000" advTm="165123"/>
    </mc:Choice>
    <mc:Fallback xmlns="">
      <p:transition spd="slow" advTm="165123"/>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04800" y="381000"/>
            <a:ext cx="9448800" cy="1107996"/>
          </a:xfrm>
        </p:spPr>
        <p:txBody>
          <a:bodyPr/>
          <a:lstStyle/>
          <a:p>
            <a:r>
              <a:rPr lang="en-IE" sz="3600" dirty="0"/>
              <a:t>Transparency of what? (5. Compliance)</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04800" y="1841150"/>
            <a:ext cx="8596668" cy="4191297"/>
          </a:xfrm>
        </p:spPr>
        <p:txBody>
          <a:bodyPr>
            <a:normAutofit/>
          </a:bodyPr>
          <a:lstStyle/>
          <a:p>
            <a:pPr marL="0" indent="0">
              <a:buNone/>
            </a:pPr>
            <a:r>
              <a:rPr lang="en-US" sz="2600" b="1" dirty="0">
                <a:solidFill>
                  <a:srgbClr val="00B0F0"/>
                </a:solidFill>
              </a:rPr>
              <a:t>5. Compliance</a:t>
            </a:r>
          </a:p>
          <a:p>
            <a:r>
              <a:rPr lang="en-US" sz="2400" dirty="0"/>
              <a:t>Manufacturers or operators may be required to be transparent about their overall compliance with whatever transparency requirements have been imposed upon them. </a:t>
            </a:r>
          </a:p>
          <a:p>
            <a:r>
              <a:rPr lang="en-US" sz="2400" dirty="0"/>
              <a:t>In many instances, we may insist that these compliance reports are backed by data that is inspectable by regulators or the general public.</a:t>
            </a:r>
          </a:p>
          <a:p>
            <a:r>
              <a:rPr lang="en-US" sz="2400" dirty="0"/>
              <a:t>Compliance with the transparency of data collection is at the heart of the GDPR.  Data subjects need to be informed that their data is being collected and for what purpose.</a:t>
            </a:r>
          </a:p>
        </p:txBody>
      </p:sp>
      <p:pic>
        <p:nvPicPr>
          <p:cNvPr id="5122" name="Picture 2" descr="Legal Regulations Stock Illustrations – 1,617 Legal Regulations Stock  Illustrations, Vectors &amp; Clipart - Dreamstime">
            <a:extLst>
              <a:ext uri="{FF2B5EF4-FFF2-40B4-BE49-F238E27FC236}">
                <a16:creationId xmlns:a16="http://schemas.microsoft.com/office/drawing/2014/main" id="{910ABA16-1E9D-4FF6-9369-303BB4F813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74" r="11103" b="8254"/>
          <a:stretch/>
        </p:blipFill>
        <p:spPr bwMode="auto">
          <a:xfrm>
            <a:off x="9072693" y="2547257"/>
            <a:ext cx="2549642" cy="316128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EF22C8A-4EC0-8C09-5955-DC152320EBA0}"/>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71</a:t>
            </a:fld>
            <a:endParaRPr lang="en-IE" dirty="0"/>
          </a:p>
        </p:txBody>
      </p:sp>
    </p:spTree>
    <p:extLst>
      <p:ext uri="{BB962C8B-B14F-4D97-AF65-F5344CB8AC3E}">
        <p14:creationId xmlns:p14="http://schemas.microsoft.com/office/powerpoint/2010/main" val="1369675344"/>
      </p:ext>
    </p:extLst>
  </p:cSld>
  <p:clrMapOvr>
    <a:masterClrMapping/>
  </p:clrMapOvr>
  <mc:AlternateContent xmlns:mc="http://schemas.openxmlformats.org/markup-compatibility/2006" xmlns:p14="http://schemas.microsoft.com/office/powerpoint/2010/main">
    <mc:Choice Requires="p14">
      <p:transition spd="slow" p14:dur="2000" advTm="265328"/>
    </mc:Choice>
    <mc:Fallback xmlns="">
      <p:transition spd="slow" advTm="265328"/>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81000" y="228600"/>
            <a:ext cx="9982200" cy="1107996"/>
          </a:xfrm>
        </p:spPr>
        <p:txBody>
          <a:bodyPr/>
          <a:lstStyle/>
          <a:p>
            <a:r>
              <a:rPr lang="en-IE" sz="3600" dirty="0"/>
              <a:t>Transparency of what? (6. Influence)</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677334" y="1850065"/>
            <a:ext cx="8596668" cy="4191297"/>
          </a:xfrm>
        </p:spPr>
        <p:txBody>
          <a:bodyPr>
            <a:normAutofit fontScale="77500" lnSpcReduction="20000"/>
          </a:bodyPr>
          <a:lstStyle/>
          <a:p>
            <a:pPr marL="0" indent="0">
              <a:buNone/>
            </a:pPr>
            <a:r>
              <a:rPr lang="en-US" sz="2400" b="1" dirty="0">
                <a:solidFill>
                  <a:srgbClr val="00B0F0"/>
                </a:solidFill>
              </a:rPr>
              <a:t>6. Influence</a:t>
            </a:r>
          </a:p>
          <a:p>
            <a:pPr>
              <a:lnSpc>
                <a:spcPct val="120000"/>
              </a:lnSpc>
            </a:pPr>
            <a:r>
              <a:rPr lang="en-US" dirty="0"/>
              <a:t>Just as the public has an interest in knowing if an article in a newspaper was in fact paid for by an interested party, the public may have an interest in knowing if any element of the AI process was purposefully bent to </a:t>
            </a:r>
            <a:r>
              <a:rPr lang="en-US" dirty="0" err="1"/>
              <a:t>favour</a:t>
            </a:r>
            <a:r>
              <a:rPr lang="en-US" dirty="0"/>
              <a:t> a particular outcome. </a:t>
            </a:r>
          </a:p>
          <a:p>
            <a:pPr>
              <a:lnSpc>
                <a:spcPct val="120000"/>
              </a:lnSpc>
            </a:pPr>
            <a:r>
              <a:rPr lang="en-US" dirty="0"/>
              <a:t>For example, if a trusted search platform is artificially boosting some results because they were paid to, and if it is not flagging that fact to users, users can be manipulated. </a:t>
            </a:r>
          </a:p>
          <a:p>
            <a:pPr>
              <a:lnSpc>
                <a:spcPct val="120000"/>
              </a:lnSpc>
            </a:pPr>
            <a:r>
              <a:rPr lang="en-US" dirty="0"/>
              <a:t>Regulators might want to insist that such influence be conspicuously acknowledged.</a:t>
            </a:r>
            <a:endParaRPr lang="en-IE" dirty="0"/>
          </a:p>
        </p:txBody>
      </p:sp>
      <p:pic>
        <p:nvPicPr>
          <p:cNvPr id="6146" name="Picture 2" descr="How to influence others - Project Accelerator News">
            <a:extLst>
              <a:ext uri="{FF2B5EF4-FFF2-40B4-BE49-F238E27FC236}">
                <a16:creationId xmlns:a16="http://schemas.microsoft.com/office/drawing/2014/main" id="{0B91D29D-BE84-4F13-8C85-19833D7BA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970" y="2434658"/>
            <a:ext cx="2944648" cy="198868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54704FCE-A904-3778-249B-8D94EE263E4E}"/>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72</a:t>
            </a:fld>
            <a:endParaRPr lang="en-IE" dirty="0"/>
          </a:p>
        </p:txBody>
      </p:sp>
    </p:spTree>
    <p:extLst>
      <p:ext uri="{BB962C8B-B14F-4D97-AF65-F5344CB8AC3E}">
        <p14:creationId xmlns:p14="http://schemas.microsoft.com/office/powerpoint/2010/main" val="919857501"/>
      </p:ext>
    </p:extLst>
  </p:cSld>
  <p:clrMapOvr>
    <a:masterClrMapping/>
  </p:clrMapOvr>
  <mc:AlternateContent xmlns:mc="http://schemas.openxmlformats.org/markup-compatibility/2006" xmlns:p14="http://schemas.microsoft.com/office/powerpoint/2010/main">
    <mc:Choice Requires="p14">
      <p:transition spd="slow" p14:dur="2000" advTm="265328"/>
    </mc:Choice>
    <mc:Fallback xmlns="">
      <p:transition spd="slow" advTm="265328"/>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285715" y="224449"/>
            <a:ext cx="9772685" cy="1107996"/>
          </a:xfrm>
        </p:spPr>
        <p:txBody>
          <a:bodyPr/>
          <a:lstStyle/>
          <a:p>
            <a:r>
              <a:rPr lang="en-IE" sz="3600" dirty="0"/>
              <a:t>Transparency of what? (7. Usage)</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35663" y="1441851"/>
            <a:ext cx="11126993" cy="2607636"/>
          </a:xfrm>
        </p:spPr>
        <p:txBody>
          <a:bodyPr>
            <a:normAutofit fontScale="77500" lnSpcReduction="20000"/>
          </a:bodyPr>
          <a:lstStyle/>
          <a:p>
            <a:pPr marL="0" indent="0">
              <a:buNone/>
            </a:pPr>
            <a:r>
              <a:rPr lang="en-US" sz="2400" b="1" dirty="0">
                <a:solidFill>
                  <a:srgbClr val="00B0F0"/>
                </a:solidFill>
              </a:rPr>
              <a:t>7. Usage</a:t>
            </a:r>
          </a:p>
          <a:p>
            <a:pPr>
              <a:lnSpc>
                <a:spcPct val="120000"/>
              </a:lnSpc>
            </a:pPr>
            <a:r>
              <a:rPr lang="en-US" dirty="0"/>
              <a:t>Users may want to know what personal data a system is using, either to </a:t>
            </a:r>
            <a:r>
              <a:rPr lang="en-US" dirty="0" err="1"/>
              <a:t>personalise</a:t>
            </a:r>
            <a:r>
              <a:rPr lang="en-US" dirty="0"/>
              <a:t> outcomes or as data that can train the system to refine it or update it. </a:t>
            </a:r>
          </a:p>
          <a:p>
            <a:pPr>
              <a:lnSpc>
                <a:spcPct val="120000"/>
              </a:lnSpc>
            </a:pPr>
            <a:r>
              <a:rPr lang="en-US" dirty="0"/>
              <a:t>Knowing what personal data is used, they may then want to control that usage, perhaps to make their </a:t>
            </a:r>
            <a:r>
              <a:rPr lang="en-US" dirty="0" err="1"/>
              <a:t>personalised</a:t>
            </a:r>
            <a:r>
              <a:rPr lang="en-US" dirty="0"/>
              <a:t> results more accurate, or, more urgently, because they feel that usage violates their privacy, even though the data in question may already be a desired part of the system, such as a purchase or search history. </a:t>
            </a:r>
          </a:p>
        </p:txBody>
      </p:sp>
      <p:pic>
        <p:nvPicPr>
          <p:cNvPr id="7170" name="Picture 2" descr="personal info on the internet - Clip Art Library">
            <a:extLst>
              <a:ext uri="{FF2B5EF4-FFF2-40B4-BE49-F238E27FC236}">
                <a16:creationId xmlns:a16="http://schemas.microsoft.com/office/drawing/2014/main" id="{0CBDC607-2CCC-4A5C-AABC-AF215A40C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491" y="4158893"/>
            <a:ext cx="3645846" cy="20579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3D685FB-6469-4AC7-89A7-A264C8906533}"/>
              </a:ext>
            </a:extLst>
          </p:cNvPr>
          <p:cNvSpPr txBox="1"/>
          <p:nvPr/>
        </p:nvSpPr>
        <p:spPr>
          <a:xfrm>
            <a:off x="1071563" y="4246563"/>
            <a:ext cx="6615111" cy="1882567"/>
          </a:xfrm>
          <a:prstGeom prst="rect">
            <a:avLst/>
          </a:prstGeom>
          <a:noFill/>
        </p:spPr>
        <p:txBody>
          <a:bodyPr wrap="square">
            <a:spAutoFit/>
          </a:bodyPr>
          <a:lstStyle/>
          <a:p>
            <a:pPr marL="342900" indent="-342900" defTabSz="457200">
              <a:spcBef>
                <a:spcPts val="1000"/>
              </a:spcBef>
              <a:buClr>
                <a:schemeClr val="accent1"/>
              </a:buClr>
              <a:buSzPct val="80000"/>
              <a:buFont typeface="Wingdings 3" charset="2"/>
              <a:buChar char=""/>
            </a:pPr>
            <a:r>
              <a:rPr lang="en-US" dirty="0">
                <a:solidFill>
                  <a:schemeClr val="tx1">
                    <a:lumMod val="75000"/>
                    <a:lumOff val="25000"/>
                  </a:schemeClr>
                </a:solidFill>
              </a:rPr>
              <a:t>There are grey areas here as well: collecting anonymized, highly detailed information about trips made by autonomous vehicles — how often the car brakes or swerves, for example — could be important to optimizing traffic for safety or fuel efficiency. </a:t>
            </a:r>
          </a:p>
          <a:p>
            <a:pPr marL="342900" indent="-342900" defTabSz="457200">
              <a:spcBef>
                <a:spcPts val="1000"/>
              </a:spcBef>
              <a:buClr>
                <a:schemeClr val="accent1"/>
              </a:buClr>
              <a:buSzPct val="80000"/>
              <a:buFont typeface="Wingdings 3" charset="2"/>
              <a:buChar char=""/>
            </a:pPr>
            <a:r>
              <a:rPr lang="en-US" dirty="0">
                <a:solidFill>
                  <a:schemeClr val="tx1">
                    <a:lumMod val="75000"/>
                    <a:lumOff val="25000"/>
                  </a:schemeClr>
                </a:solidFill>
              </a:rPr>
              <a:t>Regulators may face some difficult decisions as well as drawing relatively obvious lines</a:t>
            </a:r>
            <a:endParaRPr lang="en-IE" dirty="0">
              <a:solidFill>
                <a:schemeClr val="tx1">
                  <a:lumMod val="75000"/>
                  <a:lumOff val="25000"/>
                </a:schemeClr>
              </a:solidFill>
            </a:endParaRPr>
          </a:p>
        </p:txBody>
      </p:sp>
      <p:sp>
        <p:nvSpPr>
          <p:cNvPr id="6" name="Slide Number Placeholder 5">
            <a:extLst>
              <a:ext uri="{FF2B5EF4-FFF2-40B4-BE49-F238E27FC236}">
                <a16:creationId xmlns:a16="http://schemas.microsoft.com/office/drawing/2014/main" id="{9CA91D12-1E5B-8BE4-9865-677E863E826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73</a:t>
            </a:fld>
            <a:endParaRPr lang="en-IE" dirty="0"/>
          </a:p>
        </p:txBody>
      </p:sp>
    </p:spTree>
    <p:extLst>
      <p:ext uri="{BB962C8B-B14F-4D97-AF65-F5344CB8AC3E}">
        <p14:creationId xmlns:p14="http://schemas.microsoft.com/office/powerpoint/2010/main" val="2557158888"/>
      </p:ext>
    </p:extLst>
  </p:cSld>
  <p:clrMapOvr>
    <a:masterClrMapping/>
  </p:clrMapOvr>
  <mc:AlternateContent xmlns:mc="http://schemas.openxmlformats.org/markup-compatibility/2006" xmlns:p14="http://schemas.microsoft.com/office/powerpoint/2010/main">
    <mc:Choice Requires="p14">
      <p:transition spd="slow" p14:dur="2000" advTm="107098"/>
    </mc:Choice>
    <mc:Fallback xmlns="">
      <p:transition spd="slow" advTm="107098"/>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04800" y="304800"/>
            <a:ext cx="6198615" cy="553998"/>
          </a:xfrm>
        </p:spPr>
        <p:txBody>
          <a:bodyPr>
            <a:normAutofit fontScale="90000"/>
          </a:bodyPr>
          <a:lstStyle/>
          <a:p>
            <a:r>
              <a:rPr lang="en-IE" sz="3600" dirty="0"/>
              <a:t>Transparency by or for whom?</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04800" y="1458334"/>
            <a:ext cx="8824964" cy="3036146"/>
          </a:xfrm>
        </p:spPr>
        <p:txBody>
          <a:bodyPr>
            <a:normAutofit fontScale="85000" lnSpcReduction="20000"/>
          </a:bodyPr>
          <a:lstStyle/>
          <a:p>
            <a:pPr marL="0" indent="0">
              <a:lnSpc>
                <a:spcPct val="110000"/>
              </a:lnSpc>
              <a:buNone/>
            </a:pPr>
            <a:r>
              <a:rPr lang="en-US" dirty="0"/>
              <a:t>Because transparency has costs and risks, it matters </a:t>
            </a:r>
            <a:r>
              <a:rPr lang="en-US" b="1" dirty="0"/>
              <a:t>who</a:t>
            </a:r>
            <a:r>
              <a:rPr lang="en-US" dirty="0"/>
              <a:t> gets to see what is illuminated. When considering regulating transparency, the potential viewers include: </a:t>
            </a:r>
          </a:p>
          <a:p>
            <a:pPr lvl="1">
              <a:lnSpc>
                <a:spcPct val="110000"/>
              </a:lnSpc>
              <a:buFont typeface="Wingdings" panose="05000000000000000000" pitchFamily="2" charset="2"/>
              <a:buChar char="v"/>
            </a:pPr>
            <a:r>
              <a:rPr lang="en-US" dirty="0"/>
              <a:t>Everyone: fully open access to data, algorithms, outcomes, etc. </a:t>
            </a:r>
          </a:p>
          <a:p>
            <a:pPr lvl="1">
              <a:lnSpc>
                <a:spcPct val="110000"/>
              </a:lnSpc>
              <a:buFont typeface="Wingdings" panose="05000000000000000000" pitchFamily="2" charset="2"/>
              <a:buChar char="v"/>
            </a:pPr>
            <a:r>
              <a:rPr lang="en-US" dirty="0"/>
              <a:t>Regulatory authorities . </a:t>
            </a:r>
          </a:p>
          <a:p>
            <a:pPr lvl="1">
              <a:lnSpc>
                <a:spcPct val="110000"/>
              </a:lnSpc>
              <a:buFont typeface="Wingdings" panose="05000000000000000000" pitchFamily="2" charset="2"/>
              <a:buChar char="v"/>
            </a:pPr>
            <a:r>
              <a:rPr lang="en-US" dirty="0"/>
              <a:t>Third-party forensic analysts whose reports are made public, made selectively public, or kept private.</a:t>
            </a:r>
          </a:p>
          <a:p>
            <a:pPr lvl="1">
              <a:lnSpc>
                <a:spcPct val="110000"/>
              </a:lnSpc>
              <a:buFont typeface="Wingdings" panose="05000000000000000000" pitchFamily="2" charset="2"/>
              <a:buChar char="v"/>
            </a:pPr>
            <a:r>
              <a:rPr lang="en-US" dirty="0"/>
              <a:t>Researchers, possibly limited to those affiliated with accredited </a:t>
            </a:r>
            <a:r>
              <a:rPr lang="en-US" dirty="0" err="1"/>
              <a:t>organisations</a:t>
            </a:r>
            <a:r>
              <a:rPr lang="en-US" dirty="0"/>
              <a:t> and/or funding bodies.</a:t>
            </a:r>
            <a:endParaRPr lang="en-IE" dirty="0"/>
          </a:p>
        </p:txBody>
      </p:sp>
      <p:pic>
        <p:nvPicPr>
          <p:cNvPr id="8194" name="Picture 2" descr="Scientific doctor woman working at science lab. Laboratory interior, with  microscope and lab laptop. Vector. Scientific research concept in flat  style.Work in medical chemical or biological lab Stock Vector Image &amp; Art -">
            <a:extLst>
              <a:ext uri="{FF2B5EF4-FFF2-40B4-BE49-F238E27FC236}">
                <a16:creationId xmlns:a16="http://schemas.microsoft.com/office/drawing/2014/main" id="{089A7189-FA4A-4A06-B169-A1AF452D00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3" t="10555" r="4530" b="21428"/>
          <a:stretch/>
        </p:blipFill>
        <p:spPr bwMode="auto">
          <a:xfrm>
            <a:off x="8872537" y="4494480"/>
            <a:ext cx="3129643" cy="171380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lip Art Diverse Cartoon - Group Of People Illustration Png , Free  Transparent Clipart - ClipartKey">
            <a:extLst>
              <a:ext uri="{FF2B5EF4-FFF2-40B4-BE49-F238E27FC236}">
                <a16:creationId xmlns:a16="http://schemas.microsoft.com/office/drawing/2014/main" id="{DE282233-6B53-4BEF-A321-94A122A68E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6388" y="4329165"/>
            <a:ext cx="3239862" cy="187912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E7034D86-227E-C30E-6FAC-D6EFDA6281BB}"/>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74</a:t>
            </a:fld>
            <a:endParaRPr lang="en-IE" dirty="0"/>
          </a:p>
        </p:txBody>
      </p:sp>
    </p:spTree>
    <p:extLst>
      <p:ext uri="{BB962C8B-B14F-4D97-AF65-F5344CB8AC3E}">
        <p14:creationId xmlns:p14="http://schemas.microsoft.com/office/powerpoint/2010/main" val="3917846567"/>
      </p:ext>
    </p:extLst>
  </p:cSld>
  <p:clrMapOvr>
    <a:masterClrMapping/>
  </p:clrMapOvr>
  <mc:AlternateContent xmlns:mc="http://schemas.openxmlformats.org/markup-compatibility/2006" xmlns:p14="http://schemas.microsoft.com/office/powerpoint/2010/main">
    <mc:Choice Requires="p14">
      <p:transition spd="slow" p14:dur="2000" advTm="430186"/>
    </mc:Choice>
    <mc:Fallback xmlns="">
      <p:transition spd="slow" advTm="430186"/>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438485" y="228600"/>
            <a:ext cx="7197396" cy="1107996"/>
          </a:xfrm>
        </p:spPr>
        <p:txBody>
          <a:bodyPr/>
          <a:lstStyle/>
          <a:p>
            <a:r>
              <a:rPr lang="en-IE" sz="3600" dirty="0"/>
              <a:t>Transparency - why?</a:t>
            </a:r>
            <a:br>
              <a:rPr lang="en-IE" sz="3600" dirty="0"/>
            </a:br>
            <a:endParaRPr lang="en-IE" sz="3600"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452691" y="1558863"/>
            <a:ext cx="8365363" cy="4206240"/>
          </a:xfrm>
        </p:spPr>
        <p:txBody>
          <a:bodyPr>
            <a:normAutofit/>
          </a:bodyPr>
          <a:lstStyle/>
          <a:p>
            <a:r>
              <a:rPr lang="en-US" sz="2000" dirty="0"/>
              <a:t>We want systems to be transparent to help achieve important social goals related to accountability. </a:t>
            </a:r>
          </a:p>
          <a:p>
            <a:r>
              <a:rPr lang="en-US" sz="2000" dirty="0"/>
              <a:t>We want transparency of algorithmic system’s </a:t>
            </a:r>
            <a:r>
              <a:rPr lang="en-US" sz="2000" b="1" dirty="0"/>
              <a:t>data and algorithms  </a:t>
            </a:r>
            <a:r>
              <a:rPr lang="en-US" sz="2000" dirty="0"/>
              <a:t>in order to: </a:t>
            </a:r>
          </a:p>
          <a:p>
            <a:pPr lvl="1">
              <a:buFont typeface="Wingdings" panose="05000000000000000000" pitchFamily="2" charset="2"/>
              <a:buChar char="v"/>
            </a:pPr>
            <a:r>
              <a:rPr lang="en-US" sz="1800" b="1" dirty="0"/>
              <a:t>Check for bias in the data and algorithms </a:t>
            </a:r>
            <a:r>
              <a:rPr lang="en-US" sz="1800" dirty="0"/>
              <a:t>that affects the fairness of the system. </a:t>
            </a:r>
          </a:p>
          <a:p>
            <a:pPr lvl="1">
              <a:buFont typeface="Wingdings" panose="05000000000000000000" pitchFamily="2" charset="2"/>
              <a:buChar char="v"/>
            </a:pPr>
            <a:r>
              <a:rPr lang="en-US" sz="1800" dirty="0"/>
              <a:t>Check that the system is drawing </a:t>
            </a:r>
            <a:r>
              <a:rPr lang="en-US" sz="1800" b="1" dirty="0"/>
              <a:t>inferences from relevant and representative data</a:t>
            </a:r>
            <a:r>
              <a:rPr lang="en-US" sz="1800" dirty="0"/>
              <a:t>. </a:t>
            </a:r>
          </a:p>
          <a:p>
            <a:pPr lvl="1">
              <a:buFont typeface="Wingdings" panose="05000000000000000000" pitchFamily="2" charset="2"/>
              <a:buChar char="v"/>
            </a:pPr>
            <a:r>
              <a:rPr lang="en-US" sz="1800" dirty="0"/>
              <a:t>See if we can learn anything from the machine’s way of connecting and weighting the data</a:t>
            </a:r>
          </a:p>
          <a:p>
            <a:pPr lvl="1">
              <a:buFont typeface="Wingdings" panose="05000000000000000000" pitchFamily="2" charset="2"/>
              <a:buChar char="v"/>
            </a:pPr>
            <a:r>
              <a:rPr lang="en-US" sz="1800" dirty="0"/>
              <a:t>Look for, and </a:t>
            </a:r>
            <a:r>
              <a:rPr lang="en-US" sz="1800" b="1" dirty="0"/>
              <a:t>fix, bugs</a:t>
            </a:r>
            <a:r>
              <a:rPr lang="en-US" sz="1800" dirty="0"/>
              <a:t>. </a:t>
            </a:r>
          </a:p>
          <a:p>
            <a:pPr lvl="1">
              <a:buFont typeface="Wingdings" panose="05000000000000000000" pitchFamily="2" charset="2"/>
              <a:buChar char="v"/>
            </a:pPr>
            <a:r>
              <a:rPr lang="en-US" sz="1800" b="1" dirty="0"/>
              <a:t>Guard against </a:t>
            </a:r>
            <a:r>
              <a:rPr lang="en-US" sz="1800" dirty="0"/>
              <a:t>malicious/adversarial </a:t>
            </a:r>
            <a:r>
              <a:rPr lang="en-US" sz="1800" b="1" dirty="0"/>
              <a:t>data injection</a:t>
            </a:r>
            <a:r>
              <a:rPr lang="en-US" sz="1800" dirty="0"/>
              <a:t>. </a:t>
            </a:r>
          </a:p>
        </p:txBody>
      </p:sp>
      <p:pic>
        <p:nvPicPr>
          <p:cNvPr id="8" name="Picture 8" descr="Security &amp; Privacy Risks of Machine Learning Models | by Steve Weis | Medium">
            <a:extLst>
              <a:ext uri="{FF2B5EF4-FFF2-40B4-BE49-F238E27FC236}">
                <a16:creationId xmlns:a16="http://schemas.microsoft.com/office/drawing/2014/main" id="{62B4AC29-CC73-42EE-A30A-1D3F96311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649" y="5186709"/>
            <a:ext cx="3203799" cy="115678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he Internet Bug Bounty offers rewards for bugs in data processing  libraries - Help Net Security">
            <a:extLst>
              <a:ext uri="{FF2B5EF4-FFF2-40B4-BE49-F238E27FC236}">
                <a16:creationId xmlns:a16="http://schemas.microsoft.com/office/drawing/2014/main" id="{3060C76B-7C46-4782-966C-B048693ED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5448" y="3740606"/>
            <a:ext cx="1478352" cy="14783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Unconscious bias: Some lessons learned | Training Journal">
            <a:extLst>
              <a:ext uri="{FF2B5EF4-FFF2-40B4-BE49-F238E27FC236}">
                <a16:creationId xmlns:a16="http://schemas.microsoft.com/office/drawing/2014/main" id="{028E95E3-5115-412E-B7D8-C23FCAE271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6792" y="1594756"/>
            <a:ext cx="2175501" cy="15226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E4DEADC-12E0-A60F-5C12-7AF1172E5BC6}"/>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75</a:t>
            </a:fld>
            <a:endParaRPr lang="en-IE" dirty="0"/>
          </a:p>
        </p:txBody>
      </p:sp>
    </p:spTree>
    <p:extLst>
      <p:ext uri="{BB962C8B-B14F-4D97-AF65-F5344CB8AC3E}">
        <p14:creationId xmlns:p14="http://schemas.microsoft.com/office/powerpoint/2010/main" val="3084286868"/>
      </p:ext>
    </p:extLst>
  </p:cSld>
  <p:clrMapOvr>
    <a:masterClrMapping/>
  </p:clrMapOvr>
  <mc:AlternateContent xmlns:mc="http://schemas.openxmlformats.org/markup-compatibility/2006" xmlns:p14="http://schemas.microsoft.com/office/powerpoint/2010/main">
    <mc:Choice Requires="p14">
      <p:transition spd="slow" p14:dur="2000" advTm="241171"/>
    </mc:Choice>
    <mc:Fallback xmlns="">
      <p:transition spd="slow" advTm="241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81000" y="304800"/>
            <a:ext cx="6198615" cy="1107996"/>
          </a:xfrm>
        </p:spPr>
        <p:txBody>
          <a:bodyPr/>
          <a:lstStyle/>
          <a:p>
            <a:r>
              <a:rPr lang="en-IE" sz="3600" dirty="0"/>
              <a:t>Transparency - why?</a:t>
            </a:r>
            <a:br>
              <a:rPr lang="en-IE" sz="3600" dirty="0"/>
            </a:br>
            <a:endParaRPr lang="en-IE" sz="3600"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533400" y="1412796"/>
            <a:ext cx="8647420" cy="4816554"/>
          </a:xfrm>
        </p:spPr>
        <p:txBody>
          <a:bodyPr>
            <a:normAutofit fontScale="92500" lnSpcReduction="20000"/>
          </a:bodyPr>
          <a:lstStyle/>
          <a:p>
            <a:pPr marL="0" indent="0">
              <a:lnSpc>
                <a:spcPct val="120000"/>
              </a:lnSpc>
              <a:buNone/>
            </a:pPr>
            <a:r>
              <a:rPr lang="en-US" sz="2000" dirty="0"/>
              <a:t>We want the </a:t>
            </a:r>
            <a:r>
              <a:rPr lang="en-US" sz="2000" b="1" dirty="0"/>
              <a:t>hierarchy of goals and outcomes </a:t>
            </a:r>
            <a:r>
              <a:rPr lang="en-US" sz="2000" dirty="0"/>
              <a:t>to be transparent so: </a:t>
            </a:r>
          </a:p>
          <a:p>
            <a:pPr>
              <a:lnSpc>
                <a:spcPct val="120000"/>
              </a:lnSpc>
              <a:buFont typeface="Wingdings" panose="05000000000000000000" pitchFamily="2" charset="2"/>
              <a:buChar char="v"/>
            </a:pPr>
            <a:r>
              <a:rPr lang="en-US" sz="2000" dirty="0"/>
              <a:t>It can be </a:t>
            </a:r>
            <a:r>
              <a:rPr lang="en-US" sz="2000" b="1" dirty="0"/>
              <a:t>debated</a:t>
            </a:r>
            <a:r>
              <a:rPr lang="en-US" sz="2000" dirty="0"/>
              <a:t> and possibly regulated. </a:t>
            </a:r>
          </a:p>
          <a:p>
            <a:pPr>
              <a:lnSpc>
                <a:spcPct val="120000"/>
              </a:lnSpc>
              <a:buFont typeface="Wingdings" panose="05000000000000000000" pitchFamily="2" charset="2"/>
              <a:buChar char="v"/>
            </a:pPr>
            <a:r>
              <a:rPr lang="en-US" sz="2000" dirty="0"/>
              <a:t>Regulators and the public can assess how well an algorithmic system has performed relative to its goals and compared to the pre-algorithmic systems it may be replacing or supplementing. </a:t>
            </a:r>
          </a:p>
          <a:p>
            <a:pPr marL="0" indent="0">
              <a:lnSpc>
                <a:spcPct val="120000"/>
              </a:lnSpc>
              <a:buNone/>
            </a:pPr>
            <a:endParaRPr lang="en-US" sz="3200" dirty="0"/>
          </a:p>
          <a:p>
            <a:pPr marL="0" indent="0">
              <a:lnSpc>
                <a:spcPct val="120000"/>
              </a:lnSpc>
              <a:buNone/>
            </a:pPr>
            <a:r>
              <a:rPr lang="en-US" sz="2000" dirty="0"/>
              <a:t>We want an </a:t>
            </a:r>
            <a:r>
              <a:rPr lang="en-US" sz="2000" b="1" dirty="0" err="1"/>
              <a:t>organisation's</a:t>
            </a:r>
            <a:r>
              <a:rPr lang="en-US" sz="2000" b="1" dirty="0"/>
              <a:t> compliance status </a:t>
            </a:r>
            <a:r>
              <a:rPr lang="en-US" sz="2000" dirty="0"/>
              <a:t>to be public so: </a:t>
            </a:r>
          </a:p>
          <a:p>
            <a:pPr>
              <a:lnSpc>
                <a:spcPct val="120000"/>
              </a:lnSpc>
              <a:buFont typeface="Wingdings" panose="05000000000000000000" pitchFamily="2" charset="2"/>
              <a:buChar char="v"/>
            </a:pPr>
            <a:r>
              <a:rPr lang="en-US" sz="2000" dirty="0"/>
              <a:t>Regulators can </a:t>
            </a:r>
            <a:r>
              <a:rPr lang="en-US" sz="2000" b="1" dirty="0"/>
              <a:t>hold the </a:t>
            </a:r>
            <a:r>
              <a:rPr lang="en-US" sz="2000" b="1" dirty="0" err="1"/>
              <a:t>organisation</a:t>
            </a:r>
            <a:r>
              <a:rPr lang="en-US" sz="2000" b="1" dirty="0"/>
              <a:t> accountable </a:t>
            </a:r>
            <a:r>
              <a:rPr lang="en-US" sz="2000" dirty="0"/>
              <a:t>in case of failure. </a:t>
            </a:r>
          </a:p>
          <a:p>
            <a:pPr>
              <a:lnSpc>
                <a:spcPct val="120000"/>
              </a:lnSpc>
              <a:buFont typeface="Wingdings" panose="05000000000000000000" pitchFamily="2" charset="2"/>
              <a:buChar char="v"/>
            </a:pPr>
            <a:r>
              <a:rPr lang="en-US" sz="2000" dirty="0"/>
              <a:t>The public can evaluate the trustworthiness of the </a:t>
            </a:r>
            <a:r>
              <a:rPr lang="en-US" sz="2000" dirty="0" err="1"/>
              <a:t>organisation</a:t>
            </a:r>
            <a:r>
              <a:rPr lang="en-US" sz="2000" dirty="0"/>
              <a:t>, so people can make informed decisions as users about the services offered, and so citizens can become better informed about the benefits, risks, and trade-offs of algorithmic-based services overall.</a:t>
            </a:r>
            <a:endParaRPr lang="en-IE" sz="2000" dirty="0"/>
          </a:p>
        </p:txBody>
      </p:sp>
      <p:sp>
        <p:nvSpPr>
          <p:cNvPr id="6" name="Slide Number Placeholder 5">
            <a:extLst>
              <a:ext uri="{FF2B5EF4-FFF2-40B4-BE49-F238E27FC236}">
                <a16:creationId xmlns:a16="http://schemas.microsoft.com/office/drawing/2014/main" id="{AF971AFC-D8FD-441D-9379-ADDC29A64D2D}"/>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76</a:t>
            </a:fld>
            <a:endParaRPr lang="en-IE" dirty="0"/>
          </a:p>
        </p:txBody>
      </p:sp>
    </p:spTree>
    <p:extLst>
      <p:ext uri="{BB962C8B-B14F-4D97-AF65-F5344CB8AC3E}">
        <p14:creationId xmlns:p14="http://schemas.microsoft.com/office/powerpoint/2010/main" val="575512401"/>
      </p:ext>
    </p:extLst>
  </p:cSld>
  <p:clrMapOvr>
    <a:masterClrMapping/>
  </p:clrMapOvr>
  <mc:AlternateContent xmlns:mc="http://schemas.openxmlformats.org/markup-compatibility/2006" xmlns:p14="http://schemas.microsoft.com/office/powerpoint/2010/main">
    <mc:Choice Requires="p14">
      <p:transition spd="slow" p14:dur="2000" advTm="241171"/>
    </mc:Choice>
    <mc:Fallback xmlns="">
      <p:transition spd="slow" advTm="241171"/>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457200" y="381000"/>
            <a:ext cx="6198615" cy="553998"/>
          </a:xfrm>
        </p:spPr>
        <p:txBody>
          <a:bodyPr>
            <a:normAutofit fontScale="90000"/>
          </a:bodyPr>
          <a:lstStyle/>
          <a:p>
            <a:r>
              <a:rPr lang="en-IE" sz="3600" dirty="0"/>
              <a:t>Transparency by or for whom?</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673947" y="1600200"/>
            <a:ext cx="10844106" cy="4614863"/>
          </a:xfrm>
        </p:spPr>
        <p:txBody>
          <a:bodyPr>
            <a:normAutofit lnSpcReduction="10000"/>
          </a:bodyPr>
          <a:lstStyle/>
          <a:p>
            <a:pPr marL="342900" indent="-342900">
              <a:lnSpc>
                <a:spcPct val="110000"/>
              </a:lnSpc>
              <a:buFont typeface="Arial" panose="020B0604020202020204" pitchFamily="34" charset="0"/>
              <a:buChar char="•"/>
            </a:pPr>
            <a:r>
              <a:rPr lang="en-US" sz="2000" dirty="0"/>
              <a:t>Some of these potential costs can be mitigated by choosing where and how transparency interventions are necessary. </a:t>
            </a:r>
          </a:p>
          <a:p>
            <a:pPr marL="742950" lvl="1" indent="-285750">
              <a:lnSpc>
                <a:spcPct val="110000"/>
              </a:lnSpc>
              <a:buFont typeface="Arial" panose="020B0604020202020204" pitchFamily="34" charset="0"/>
              <a:buChar char="•"/>
            </a:pPr>
            <a:r>
              <a:rPr lang="en-US" sz="1800" dirty="0"/>
              <a:t>For example, rather than providing direct public access to the data being used to train a machine learning system, independent data scientists could examine the data in private and publish the conclusions of their forensic research.</a:t>
            </a:r>
          </a:p>
          <a:p>
            <a:pPr marL="742950" lvl="1" indent="-285750">
              <a:lnSpc>
                <a:spcPct val="110000"/>
              </a:lnSpc>
              <a:buFont typeface="Arial" panose="020B0604020202020204" pitchFamily="34" charset="0"/>
              <a:buChar char="•"/>
            </a:pPr>
            <a:endParaRPr lang="en-US" sz="1800" dirty="0"/>
          </a:p>
          <a:p>
            <a:pPr marL="342900" indent="-342900">
              <a:lnSpc>
                <a:spcPct val="110000"/>
              </a:lnSpc>
              <a:buFont typeface="Arial" panose="020B0604020202020204" pitchFamily="34" charset="0"/>
              <a:buChar char="•"/>
            </a:pPr>
            <a:r>
              <a:rPr lang="en-US" sz="2000" dirty="0"/>
              <a:t>Transparency is not an absolute good and thus needs to be negotiated depending on its purpose and the balance of benefits and costs.</a:t>
            </a:r>
          </a:p>
          <a:p>
            <a:pPr marL="742950" lvl="1" indent="-285750">
              <a:lnSpc>
                <a:spcPct val="110000"/>
              </a:lnSpc>
              <a:buFont typeface="Arial" panose="020B0604020202020204" pitchFamily="34" charset="0"/>
              <a:buChar char="•"/>
            </a:pPr>
            <a:r>
              <a:rPr lang="en-US" sz="1800" dirty="0"/>
              <a:t>if an individual believes that s/he has been discriminated against by a black-box algorithmic system, but there is no evidence of systematic bias, the system might be tested to see if discriminatory factors were determinative in that particular outcome. </a:t>
            </a:r>
          </a:p>
          <a:p>
            <a:pPr marL="742950" lvl="1" indent="-285750">
              <a:lnSpc>
                <a:spcPct val="110000"/>
              </a:lnSpc>
              <a:buFont typeface="Arial" panose="020B0604020202020204" pitchFamily="34" charset="0"/>
              <a:buChar char="•"/>
            </a:pPr>
            <a:r>
              <a:rPr lang="en-US" sz="1800" dirty="0"/>
              <a:t>Such testing might not require transparency. For example, inputting counterfactual data — say, a loan application in which only a factor is changed at a time — can identify the impact of possibly prejudicial data without requiring full transparency.</a:t>
            </a:r>
            <a:endParaRPr lang="en-IE" sz="1800" dirty="0"/>
          </a:p>
        </p:txBody>
      </p:sp>
      <p:sp>
        <p:nvSpPr>
          <p:cNvPr id="6" name="Slide Number Placeholder 5">
            <a:extLst>
              <a:ext uri="{FF2B5EF4-FFF2-40B4-BE49-F238E27FC236}">
                <a16:creationId xmlns:a16="http://schemas.microsoft.com/office/drawing/2014/main" id="{9DD3BEF5-AE9F-4BD1-D799-0C599F5C1F6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77</a:t>
            </a:fld>
            <a:endParaRPr lang="en-IE" dirty="0"/>
          </a:p>
        </p:txBody>
      </p:sp>
    </p:spTree>
    <p:extLst>
      <p:ext uri="{BB962C8B-B14F-4D97-AF65-F5344CB8AC3E}">
        <p14:creationId xmlns:p14="http://schemas.microsoft.com/office/powerpoint/2010/main" val="4188546851"/>
      </p:ext>
    </p:extLst>
  </p:cSld>
  <p:clrMapOvr>
    <a:masterClrMapping/>
  </p:clrMapOvr>
  <mc:AlternateContent xmlns:mc="http://schemas.openxmlformats.org/markup-compatibility/2006" xmlns:p14="http://schemas.microsoft.com/office/powerpoint/2010/main">
    <mc:Choice Requires="p14">
      <p:transition spd="slow" p14:dur="2000" advTm="57194"/>
    </mc:Choice>
    <mc:Fallback xmlns="">
      <p:transition spd="slow" advTm="57194"/>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406203" y="156387"/>
            <a:ext cx="7297085" cy="1107996"/>
          </a:xfrm>
        </p:spPr>
        <p:txBody>
          <a:bodyPr/>
          <a:lstStyle/>
          <a:p>
            <a:r>
              <a:rPr lang="en-US" sz="3600" dirty="0"/>
              <a:t>Trade-offs Between Privacy And Transparency</a:t>
            </a:r>
            <a:endParaRPr lang="en-IE" sz="3600"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406203" y="1435833"/>
            <a:ext cx="8109147" cy="4836380"/>
          </a:xfrm>
        </p:spPr>
        <p:txBody>
          <a:bodyPr>
            <a:normAutofit fontScale="92500" lnSpcReduction="10000"/>
          </a:bodyPr>
          <a:lstStyle/>
          <a:p>
            <a:pPr marL="342900" indent="-342900">
              <a:buFont typeface="Arial" panose="020B0604020202020204" pitchFamily="34" charset="0"/>
              <a:buChar char="•"/>
            </a:pPr>
            <a:r>
              <a:rPr lang="en-US" sz="2000" dirty="0"/>
              <a:t>Search platforms tend to give little information about exactly what criteria their algorithms use.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Therefore, algorithmic transparency can be at odds with the public (and commercial) interest in producing reliable, accurate search results.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This can be addressed by keeping the algorithmic inspection limited to trusted experts who are not permitted to disclose what they learn. This of course also has some risks: disclosure by accident or corruption.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Data Privacy could be compromised. </a:t>
            </a:r>
          </a:p>
          <a:p>
            <a:pPr marL="742950" lvl="1" indent="-285750">
              <a:buFont typeface="Arial" panose="020B0604020202020204" pitchFamily="34" charset="0"/>
              <a:buChar char="•"/>
            </a:pPr>
            <a:r>
              <a:rPr lang="en-US" sz="1800" dirty="0"/>
              <a:t>The data used to train a model is typically similar to that used by the model -- and in cases where this is data about individuals, the training data may be protected. </a:t>
            </a:r>
          </a:p>
          <a:p>
            <a:pPr marL="742950" lvl="1" indent="-285750">
              <a:buFont typeface="Arial" panose="020B0604020202020204" pitchFamily="34" charset="0"/>
              <a:buChar char="•"/>
            </a:pPr>
            <a:r>
              <a:rPr lang="en-US" sz="1800" dirty="0"/>
              <a:t>It may be possible to 'reverse engineer' a model to determine the data used to construct it, thus violating privacy. </a:t>
            </a:r>
          </a:p>
        </p:txBody>
      </p:sp>
      <p:pic>
        <p:nvPicPr>
          <p:cNvPr id="3074" name="Picture 2" descr="Transparency vs. Privacy: Who Will Win the Battle? | by Sara A. Mohammed |  Coinmonks | Medium">
            <a:extLst>
              <a:ext uri="{FF2B5EF4-FFF2-40B4-BE49-F238E27FC236}">
                <a16:creationId xmlns:a16="http://schemas.microsoft.com/office/drawing/2014/main" id="{294FEF8D-4B82-408A-B00D-38941D8B4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4653" y="4171951"/>
            <a:ext cx="3607348" cy="188836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6AAEB7C4-A86D-7B76-BCE4-8C9FD2C6F45F}"/>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78</a:t>
            </a:fld>
            <a:endParaRPr lang="en-IE" dirty="0"/>
          </a:p>
        </p:txBody>
      </p:sp>
    </p:spTree>
    <p:extLst>
      <p:ext uri="{BB962C8B-B14F-4D97-AF65-F5344CB8AC3E}">
        <p14:creationId xmlns:p14="http://schemas.microsoft.com/office/powerpoint/2010/main" val="2068572653"/>
      </p:ext>
    </p:extLst>
  </p:cSld>
  <p:clrMapOvr>
    <a:masterClrMapping/>
  </p:clrMapOvr>
  <mc:AlternateContent xmlns:mc="http://schemas.openxmlformats.org/markup-compatibility/2006" xmlns:p14="http://schemas.microsoft.com/office/powerpoint/2010/main">
    <mc:Choice Requires="p14">
      <p:transition spd="slow" p14:dur="2000" advTm="93941"/>
    </mc:Choice>
    <mc:Fallback xmlns="">
      <p:transition spd="slow" advTm="93941"/>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734B1-1FE7-4C2E-AC95-DF27E2B9C2FC}"/>
              </a:ext>
            </a:extLst>
          </p:cNvPr>
          <p:cNvSpPr>
            <a:spLocks noGrp="1"/>
          </p:cNvSpPr>
          <p:nvPr>
            <p:ph type="title"/>
          </p:nvPr>
        </p:nvSpPr>
        <p:spPr>
          <a:xfrm>
            <a:off x="381000" y="228600"/>
            <a:ext cx="6198615" cy="553998"/>
          </a:xfrm>
        </p:spPr>
        <p:txBody>
          <a:bodyPr>
            <a:normAutofit fontScale="90000"/>
          </a:bodyPr>
          <a:lstStyle/>
          <a:p>
            <a:r>
              <a:rPr lang="en-US" sz="3600" dirty="0"/>
              <a:t>Summary</a:t>
            </a:r>
            <a:endParaRPr lang="en-IE" sz="3600" dirty="0"/>
          </a:p>
        </p:txBody>
      </p:sp>
      <p:sp>
        <p:nvSpPr>
          <p:cNvPr id="3" name="Content Placeholder 2">
            <a:extLst>
              <a:ext uri="{FF2B5EF4-FFF2-40B4-BE49-F238E27FC236}">
                <a16:creationId xmlns:a16="http://schemas.microsoft.com/office/drawing/2014/main" id="{6FFAAA60-6331-42C2-8335-703A946DB2CF}"/>
              </a:ext>
            </a:extLst>
          </p:cNvPr>
          <p:cNvSpPr>
            <a:spLocks noGrp="1"/>
          </p:cNvSpPr>
          <p:nvPr>
            <p:ph idx="1"/>
          </p:nvPr>
        </p:nvSpPr>
        <p:spPr>
          <a:xfrm>
            <a:off x="762000" y="1676400"/>
            <a:ext cx="10682288" cy="4110962"/>
          </a:xfrm>
        </p:spPr>
        <p:txBody>
          <a:bodyPr>
            <a:normAutofit/>
          </a:bodyPr>
          <a:lstStyle/>
          <a:p>
            <a:pPr marL="342900" indent="-342900">
              <a:lnSpc>
                <a:spcPct val="100000"/>
              </a:lnSpc>
              <a:buFont typeface="Arial" panose="020B0604020202020204" pitchFamily="34" charset="0"/>
              <a:buChar char="•"/>
            </a:pPr>
            <a:r>
              <a:rPr lang="en-US" sz="2000" dirty="0"/>
              <a:t>Transparency is a tool to be used responsibly, which means accepting that applying it means being sensitive to the complex contexts in which it is used, and the balance of benefits and harms its use inevitably entails. Transparency is a tool. As with any tool, whether and how it should best be used depends upon the context: </a:t>
            </a:r>
          </a:p>
          <a:p>
            <a:pPr marL="0" indent="0">
              <a:lnSpc>
                <a:spcPct val="100000"/>
              </a:lnSpc>
              <a:buNone/>
            </a:pPr>
            <a:endParaRPr lang="en-US" sz="2000" dirty="0"/>
          </a:p>
          <a:p>
            <a:pPr lvl="1">
              <a:lnSpc>
                <a:spcPct val="100000"/>
              </a:lnSpc>
              <a:buFont typeface="Wingdings" panose="05000000000000000000" pitchFamily="2" charset="2"/>
              <a:buChar char="v"/>
            </a:pPr>
            <a:r>
              <a:rPr lang="en-US" sz="1800" dirty="0"/>
              <a:t>The </a:t>
            </a:r>
            <a:r>
              <a:rPr lang="en-US" sz="1800" b="1" dirty="0"/>
              <a:t>goals</a:t>
            </a:r>
            <a:r>
              <a:rPr lang="en-US" sz="1800" dirty="0"/>
              <a:t> of requiring transparency. </a:t>
            </a:r>
          </a:p>
          <a:p>
            <a:pPr lvl="1">
              <a:lnSpc>
                <a:spcPct val="100000"/>
              </a:lnSpc>
              <a:buFont typeface="Wingdings" panose="05000000000000000000" pitchFamily="2" charset="2"/>
              <a:buChar char="v"/>
            </a:pPr>
            <a:r>
              <a:rPr lang="en-US" sz="1800" dirty="0"/>
              <a:t>Which </a:t>
            </a:r>
            <a:r>
              <a:rPr lang="en-US" sz="1800" b="1" dirty="0"/>
              <a:t>elements</a:t>
            </a:r>
            <a:r>
              <a:rPr lang="en-US" sz="1800" dirty="0"/>
              <a:t> of the process should be made transparent. </a:t>
            </a:r>
          </a:p>
          <a:p>
            <a:pPr lvl="1">
              <a:lnSpc>
                <a:spcPct val="100000"/>
              </a:lnSpc>
              <a:buFont typeface="Wingdings" panose="05000000000000000000" pitchFamily="2" charset="2"/>
              <a:buChar char="v"/>
            </a:pPr>
            <a:r>
              <a:rPr lang="en-US" sz="1800" dirty="0"/>
              <a:t>What </a:t>
            </a:r>
            <a:r>
              <a:rPr lang="en-US" sz="1800" b="1" dirty="0"/>
              <a:t>type of transparency </a:t>
            </a:r>
            <a:r>
              <a:rPr lang="en-US" sz="1800" dirty="0"/>
              <a:t>is most beneficial and least costly. </a:t>
            </a:r>
          </a:p>
          <a:p>
            <a:pPr lvl="1">
              <a:lnSpc>
                <a:spcPct val="100000"/>
              </a:lnSpc>
              <a:buFont typeface="Wingdings" panose="05000000000000000000" pitchFamily="2" charset="2"/>
              <a:buChar char="v"/>
            </a:pPr>
            <a:r>
              <a:rPr lang="en-US" sz="1800" b="1" dirty="0"/>
              <a:t>Alternative ways </a:t>
            </a:r>
            <a:r>
              <a:rPr lang="en-US" sz="1800" dirty="0"/>
              <a:t>of achieving the goal. </a:t>
            </a:r>
          </a:p>
          <a:p>
            <a:pPr lvl="1">
              <a:lnSpc>
                <a:spcPct val="100000"/>
              </a:lnSpc>
              <a:buFont typeface="Wingdings" panose="05000000000000000000" pitchFamily="2" charset="2"/>
              <a:buChar char="v"/>
            </a:pPr>
            <a:r>
              <a:rPr lang="en-US" sz="1800" dirty="0"/>
              <a:t>A judgement of the potential trade-off between risk and the benefit an AI system could bring compared with the system it is replacing or augmenting.</a:t>
            </a:r>
            <a:endParaRPr lang="en-IE" sz="1800" dirty="0"/>
          </a:p>
        </p:txBody>
      </p:sp>
      <p:sp>
        <p:nvSpPr>
          <p:cNvPr id="6" name="Slide Number Placeholder 5">
            <a:extLst>
              <a:ext uri="{FF2B5EF4-FFF2-40B4-BE49-F238E27FC236}">
                <a16:creationId xmlns:a16="http://schemas.microsoft.com/office/drawing/2014/main" id="{2424648F-67FF-F1AB-8C98-B5A07D3955D4}"/>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79</a:t>
            </a:fld>
            <a:endParaRPr lang="en-IE" dirty="0"/>
          </a:p>
        </p:txBody>
      </p:sp>
    </p:spTree>
    <p:extLst>
      <p:ext uri="{BB962C8B-B14F-4D97-AF65-F5344CB8AC3E}">
        <p14:creationId xmlns:p14="http://schemas.microsoft.com/office/powerpoint/2010/main" val="2777795711"/>
      </p:ext>
    </p:extLst>
  </p:cSld>
  <p:clrMapOvr>
    <a:masterClrMapping/>
  </p:clrMapOvr>
  <mc:AlternateContent xmlns:mc="http://schemas.openxmlformats.org/markup-compatibility/2006" xmlns:p14="http://schemas.microsoft.com/office/powerpoint/2010/main">
    <mc:Choice Requires="p14">
      <p:transition spd="slow" p14:dur="2000" advTm="90805"/>
    </mc:Choice>
    <mc:Fallback xmlns="">
      <p:transition spd="slow" advTm="9080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B38E2-711F-4960-AA77-C169E063E643}"/>
              </a:ext>
            </a:extLst>
          </p:cNvPr>
          <p:cNvSpPr>
            <a:spLocks noGrp="1"/>
          </p:cNvSpPr>
          <p:nvPr>
            <p:ph type="body" idx="1"/>
          </p:nvPr>
        </p:nvSpPr>
        <p:spPr>
          <a:xfrm>
            <a:off x="267869" y="1886702"/>
            <a:ext cx="7907249" cy="4419600"/>
          </a:xfrm>
        </p:spPr>
        <p:txBody>
          <a:bodyPr>
            <a:normAutofit/>
          </a:bodyPr>
          <a:lstStyle/>
          <a:p>
            <a:pPr algn="just"/>
            <a:r>
              <a:rPr lang="en-US" sz="2000" dirty="0"/>
              <a:t>“In addition to creating tremendous social good, big data in the hands of government and the private sector can cause many kinds of harms. These harms range from tangible and material harms, such as financial loss, to less tangible harms, such as intrusion into private life and reputational damage. </a:t>
            </a:r>
          </a:p>
          <a:p>
            <a:pPr algn="just"/>
            <a:endParaRPr lang="en-US" sz="2000" dirty="0">
              <a:highlight>
                <a:srgbClr val="FFFF00"/>
              </a:highlight>
            </a:endParaRPr>
          </a:p>
          <a:p>
            <a:pPr algn="just"/>
            <a:r>
              <a:rPr lang="en-US" sz="2000" dirty="0"/>
              <a:t>An important conclusion of this study is that big data technologies can cause societal harms beyond damages to privacy, such as discrimination against individuals and groups. This discrimination can be the inadvertent outcome of the way big data technologies are structured and used. It can also be the result of intent to prey on vulnerable classes.”</a:t>
            </a:r>
            <a:endParaRPr lang="en-IE" sz="2000" dirty="0"/>
          </a:p>
          <a:p>
            <a:pPr marL="75438" lvl="1"/>
            <a:endParaRPr lang="en-US" sz="2000" dirty="0"/>
          </a:p>
          <a:p>
            <a:pPr marL="818388" lvl="2" indent="-342900">
              <a:buFont typeface="Wingdings" panose="05000000000000000000" pitchFamily="2" charset="2"/>
              <a:buChar char="ü"/>
            </a:pPr>
            <a:endParaRPr lang="en-US" sz="2000" dirty="0"/>
          </a:p>
          <a:p>
            <a:pPr marL="818388" lvl="2" indent="-342900">
              <a:buFont typeface="Arial" panose="020B0604020202020204" pitchFamily="34" charset="0"/>
              <a:buChar char="•"/>
            </a:pPr>
            <a:endParaRPr lang="en-US" sz="2000" dirty="0"/>
          </a:p>
          <a:p>
            <a:pPr marL="818388" lvl="2" indent="-342900">
              <a:buFont typeface="Arial" panose="020B0604020202020204" pitchFamily="34" charset="0"/>
              <a:buChar char="•"/>
            </a:pPr>
            <a:endParaRPr lang="en-US" sz="2000" dirty="0"/>
          </a:p>
          <a:p>
            <a:endParaRPr lang="en-IE" dirty="0"/>
          </a:p>
        </p:txBody>
      </p:sp>
      <p:sp>
        <p:nvSpPr>
          <p:cNvPr id="12" name="Title 1">
            <a:extLst>
              <a:ext uri="{FF2B5EF4-FFF2-40B4-BE49-F238E27FC236}">
                <a16:creationId xmlns:a16="http://schemas.microsoft.com/office/drawing/2014/main" id="{95DB20EA-3DA8-DF08-B110-E7E9461F3CF4}"/>
              </a:ext>
            </a:extLst>
          </p:cNvPr>
          <p:cNvSpPr txBox="1">
            <a:spLocks/>
          </p:cNvSpPr>
          <p:nvPr/>
        </p:nvSpPr>
        <p:spPr>
          <a:xfrm>
            <a:off x="563554" y="1416287"/>
            <a:ext cx="7315878" cy="430887"/>
          </a:xfrm>
          <a:prstGeom prst="rect">
            <a:avLst/>
          </a:prstGeom>
        </p:spPr>
        <p:txBody>
          <a:bodyPr wrap="square" lIns="0" tIns="0" rIns="0" bIns="0">
            <a:spAutoFit/>
          </a:bodyPr>
          <a:lstStyle>
            <a:lvl1pPr>
              <a:defRPr sz="5400" b="0" i="0">
                <a:solidFill>
                  <a:srgbClr val="5FCAEE"/>
                </a:solidFill>
                <a:latin typeface="Trebuchet MS"/>
                <a:ea typeface="+mj-ea"/>
                <a:cs typeface="Trebuchet MS"/>
              </a:defRPr>
            </a:lvl1pPr>
          </a:lstStyle>
          <a:p>
            <a:r>
              <a:rPr lang="en-US" sz="2800" kern="0" dirty="0"/>
              <a:t>and the US …..</a:t>
            </a:r>
            <a:endParaRPr lang="en-IE" sz="2800" kern="0" dirty="0"/>
          </a:p>
        </p:txBody>
      </p:sp>
      <p:pic>
        <p:nvPicPr>
          <p:cNvPr id="7" name="Picture 6">
            <a:extLst>
              <a:ext uri="{FF2B5EF4-FFF2-40B4-BE49-F238E27FC236}">
                <a16:creationId xmlns:a16="http://schemas.microsoft.com/office/drawing/2014/main" id="{CD8DA582-CA73-7075-A098-7F9C31F547BF}"/>
              </a:ext>
            </a:extLst>
          </p:cNvPr>
          <p:cNvPicPr>
            <a:picLocks noChangeAspect="1"/>
          </p:cNvPicPr>
          <p:nvPr/>
        </p:nvPicPr>
        <p:blipFill>
          <a:blip r:embed="rId3"/>
          <a:stretch>
            <a:fillRect/>
          </a:stretch>
        </p:blipFill>
        <p:spPr>
          <a:xfrm>
            <a:off x="8610600" y="1671199"/>
            <a:ext cx="3447391" cy="4556046"/>
          </a:xfrm>
          <a:prstGeom prst="rect">
            <a:avLst/>
          </a:prstGeom>
        </p:spPr>
      </p:pic>
      <p:sp>
        <p:nvSpPr>
          <p:cNvPr id="8" name="TextBox 7">
            <a:extLst>
              <a:ext uri="{FF2B5EF4-FFF2-40B4-BE49-F238E27FC236}">
                <a16:creationId xmlns:a16="http://schemas.microsoft.com/office/drawing/2014/main" id="{CFA7CAA9-2BE3-B9EF-F667-A8B9CC398976}"/>
              </a:ext>
            </a:extLst>
          </p:cNvPr>
          <p:cNvSpPr txBox="1"/>
          <p:nvPr/>
        </p:nvSpPr>
        <p:spPr>
          <a:xfrm>
            <a:off x="5638800" y="6306301"/>
            <a:ext cx="6285331" cy="369332"/>
          </a:xfrm>
          <a:prstGeom prst="rect">
            <a:avLst/>
          </a:prstGeom>
          <a:noFill/>
        </p:spPr>
        <p:txBody>
          <a:bodyPr wrap="square">
            <a:spAutoFit/>
          </a:bodyPr>
          <a:lstStyle/>
          <a:p>
            <a:r>
              <a:rPr lang="en-US" dirty="0">
                <a:solidFill>
                  <a:schemeClr val="tx1">
                    <a:lumMod val="65000"/>
                    <a:lumOff val="35000"/>
                  </a:schemeClr>
                </a:solidFill>
                <a:hlinkClick r:id="rId4">
                  <a:extLst>
                    <a:ext uri="{A12FA001-AC4F-418D-AE19-62706E023703}">
                      <ahyp:hlinkClr xmlns:ahyp="http://schemas.microsoft.com/office/drawing/2018/hyperlinkcolor" val="tx"/>
                    </a:ext>
                  </a:extLst>
                </a:hlinkClick>
              </a:rPr>
              <a:t>big_data_privacy_report_may_1_2014.pdf (archives.gov)</a:t>
            </a:r>
            <a:endParaRPr lang="en-IE" dirty="0">
              <a:solidFill>
                <a:schemeClr val="tx1">
                  <a:lumMod val="65000"/>
                  <a:lumOff val="35000"/>
                </a:schemeClr>
              </a:solidFill>
            </a:endParaRPr>
          </a:p>
        </p:txBody>
      </p:sp>
      <p:sp>
        <p:nvSpPr>
          <p:cNvPr id="10" name="Slide Number Placeholder 9">
            <a:extLst>
              <a:ext uri="{FF2B5EF4-FFF2-40B4-BE49-F238E27FC236}">
                <a16:creationId xmlns:a16="http://schemas.microsoft.com/office/drawing/2014/main" id="{3CBE6184-9BD6-855E-9863-5952A722C61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a:t>
            </a:fld>
            <a:endParaRPr lang="en-IE" dirty="0"/>
          </a:p>
        </p:txBody>
      </p:sp>
      <p:sp>
        <p:nvSpPr>
          <p:cNvPr id="2" name="Title 1">
            <a:extLst>
              <a:ext uri="{FF2B5EF4-FFF2-40B4-BE49-F238E27FC236}">
                <a16:creationId xmlns:a16="http://schemas.microsoft.com/office/drawing/2014/main" id="{479339C2-D258-5CBA-BE07-E1CE3A58156B}"/>
              </a:ext>
            </a:extLst>
          </p:cNvPr>
          <p:cNvSpPr txBox="1">
            <a:spLocks/>
          </p:cNvSpPr>
          <p:nvPr/>
        </p:nvSpPr>
        <p:spPr>
          <a:xfrm>
            <a:off x="533400" y="261302"/>
            <a:ext cx="9892862" cy="8489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sz="4000" dirty="0"/>
              <a:t>US Context</a:t>
            </a:r>
            <a:endParaRPr lang="en-US" dirty="0"/>
          </a:p>
        </p:txBody>
      </p:sp>
    </p:spTree>
    <p:extLst>
      <p:ext uri="{BB962C8B-B14F-4D97-AF65-F5344CB8AC3E}">
        <p14:creationId xmlns:p14="http://schemas.microsoft.com/office/powerpoint/2010/main" val="16321212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297143" y="304800"/>
            <a:ext cx="4926024" cy="553998"/>
          </a:xfrm>
        </p:spPr>
        <p:txBody>
          <a:bodyPr>
            <a:normAutofit fontScale="90000"/>
          </a:bodyPr>
          <a:lstStyle/>
          <a:p>
            <a:r>
              <a:rPr lang="en-IE" sz="3600" dirty="0"/>
              <a:t>Auditing Algorithms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297143" y="1524325"/>
            <a:ext cx="8189632" cy="4333550"/>
          </a:xfrm>
        </p:spPr>
        <p:txBody>
          <a:bodyPr>
            <a:normAutofit fontScale="77500" lnSpcReduction="20000"/>
          </a:bodyPr>
          <a:lstStyle/>
          <a:p>
            <a:pPr marL="285750" indent="-285750">
              <a:lnSpc>
                <a:spcPct val="120000"/>
              </a:lnSpc>
              <a:buFont typeface="Arial" panose="020B0604020202020204" pitchFamily="34" charset="0"/>
              <a:buChar char="•"/>
            </a:pPr>
            <a:r>
              <a:rPr lang="en-US" dirty="0"/>
              <a:t>First, consider that algorithms can be manipulated in ways that do not disadvantage their users directly or obviously. </a:t>
            </a:r>
          </a:p>
          <a:p>
            <a:pPr marL="285750" indent="-285750">
              <a:lnSpc>
                <a:spcPct val="120000"/>
              </a:lnSpc>
              <a:buFont typeface="Arial" panose="020B0604020202020204" pitchFamily="34" charset="0"/>
              <a:buChar char="•"/>
            </a:pPr>
            <a:r>
              <a:rPr lang="en-US" dirty="0"/>
              <a:t>Second, algorithmic manipulation may be societally problematic and deserving of scrutiny even if it is not illegal. </a:t>
            </a:r>
          </a:p>
          <a:p>
            <a:pPr marL="742950" lvl="1" indent="-285750">
              <a:lnSpc>
                <a:spcPct val="120000"/>
              </a:lnSpc>
              <a:buFont typeface="Arial" panose="020B0604020202020204" pitchFamily="34" charset="0"/>
              <a:buChar char="•"/>
            </a:pPr>
            <a:r>
              <a:rPr lang="en-US" dirty="0"/>
              <a:t>This is a significant observation because the majority of scholarship that has considered algorithmic discrimination in the past has done so from the perspective of law and regulation. </a:t>
            </a:r>
          </a:p>
          <a:p>
            <a:pPr marL="285750" indent="-285750">
              <a:lnSpc>
                <a:spcPct val="120000"/>
              </a:lnSpc>
              <a:buFont typeface="Arial" panose="020B0604020202020204" pitchFamily="34" charset="0"/>
              <a:buChar char="•"/>
            </a:pPr>
            <a:r>
              <a:rPr lang="en-US" b="1" dirty="0"/>
              <a:t>As algorithms (and computers) become more common in the implementation of all technological systems, studying the world means studying algorithms (auditing). </a:t>
            </a:r>
            <a:endParaRPr lang="en-IE" b="1" dirty="0"/>
          </a:p>
        </p:txBody>
      </p:sp>
      <p:pic>
        <p:nvPicPr>
          <p:cNvPr id="6146" name="Picture 2" descr="Why Audits Are the Way Forward for AI Governance - Knowledge@Wharton">
            <a:extLst>
              <a:ext uri="{FF2B5EF4-FFF2-40B4-BE49-F238E27FC236}">
                <a16:creationId xmlns:a16="http://schemas.microsoft.com/office/drawing/2014/main" id="{49197717-B3F9-4FD7-8543-026FC76F1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9472" y="4714875"/>
            <a:ext cx="3448383" cy="148172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D0B0662-4393-96BC-0DFE-A5D3B1EFB063}"/>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80</a:t>
            </a:fld>
            <a:endParaRPr lang="en-IE" dirty="0"/>
          </a:p>
        </p:txBody>
      </p:sp>
    </p:spTree>
    <p:extLst>
      <p:ext uri="{BB962C8B-B14F-4D97-AF65-F5344CB8AC3E}">
        <p14:creationId xmlns:p14="http://schemas.microsoft.com/office/powerpoint/2010/main" val="2422251964"/>
      </p:ext>
    </p:extLst>
  </p:cSld>
  <p:clrMapOvr>
    <a:masterClrMapping/>
  </p:clrMapOvr>
  <mc:AlternateContent xmlns:mc="http://schemas.openxmlformats.org/markup-compatibility/2006" xmlns:p14="http://schemas.microsoft.com/office/powerpoint/2010/main">
    <mc:Choice Requires="p14">
      <p:transition spd="slow" p14:dur="2000" advTm="92977"/>
    </mc:Choice>
    <mc:Fallback xmlns="">
      <p:transition spd="slow" advTm="92977"/>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230514" y="242186"/>
            <a:ext cx="6198615" cy="553998"/>
          </a:xfrm>
        </p:spPr>
        <p:txBody>
          <a:bodyPr>
            <a:normAutofit fontScale="90000"/>
          </a:bodyPr>
          <a:lstStyle/>
          <a:p>
            <a:r>
              <a:rPr lang="en-IE" sz="3600" dirty="0"/>
              <a:t>Auditing Algorithms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25934" y="1447773"/>
            <a:ext cx="8333760" cy="4017399"/>
          </a:xfrm>
        </p:spPr>
        <p:txBody>
          <a:bodyPr>
            <a:normAutofit/>
          </a:bodyPr>
          <a:lstStyle/>
          <a:p>
            <a:pPr marL="285750" indent="-285750">
              <a:buFont typeface="Arial" panose="020B0604020202020204" pitchFamily="34" charset="0"/>
              <a:buChar char="•"/>
            </a:pPr>
            <a:r>
              <a:rPr lang="en-US" dirty="0"/>
              <a:t>There are two modes of algorithmic audit:</a:t>
            </a:r>
          </a:p>
          <a:p>
            <a:pPr marL="742950" lvl="1" indent="-285750">
              <a:buFont typeface="Arial" panose="020B0604020202020204" pitchFamily="34" charset="0"/>
              <a:buChar char="•"/>
            </a:pPr>
            <a:r>
              <a:rPr lang="en-US" b="1" dirty="0"/>
              <a:t>Direct auditing</a:t>
            </a:r>
            <a:r>
              <a:rPr lang="en-US" dirty="0"/>
              <a:t> consists of code audits and other more traditional efforts, which are effective on machine learning systems and models that human auditors can deconstruct and interpret.</a:t>
            </a:r>
          </a:p>
          <a:p>
            <a:pPr marL="742950" lvl="1" indent="-285750">
              <a:buFont typeface="Arial" panose="020B0604020202020204" pitchFamily="34" charset="0"/>
              <a:buChar char="•"/>
            </a:pPr>
            <a:r>
              <a:rPr lang="en-US" b="1" dirty="0"/>
              <a:t>Indirect auditing</a:t>
            </a:r>
            <a:r>
              <a:rPr lang="en-US" dirty="0"/>
              <a:t> entails feeding sets of data that vary widely into an algorithm to test the outputs for signs of bias, anomalous behavior or other undesirable results. </a:t>
            </a:r>
            <a:endParaRPr lang="en-IE" dirty="0"/>
          </a:p>
        </p:txBody>
      </p:sp>
      <p:pic>
        <p:nvPicPr>
          <p:cNvPr id="3074" name="Picture 2" descr="Performing algorithmic auditing">
            <a:extLst>
              <a:ext uri="{FF2B5EF4-FFF2-40B4-BE49-F238E27FC236}">
                <a16:creationId xmlns:a16="http://schemas.microsoft.com/office/drawing/2014/main" id="{FD5F9AFF-46CF-46C4-87B6-89443587A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8245" y="4514850"/>
            <a:ext cx="4035614" cy="170392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05F3E3C-970B-6F4E-4EAC-4DC1EFC27CFE}"/>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81</a:t>
            </a:fld>
            <a:endParaRPr lang="en-IE" dirty="0"/>
          </a:p>
        </p:txBody>
      </p:sp>
    </p:spTree>
    <p:extLst>
      <p:ext uri="{BB962C8B-B14F-4D97-AF65-F5344CB8AC3E}">
        <p14:creationId xmlns:p14="http://schemas.microsoft.com/office/powerpoint/2010/main" val="1524712342"/>
      </p:ext>
    </p:extLst>
  </p:cSld>
  <p:clrMapOvr>
    <a:masterClrMapping/>
  </p:clrMapOvr>
  <mc:AlternateContent xmlns:mc="http://schemas.openxmlformats.org/markup-compatibility/2006" xmlns:p14="http://schemas.microsoft.com/office/powerpoint/2010/main">
    <mc:Choice Requires="p14">
      <p:transition spd="slow" p14:dur="2000" advTm="79030"/>
    </mc:Choice>
    <mc:Fallback xmlns="">
      <p:transition spd="slow" advTm="7903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228600" y="228600"/>
            <a:ext cx="6198615" cy="553998"/>
          </a:xfrm>
        </p:spPr>
        <p:txBody>
          <a:bodyPr>
            <a:normAutofit fontScale="90000"/>
          </a:bodyPr>
          <a:lstStyle/>
          <a:p>
            <a:r>
              <a:rPr lang="en-IE" sz="3600" dirty="0"/>
              <a:t>Auditing Algorithms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685799" y="1371600"/>
            <a:ext cx="10444163" cy="4640521"/>
          </a:xfrm>
        </p:spPr>
        <p:txBody>
          <a:bodyPr>
            <a:normAutofit/>
          </a:bodyPr>
          <a:lstStyle/>
          <a:p>
            <a:pPr marL="342900" indent="-342900">
              <a:lnSpc>
                <a:spcPct val="100000"/>
              </a:lnSpc>
              <a:buFont typeface="Arial" panose="020B0604020202020204" pitchFamily="34" charset="0"/>
              <a:buChar char="•"/>
            </a:pPr>
            <a:r>
              <a:rPr lang="en-US" sz="2000" dirty="0"/>
              <a:t>Algorithmic audits are new—so new that standardized methodologies don’t yet exist. For now, researchers generally agree on a few basic guidelines for algorithmic audits. </a:t>
            </a:r>
          </a:p>
          <a:p>
            <a:pPr marL="342900" indent="-342900">
              <a:lnSpc>
                <a:spcPct val="100000"/>
              </a:lnSpc>
              <a:buFont typeface="Arial" panose="020B0604020202020204" pitchFamily="34" charset="0"/>
              <a:buChar char="•"/>
            </a:pPr>
            <a:endParaRPr lang="en-US" sz="2000" dirty="0"/>
          </a:p>
          <a:p>
            <a:pPr marL="342900" indent="-342900">
              <a:lnSpc>
                <a:spcPct val="100000"/>
              </a:lnSpc>
              <a:buFont typeface="Arial" panose="020B0604020202020204" pitchFamily="34" charset="0"/>
              <a:buChar char="•"/>
            </a:pPr>
            <a:r>
              <a:rPr lang="en-IE" sz="2000" b="1" dirty="0"/>
              <a:t>Check your data: Reduce the bias</a:t>
            </a:r>
          </a:p>
          <a:p>
            <a:pPr lvl="1">
              <a:lnSpc>
                <a:spcPct val="100000"/>
              </a:lnSpc>
              <a:buFont typeface="Wingdings" panose="05000000000000000000" pitchFamily="2" charset="2"/>
              <a:buChar char="v"/>
            </a:pPr>
            <a:r>
              <a:rPr lang="en-US" sz="1800" dirty="0"/>
              <a:t>Understanding what data has been collected and its relevance to the problem you’re trying to solve, the integrity and accuracy of the data and the process undertaken to clean the raw data.</a:t>
            </a:r>
          </a:p>
          <a:p>
            <a:pPr lvl="1">
              <a:lnSpc>
                <a:spcPct val="100000"/>
              </a:lnSpc>
              <a:buFont typeface="Wingdings" panose="05000000000000000000" pitchFamily="2" charset="2"/>
              <a:buChar char="v"/>
            </a:pPr>
            <a:r>
              <a:rPr lang="en-US" sz="1800" dirty="0"/>
              <a:t>Having a clear understanding of what data may actually be a proxy for bias </a:t>
            </a:r>
          </a:p>
          <a:p>
            <a:pPr lvl="1">
              <a:lnSpc>
                <a:spcPct val="100000"/>
              </a:lnSpc>
              <a:buFont typeface="Wingdings" panose="05000000000000000000" pitchFamily="2" charset="2"/>
              <a:buChar char="v"/>
            </a:pPr>
            <a:endParaRPr lang="en-IE" sz="1800" dirty="0"/>
          </a:p>
          <a:p>
            <a:pPr marL="342900" indent="-342900">
              <a:lnSpc>
                <a:spcPct val="100000"/>
              </a:lnSpc>
              <a:buFont typeface="Arial" panose="020B0604020202020204" pitchFamily="34" charset="0"/>
              <a:buChar char="•"/>
            </a:pPr>
            <a:r>
              <a:rPr lang="en-US" sz="2000" b="1" dirty="0"/>
              <a:t>Check how the algorithm works</a:t>
            </a:r>
          </a:p>
          <a:p>
            <a:pPr lvl="1">
              <a:lnSpc>
                <a:spcPct val="100000"/>
              </a:lnSpc>
              <a:buFont typeface="Wingdings" panose="05000000000000000000" pitchFamily="2" charset="2"/>
              <a:buChar char="v"/>
            </a:pPr>
            <a:r>
              <a:rPr lang="en-US" sz="1800" dirty="0"/>
              <a:t>Understanding the components and weighting of an algorithm makes it significantly easier to perform an audit. </a:t>
            </a:r>
          </a:p>
          <a:p>
            <a:pPr lvl="1">
              <a:lnSpc>
                <a:spcPct val="100000"/>
              </a:lnSpc>
              <a:buFont typeface="Wingdings" panose="05000000000000000000" pitchFamily="2" charset="2"/>
              <a:buChar char="v"/>
            </a:pPr>
            <a:r>
              <a:rPr lang="en-US" sz="1800" dirty="0"/>
              <a:t>Asking what steps developers have taken to ensure the model is not biased against different protected groups.</a:t>
            </a:r>
            <a:endParaRPr lang="en-IE" sz="1800" dirty="0"/>
          </a:p>
          <a:p>
            <a:endParaRPr lang="en-IE" sz="2000" dirty="0"/>
          </a:p>
        </p:txBody>
      </p:sp>
      <p:sp>
        <p:nvSpPr>
          <p:cNvPr id="5" name="Slide Number Placeholder 4">
            <a:extLst>
              <a:ext uri="{FF2B5EF4-FFF2-40B4-BE49-F238E27FC236}">
                <a16:creationId xmlns:a16="http://schemas.microsoft.com/office/drawing/2014/main" id="{628E5E51-E796-F7E9-DF05-189F84EDBBA1}"/>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82</a:t>
            </a:fld>
            <a:endParaRPr lang="en-IE" dirty="0"/>
          </a:p>
        </p:txBody>
      </p:sp>
    </p:spTree>
    <p:extLst>
      <p:ext uri="{BB962C8B-B14F-4D97-AF65-F5344CB8AC3E}">
        <p14:creationId xmlns:p14="http://schemas.microsoft.com/office/powerpoint/2010/main" val="2236162568"/>
      </p:ext>
    </p:extLst>
  </p:cSld>
  <p:clrMapOvr>
    <a:masterClrMapping/>
  </p:clrMapOvr>
  <mc:AlternateContent xmlns:mc="http://schemas.openxmlformats.org/markup-compatibility/2006" xmlns:p14="http://schemas.microsoft.com/office/powerpoint/2010/main">
    <mc:Choice Requires="p14">
      <p:transition spd="slow" p14:dur="2000" advTm="175489"/>
    </mc:Choice>
    <mc:Fallback xmlns="">
      <p:transition spd="slow" advTm="175489"/>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25205" y="228600"/>
            <a:ext cx="6198615" cy="553998"/>
          </a:xfrm>
        </p:spPr>
        <p:txBody>
          <a:bodyPr>
            <a:normAutofit fontScale="90000"/>
          </a:bodyPr>
          <a:lstStyle/>
          <a:p>
            <a:r>
              <a:rPr lang="en-IE" sz="3600" dirty="0"/>
              <a:t>Auditing Algorithms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325205" y="1447800"/>
            <a:ext cx="10347558" cy="4467225"/>
          </a:xfrm>
        </p:spPr>
        <p:txBody>
          <a:bodyPr>
            <a:normAutofit fontScale="92500" lnSpcReduction="10000"/>
          </a:bodyPr>
          <a:lstStyle/>
          <a:p>
            <a:pPr marL="342900" indent="-342900">
              <a:lnSpc>
                <a:spcPct val="110000"/>
              </a:lnSpc>
              <a:buFont typeface="Arial" panose="020B0604020202020204" pitchFamily="34" charset="0"/>
              <a:buChar char="•"/>
            </a:pPr>
            <a:r>
              <a:rPr lang="en-US" sz="2000" b="1" dirty="0"/>
              <a:t>Run your own “sniff test”</a:t>
            </a:r>
          </a:p>
          <a:p>
            <a:pPr lvl="1">
              <a:lnSpc>
                <a:spcPct val="110000"/>
              </a:lnSpc>
              <a:buFont typeface="Wingdings" panose="05000000000000000000" pitchFamily="2" charset="2"/>
              <a:buChar char="v"/>
            </a:pPr>
            <a:r>
              <a:rPr lang="en-US" sz="1800" dirty="0"/>
              <a:t>Run some test data points through an algorithm and check the result. Running these simple “sniff tests” can often be useful in spotting the worst cases of bias quickly and affordably.</a:t>
            </a:r>
          </a:p>
          <a:p>
            <a:pPr lvl="1">
              <a:lnSpc>
                <a:spcPct val="110000"/>
              </a:lnSpc>
              <a:buFont typeface="Wingdings" panose="05000000000000000000" pitchFamily="2" charset="2"/>
              <a:buChar char="v"/>
            </a:pPr>
            <a:endParaRPr lang="en-IE" sz="1800" dirty="0"/>
          </a:p>
          <a:p>
            <a:pPr marL="342900" indent="-342900">
              <a:lnSpc>
                <a:spcPct val="110000"/>
              </a:lnSpc>
              <a:buFont typeface="Arial" panose="020B0604020202020204" pitchFamily="34" charset="0"/>
              <a:buChar char="•"/>
            </a:pPr>
            <a:r>
              <a:rPr lang="en-IE" sz="2000" b="1" dirty="0"/>
              <a:t>Request a full audit</a:t>
            </a:r>
          </a:p>
          <a:p>
            <a:pPr lvl="1">
              <a:lnSpc>
                <a:spcPct val="110000"/>
              </a:lnSpc>
              <a:buFont typeface="Wingdings" panose="05000000000000000000" pitchFamily="2" charset="2"/>
              <a:buChar char="v"/>
            </a:pPr>
            <a:r>
              <a:rPr lang="en-US" sz="1800" dirty="0"/>
              <a:t>There are various levels of algorithmic audits. A company can hire an outside firm to come in and lead the effort. If the company has an internal data team that is developing data models, it can institute a basic auditing process that involves an extra layer of testing outcomes to look for signs of bias.</a:t>
            </a:r>
          </a:p>
          <a:p>
            <a:pPr lvl="1">
              <a:lnSpc>
                <a:spcPct val="110000"/>
              </a:lnSpc>
              <a:buFont typeface="Wingdings" panose="05000000000000000000" pitchFamily="2" charset="2"/>
              <a:buChar char="v"/>
            </a:pPr>
            <a:endParaRPr lang="en-IE" sz="1800" dirty="0"/>
          </a:p>
          <a:p>
            <a:pPr marL="342900" indent="-342900">
              <a:lnSpc>
                <a:spcPct val="110000"/>
              </a:lnSpc>
              <a:buFont typeface="Arial" panose="020B0604020202020204" pitchFamily="34" charset="0"/>
              <a:buChar char="•"/>
            </a:pPr>
            <a:r>
              <a:rPr lang="en-IE" sz="2000" b="1" dirty="0"/>
              <a:t>Audit regularly</a:t>
            </a:r>
          </a:p>
          <a:p>
            <a:pPr lvl="1">
              <a:lnSpc>
                <a:spcPct val="110000"/>
              </a:lnSpc>
              <a:buFont typeface="Wingdings" panose="05000000000000000000" pitchFamily="2" charset="2"/>
              <a:buChar char="v"/>
            </a:pPr>
            <a:r>
              <a:rPr lang="en-US" sz="1800" dirty="0"/>
              <a:t>Bias—or just simply unfair results—may not be obvious initially and may only emerge as a model evolves or is trained on new data. Developers, who are used to writing code, checking it for errors, and then shipping it, aren’t used to having to work this way.</a:t>
            </a:r>
            <a:endParaRPr lang="en-IE" sz="1800" dirty="0"/>
          </a:p>
          <a:p>
            <a:endParaRPr lang="en-IE" sz="2000" dirty="0"/>
          </a:p>
        </p:txBody>
      </p:sp>
      <p:sp>
        <p:nvSpPr>
          <p:cNvPr id="6" name="Slide Number Placeholder 5">
            <a:extLst>
              <a:ext uri="{FF2B5EF4-FFF2-40B4-BE49-F238E27FC236}">
                <a16:creationId xmlns:a16="http://schemas.microsoft.com/office/drawing/2014/main" id="{E0A78B79-C871-F846-8B8A-BA631A112C73}"/>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83</a:t>
            </a:fld>
            <a:endParaRPr lang="en-IE" dirty="0"/>
          </a:p>
        </p:txBody>
      </p:sp>
    </p:spTree>
    <p:extLst>
      <p:ext uri="{BB962C8B-B14F-4D97-AF65-F5344CB8AC3E}">
        <p14:creationId xmlns:p14="http://schemas.microsoft.com/office/powerpoint/2010/main" val="822780929"/>
      </p:ext>
    </p:extLst>
  </p:cSld>
  <p:clrMapOvr>
    <a:masterClrMapping/>
  </p:clrMapOvr>
  <mc:AlternateContent xmlns:mc="http://schemas.openxmlformats.org/markup-compatibility/2006" xmlns:p14="http://schemas.microsoft.com/office/powerpoint/2010/main">
    <mc:Choice Requires="p14">
      <p:transition spd="slow" p14:dur="2000" advTm="169594"/>
    </mc:Choice>
    <mc:Fallback xmlns="">
      <p:transition spd="slow" advTm="169594"/>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253483" y="0"/>
            <a:ext cx="8596668" cy="1320800"/>
          </a:xfrm>
        </p:spPr>
        <p:txBody>
          <a:bodyPr>
            <a:noAutofit/>
          </a:bodyPr>
          <a:lstStyle/>
          <a:p>
            <a:r>
              <a:rPr lang="en-US" sz="3600" dirty="0"/>
              <a:t>Frameworks for conducting ethical and legal algorithm audits</a:t>
            </a:r>
            <a:endParaRPr lang="en-IE" sz="3600" dirty="0"/>
          </a:p>
        </p:txBody>
      </p:sp>
      <p:sp>
        <p:nvSpPr>
          <p:cNvPr id="10" name="TextBox 9">
            <a:extLst>
              <a:ext uri="{FF2B5EF4-FFF2-40B4-BE49-F238E27FC236}">
                <a16:creationId xmlns:a16="http://schemas.microsoft.com/office/drawing/2014/main" id="{C17D4492-669B-4AF5-84B5-662B4F3C91C8}"/>
              </a:ext>
            </a:extLst>
          </p:cNvPr>
          <p:cNvSpPr txBox="1"/>
          <p:nvPr/>
        </p:nvSpPr>
        <p:spPr>
          <a:xfrm>
            <a:off x="371893" y="5469904"/>
            <a:ext cx="2142708" cy="850707"/>
          </a:xfrm>
          <a:prstGeom prst="rect">
            <a:avLst/>
          </a:prstGeom>
          <a:noFill/>
        </p:spPr>
        <p:txBody>
          <a:bodyPr wrap="square">
            <a:spAutoFit/>
          </a:bodyPr>
          <a:lstStyle/>
          <a:p>
            <a:r>
              <a:rPr lang="en-IE" sz="1200" dirty="0"/>
              <a:t>https://www.scu.edu/media/ethics-center/ethical-decision-making/A-Framework-for-Ethical-Decision-Making.pdf</a:t>
            </a:r>
          </a:p>
        </p:txBody>
      </p:sp>
      <p:pic>
        <p:nvPicPr>
          <p:cNvPr id="13" name="Picture 12">
            <a:extLst>
              <a:ext uri="{FF2B5EF4-FFF2-40B4-BE49-F238E27FC236}">
                <a16:creationId xmlns:a16="http://schemas.microsoft.com/office/drawing/2014/main" id="{E70229AB-A492-435A-8F37-97A8DF8BB344}"/>
              </a:ext>
            </a:extLst>
          </p:cNvPr>
          <p:cNvPicPr>
            <a:picLocks noChangeAspect="1"/>
          </p:cNvPicPr>
          <p:nvPr/>
        </p:nvPicPr>
        <p:blipFill>
          <a:blip r:embed="rId3"/>
          <a:stretch>
            <a:fillRect/>
          </a:stretch>
        </p:blipFill>
        <p:spPr>
          <a:xfrm>
            <a:off x="3273780" y="1406717"/>
            <a:ext cx="5349702" cy="4913894"/>
          </a:xfrm>
          <a:prstGeom prst="rect">
            <a:avLst/>
          </a:prstGeom>
        </p:spPr>
      </p:pic>
      <p:pic>
        <p:nvPicPr>
          <p:cNvPr id="7" name="Picture 6">
            <a:extLst>
              <a:ext uri="{FF2B5EF4-FFF2-40B4-BE49-F238E27FC236}">
                <a16:creationId xmlns:a16="http://schemas.microsoft.com/office/drawing/2014/main" id="{72EECDAD-A4C2-48C0-BBB8-BC5A3526EC7F}"/>
              </a:ext>
            </a:extLst>
          </p:cNvPr>
          <p:cNvPicPr>
            <a:picLocks noChangeAspect="1"/>
          </p:cNvPicPr>
          <p:nvPr/>
        </p:nvPicPr>
        <p:blipFill>
          <a:blip r:embed="rId4"/>
          <a:stretch>
            <a:fillRect/>
          </a:stretch>
        </p:blipFill>
        <p:spPr>
          <a:xfrm>
            <a:off x="20444" y="1406717"/>
            <a:ext cx="2866147" cy="850708"/>
          </a:xfrm>
          <a:prstGeom prst="rect">
            <a:avLst/>
          </a:prstGeom>
        </p:spPr>
      </p:pic>
      <p:sp>
        <p:nvSpPr>
          <p:cNvPr id="4" name="Slide Number Placeholder 3">
            <a:extLst>
              <a:ext uri="{FF2B5EF4-FFF2-40B4-BE49-F238E27FC236}">
                <a16:creationId xmlns:a16="http://schemas.microsoft.com/office/drawing/2014/main" id="{86A756EF-C3B0-249A-048C-40E2E71B0122}"/>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84</a:t>
            </a:fld>
            <a:endParaRPr lang="en-IE" dirty="0"/>
          </a:p>
        </p:txBody>
      </p:sp>
    </p:spTree>
    <p:extLst>
      <p:ext uri="{BB962C8B-B14F-4D97-AF65-F5344CB8AC3E}">
        <p14:creationId xmlns:p14="http://schemas.microsoft.com/office/powerpoint/2010/main" val="3179087821"/>
      </p:ext>
    </p:extLst>
  </p:cSld>
  <p:clrMapOvr>
    <a:masterClrMapping/>
  </p:clrMapOvr>
  <mc:AlternateContent xmlns:mc="http://schemas.openxmlformats.org/markup-compatibility/2006" xmlns:p14="http://schemas.microsoft.com/office/powerpoint/2010/main">
    <mc:Choice Requires="p14">
      <p:transition spd="slow" p14:dur="2000" advTm="118100"/>
    </mc:Choice>
    <mc:Fallback xmlns="">
      <p:transition spd="slow" advTm="1181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381000" y="228600"/>
            <a:ext cx="8229600" cy="1107996"/>
          </a:xfrm>
        </p:spPr>
        <p:txBody>
          <a:bodyPr/>
          <a:lstStyle/>
          <a:p>
            <a:r>
              <a:rPr lang="en-IE" sz="3600" dirty="0"/>
              <a:t>Benefits and risks from algorithm audits</a:t>
            </a:r>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914400" y="1406797"/>
            <a:ext cx="9800634" cy="4044405"/>
          </a:xfrm>
        </p:spPr>
        <p:txBody>
          <a:bodyPr>
            <a:normAutofit/>
          </a:bodyPr>
          <a:lstStyle/>
          <a:p>
            <a:pPr marL="342900" indent="-342900">
              <a:buFont typeface="Arial" panose="020B0604020202020204" pitchFamily="34" charset="0"/>
              <a:buChar char="•"/>
            </a:pPr>
            <a:r>
              <a:rPr lang="en-IE" sz="2400" dirty="0"/>
              <a:t>Positive</a:t>
            </a:r>
          </a:p>
          <a:p>
            <a:pPr marL="800100" lvl="1" indent="-342900">
              <a:buFont typeface="Arial" panose="020B0604020202020204" pitchFamily="34" charset="0"/>
              <a:buChar char="•"/>
            </a:pPr>
            <a:r>
              <a:rPr lang="en-IE" sz="2000" dirty="0"/>
              <a:t>find biases</a:t>
            </a:r>
          </a:p>
          <a:p>
            <a:pPr marL="800100" lvl="1" indent="-342900">
              <a:buFont typeface="Arial" panose="020B0604020202020204" pitchFamily="34" charset="0"/>
              <a:buChar char="•"/>
            </a:pPr>
            <a:r>
              <a:rPr lang="en-US" sz="2000" dirty="0"/>
              <a:t>keeping biases out of algorithms</a:t>
            </a:r>
          </a:p>
          <a:p>
            <a:pPr marL="800100" lvl="1" indent="-342900">
              <a:buFont typeface="Arial" panose="020B0604020202020204" pitchFamily="34" charset="0"/>
              <a:buChar char="•"/>
            </a:pPr>
            <a:r>
              <a:rPr lang="en-US" sz="2000" dirty="0"/>
              <a:t>How might the algorithm be abused?’ </a:t>
            </a:r>
          </a:p>
          <a:p>
            <a:pPr marL="800100" lvl="1" indent="-342900">
              <a:buFont typeface="Arial" panose="020B0604020202020204" pitchFamily="34" charset="0"/>
              <a:buChar char="•"/>
            </a:pPr>
            <a:r>
              <a:rPr lang="en-US" sz="2000" dirty="0"/>
              <a:t>‘What harm might it cause on a portion of society?’</a:t>
            </a:r>
          </a:p>
          <a:p>
            <a:pPr marL="800100" lvl="1"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400" dirty="0"/>
              <a:t>Negative</a:t>
            </a:r>
          </a:p>
          <a:p>
            <a:pPr marL="800100" lvl="1" indent="-342900">
              <a:buFont typeface="Arial" panose="020B0604020202020204" pitchFamily="34" charset="0"/>
              <a:buChar char="•"/>
            </a:pPr>
            <a:r>
              <a:rPr lang="en-US" sz="2000" dirty="0"/>
              <a:t>exposing your algorithms may destroy your competitive advantage. </a:t>
            </a:r>
          </a:p>
          <a:p>
            <a:pPr marL="800100" lvl="1" indent="-342900">
              <a:buFont typeface="Arial" panose="020B0604020202020204" pitchFamily="34" charset="0"/>
              <a:buChar char="•"/>
            </a:pPr>
            <a:r>
              <a:rPr lang="en-US" sz="2000" dirty="0"/>
              <a:t>for the people who are tech savvy, publishing the algorithm might allow them to understand the decision-making process in detail, thus allowing them effectively to game the system.</a:t>
            </a:r>
            <a:endParaRPr lang="en-IE" sz="2000" dirty="0"/>
          </a:p>
        </p:txBody>
      </p:sp>
      <p:sp>
        <p:nvSpPr>
          <p:cNvPr id="5" name="Rectangle 4">
            <a:extLst>
              <a:ext uri="{FF2B5EF4-FFF2-40B4-BE49-F238E27FC236}">
                <a16:creationId xmlns:a16="http://schemas.microsoft.com/office/drawing/2014/main" id="{86E293F2-A7E6-483F-A58C-3C75B4C4D09E}"/>
              </a:ext>
            </a:extLst>
          </p:cNvPr>
          <p:cNvSpPr/>
          <p:nvPr/>
        </p:nvSpPr>
        <p:spPr>
          <a:xfrm>
            <a:off x="609600" y="5943600"/>
            <a:ext cx="9129823" cy="276999"/>
          </a:xfrm>
          <a:prstGeom prst="rect">
            <a:avLst/>
          </a:prstGeom>
        </p:spPr>
        <p:txBody>
          <a:bodyPr wrap="square">
            <a:spAutoFit/>
          </a:bodyPr>
          <a:lstStyle/>
          <a:p>
            <a:r>
              <a:rPr lang="en-US" sz="1200" dirty="0">
                <a:solidFill>
                  <a:schemeClr val="bg2">
                    <a:lumMod val="75000"/>
                  </a:schemeClr>
                </a:solidFill>
                <a:hlinkClick r:id="rId3">
                  <a:extLst>
                    <a:ext uri="{A12FA001-AC4F-418D-AE19-62706E023703}">
                      <ahyp:hlinkClr xmlns:ahyp="http://schemas.microsoft.com/office/drawing/2018/hyperlinkcolor" val="tx"/>
                    </a:ext>
                  </a:extLst>
                </a:hlinkClick>
              </a:rPr>
              <a:t>https://www.ft.com/content/879d96d6-93db-11e8-95f8-8640db9060a7</a:t>
            </a:r>
            <a:endParaRPr lang="en-IE" sz="1200" dirty="0">
              <a:solidFill>
                <a:schemeClr val="bg2">
                  <a:lumMod val="75000"/>
                </a:schemeClr>
              </a:solidFill>
            </a:endParaRPr>
          </a:p>
        </p:txBody>
      </p:sp>
      <p:sp>
        <p:nvSpPr>
          <p:cNvPr id="6" name="Slide Number Placeholder 5">
            <a:extLst>
              <a:ext uri="{FF2B5EF4-FFF2-40B4-BE49-F238E27FC236}">
                <a16:creationId xmlns:a16="http://schemas.microsoft.com/office/drawing/2014/main" id="{98464531-E8DA-6F04-90A7-934E68807555}"/>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85</a:t>
            </a:fld>
            <a:endParaRPr lang="en-IE" dirty="0"/>
          </a:p>
        </p:txBody>
      </p:sp>
    </p:spTree>
    <p:extLst>
      <p:ext uri="{BB962C8B-B14F-4D97-AF65-F5344CB8AC3E}">
        <p14:creationId xmlns:p14="http://schemas.microsoft.com/office/powerpoint/2010/main" val="2985424079"/>
      </p:ext>
    </p:extLst>
  </p:cSld>
  <p:clrMapOvr>
    <a:masterClrMapping/>
  </p:clrMapOvr>
  <mc:AlternateContent xmlns:mc="http://schemas.openxmlformats.org/markup-compatibility/2006" xmlns:p14="http://schemas.microsoft.com/office/powerpoint/2010/main">
    <mc:Choice Requires="p14">
      <p:transition spd="slow" p14:dur="2000" advTm="107123"/>
    </mc:Choice>
    <mc:Fallback xmlns="">
      <p:transition spd="slow" advTm="107123"/>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533400" y="439413"/>
            <a:ext cx="6198615" cy="848995"/>
          </a:xfrm>
        </p:spPr>
        <p:txBody>
          <a:bodyPr>
            <a:noAutofit/>
          </a:bodyPr>
          <a:lstStyle/>
          <a:p>
            <a:r>
              <a:rPr lang="en-US" sz="3600" dirty="0"/>
              <a:t>Tools for detecting Algorithmic Bias in AI</a:t>
            </a:r>
            <a:br>
              <a:rPr lang="en-US" sz="3600" b="1" dirty="0"/>
            </a:br>
            <a:endParaRPr lang="en-IE" sz="3600" dirty="0"/>
          </a:p>
        </p:txBody>
      </p:sp>
      <p:sp>
        <p:nvSpPr>
          <p:cNvPr id="3" name="Content Placeholder 2">
            <a:extLst>
              <a:ext uri="{FF2B5EF4-FFF2-40B4-BE49-F238E27FC236}">
                <a16:creationId xmlns:a16="http://schemas.microsoft.com/office/drawing/2014/main" id="{E5439DF6-09FA-4CBB-BE85-6DC5CE0C802E}"/>
              </a:ext>
            </a:extLst>
          </p:cNvPr>
          <p:cNvSpPr>
            <a:spLocks noGrp="1"/>
          </p:cNvSpPr>
          <p:nvPr>
            <p:ph idx="1"/>
          </p:nvPr>
        </p:nvSpPr>
        <p:spPr>
          <a:xfrm>
            <a:off x="731521" y="2338265"/>
            <a:ext cx="4619952" cy="3240368"/>
          </a:xfrm>
        </p:spPr>
        <p:txBody>
          <a:bodyPr>
            <a:normAutofit/>
          </a:bodyPr>
          <a:lstStyle/>
          <a:p>
            <a:pPr marL="285750" indent="-285750">
              <a:buFont typeface="Arial" panose="020B0604020202020204" pitchFamily="34" charset="0"/>
              <a:buChar char="•"/>
            </a:pPr>
            <a:r>
              <a:rPr lang="en-IE" sz="2400" dirty="0" err="1"/>
              <a:t>Pymetrics</a:t>
            </a:r>
            <a:r>
              <a:rPr lang="en-IE" sz="2400" dirty="0"/>
              <a:t>: Audit AI</a:t>
            </a:r>
          </a:p>
          <a:p>
            <a:pPr marL="285750" indent="-285750">
              <a:buFont typeface="Arial" panose="020B0604020202020204" pitchFamily="34" charset="0"/>
              <a:buChar char="•"/>
            </a:pPr>
            <a:r>
              <a:rPr lang="en-IE" sz="2400" dirty="0"/>
              <a:t>DataScience.com Labs: Skater</a:t>
            </a:r>
          </a:p>
          <a:p>
            <a:pPr marL="285750" indent="-285750">
              <a:buFont typeface="Arial" panose="020B0604020202020204" pitchFamily="34" charset="0"/>
              <a:buChar char="•"/>
            </a:pPr>
            <a:r>
              <a:rPr lang="en-IE" sz="2400" dirty="0"/>
              <a:t>Google: What-If Tool</a:t>
            </a:r>
          </a:p>
          <a:p>
            <a:pPr marL="285750" indent="-285750">
              <a:buFont typeface="Arial" panose="020B0604020202020204" pitchFamily="34" charset="0"/>
              <a:buChar char="•"/>
            </a:pPr>
            <a:r>
              <a:rPr lang="en-US" sz="2400" dirty="0"/>
              <a:t>IBM: AI Fairness 360 Open Source Toolkit</a:t>
            </a:r>
          </a:p>
          <a:p>
            <a:pPr marL="285750" indent="-285750">
              <a:buFont typeface="Arial" panose="020B0604020202020204" pitchFamily="34" charset="0"/>
              <a:buChar char="•"/>
            </a:pPr>
            <a:r>
              <a:rPr lang="en-US" sz="2400" dirty="0"/>
              <a:t>Accenture: Teach &amp; Test AI Framework</a:t>
            </a:r>
            <a:endParaRPr lang="en-IE" sz="2400" dirty="0"/>
          </a:p>
        </p:txBody>
      </p:sp>
      <p:pic>
        <p:nvPicPr>
          <p:cNvPr id="6" name="Picture 2" descr="Getting started with algorithmic audit- Workflow™">
            <a:extLst>
              <a:ext uri="{FF2B5EF4-FFF2-40B4-BE49-F238E27FC236}">
                <a16:creationId xmlns:a16="http://schemas.microsoft.com/office/drawing/2014/main" id="{B81756EB-2B31-4F4F-BE5B-4D348EF5F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169" y="2792460"/>
            <a:ext cx="6598831" cy="278617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63688BF8-22DD-8E41-1FFA-4C1D77826636}"/>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86</a:t>
            </a:fld>
            <a:endParaRPr lang="en-IE" dirty="0"/>
          </a:p>
        </p:txBody>
      </p:sp>
    </p:spTree>
    <p:extLst>
      <p:ext uri="{BB962C8B-B14F-4D97-AF65-F5344CB8AC3E}">
        <p14:creationId xmlns:p14="http://schemas.microsoft.com/office/powerpoint/2010/main" val="3967448733"/>
      </p:ext>
    </p:extLst>
  </p:cSld>
  <p:clrMapOvr>
    <a:masterClrMapping/>
  </p:clrMapOvr>
  <mc:AlternateContent xmlns:mc="http://schemas.openxmlformats.org/markup-compatibility/2006" xmlns:p14="http://schemas.microsoft.com/office/powerpoint/2010/main">
    <mc:Choice Requires="p14">
      <p:transition spd="slow" p14:dur="2000" advTm="97319"/>
    </mc:Choice>
    <mc:Fallback xmlns="">
      <p:transition spd="slow" advTm="97319"/>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42D9-91E9-446B-969D-66CC71EB09CF}"/>
              </a:ext>
            </a:extLst>
          </p:cNvPr>
          <p:cNvSpPr>
            <a:spLocks noGrp="1"/>
          </p:cNvSpPr>
          <p:nvPr>
            <p:ph type="title"/>
          </p:nvPr>
        </p:nvSpPr>
        <p:spPr>
          <a:xfrm>
            <a:off x="533400" y="439413"/>
            <a:ext cx="6198615" cy="848995"/>
          </a:xfrm>
        </p:spPr>
        <p:txBody>
          <a:bodyPr>
            <a:noAutofit/>
          </a:bodyPr>
          <a:lstStyle/>
          <a:p>
            <a:r>
              <a:rPr lang="en-US" sz="3600" dirty="0"/>
              <a:t>Q &amp; A</a:t>
            </a:r>
            <a:br>
              <a:rPr lang="en-US" sz="3600" b="1" dirty="0"/>
            </a:br>
            <a:endParaRPr lang="en-IE" sz="3600" dirty="0"/>
          </a:p>
        </p:txBody>
      </p:sp>
      <p:pic>
        <p:nvPicPr>
          <p:cNvPr id="9" name="Picture 8" descr="Icon&#10;&#10;Description automatically generated">
            <a:extLst>
              <a:ext uri="{FF2B5EF4-FFF2-40B4-BE49-F238E27FC236}">
                <a16:creationId xmlns:a16="http://schemas.microsoft.com/office/drawing/2014/main" id="{F1FCA140-3EF8-8676-13D4-509669B3537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68750" y="1671638"/>
            <a:ext cx="4254500" cy="4572000"/>
          </a:xfrm>
          <a:prstGeom prst="rect">
            <a:avLst/>
          </a:prstGeom>
        </p:spPr>
      </p:pic>
      <p:sp>
        <p:nvSpPr>
          <p:cNvPr id="11" name="Slide Number Placeholder 10">
            <a:extLst>
              <a:ext uri="{FF2B5EF4-FFF2-40B4-BE49-F238E27FC236}">
                <a16:creationId xmlns:a16="http://schemas.microsoft.com/office/drawing/2014/main" id="{00EABC02-E2BA-7BB9-A486-4471E862CCCC}"/>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87</a:t>
            </a:fld>
            <a:endParaRPr lang="en-IE" dirty="0"/>
          </a:p>
        </p:txBody>
      </p:sp>
    </p:spTree>
    <p:extLst>
      <p:ext uri="{BB962C8B-B14F-4D97-AF65-F5344CB8AC3E}">
        <p14:creationId xmlns:p14="http://schemas.microsoft.com/office/powerpoint/2010/main" val="2110661315"/>
      </p:ext>
    </p:extLst>
  </p:cSld>
  <p:clrMapOvr>
    <a:masterClrMapping/>
  </p:clrMapOvr>
  <mc:AlternateContent xmlns:mc="http://schemas.openxmlformats.org/markup-compatibility/2006" xmlns:p14="http://schemas.microsoft.com/office/powerpoint/2010/main">
    <mc:Choice Requires="p14">
      <p:transition spd="slow" p14:dur="2000" advTm="97319"/>
    </mc:Choice>
    <mc:Fallback xmlns="">
      <p:transition spd="slow" advTm="9731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5DB20EA-3DA8-DF08-B110-E7E9461F3CF4}"/>
              </a:ext>
            </a:extLst>
          </p:cNvPr>
          <p:cNvSpPr txBox="1">
            <a:spLocks/>
          </p:cNvSpPr>
          <p:nvPr/>
        </p:nvSpPr>
        <p:spPr>
          <a:xfrm>
            <a:off x="838200" y="1459949"/>
            <a:ext cx="7315878" cy="430887"/>
          </a:xfrm>
          <a:prstGeom prst="rect">
            <a:avLst/>
          </a:prstGeom>
        </p:spPr>
        <p:txBody>
          <a:bodyPr wrap="square" lIns="0" tIns="0" rIns="0" bIns="0">
            <a:spAutoFit/>
          </a:bodyPr>
          <a:lstStyle>
            <a:lvl1pPr>
              <a:defRPr sz="5400" b="0" i="0">
                <a:solidFill>
                  <a:srgbClr val="5FCAEE"/>
                </a:solidFill>
                <a:latin typeface="Trebuchet MS"/>
                <a:ea typeface="+mj-ea"/>
                <a:cs typeface="Trebuchet MS"/>
              </a:defRPr>
            </a:lvl1pPr>
          </a:lstStyle>
          <a:p>
            <a:r>
              <a:rPr lang="en-US" sz="2800" dirty="0"/>
              <a:t>… leading to common concerns</a:t>
            </a:r>
            <a:endParaRPr lang="en-IE" sz="2800" kern="0" dirty="0"/>
          </a:p>
        </p:txBody>
      </p:sp>
      <p:graphicFrame>
        <p:nvGraphicFramePr>
          <p:cNvPr id="21" name="Diagram 20">
            <a:extLst>
              <a:ext uri="{FF2B5EF4-FFF2-40B4-BE49-F238E27FC236}">
                <a16:creationId xmlns:a16="http://schemas.microsoft.com/office/drawing/2014/main" id="{12CB7D97-B46C-977F-13CA-3AFE3E1716E9}"/>
              </a:ext>
            </a:extLst>
          </p:cNvPr>
          <p:cNvGraphicFramePr/>
          <p:nvPr>
            <p:extLst>
              <p:ext uri="{D42A27DB-BD31-4B8C-83A1-F6EECF244321}">
                <p14:modId xmlns:p14="http://schemas.microsoft.com/office/powerpoint/2010/main" val="1022895432"/>
              </p:ext>
            </p:extLst>
          </p:nvPr>
        </p:nvGraphicFramePr>
        <p:xfrm>
          <a:off x="838200" y="2123089"/>
          <a:ext cx="10374923" cy="4214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Slide Number Placeholder 24">
            <a:extLst>
              <a:ext uri="{FF2B5EF4-FFF2-40B4-BE49-F238E27FC236}">
                <a16:creationId xmlns:a16="http://schemas.microsoft.com/office/drawing/2014/main" id="{4EDA5058-EAA9-9E8A-392A-187F2C11CD49}"/>
              </a:ext>
            </a:extLst>
          </p:cNvPr>
          <p:cNvSpPr>
            <a:spLocks noGrp="1"/>
          </p:cNvSpPr>
          <p:nvPr>
            <p:ph type="sldNum" sz="quarter" idx="7"/>
          </p:nvPr>
        </p:nvSpPr>
        <p:spPr>
          <a:xfrm>
            <a:off x="11582400" y="6470333"/>
            <a:ext cx="195579" cy="158114"/>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5FCAE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45"/>
              </a:spcBef>
            </a:pPr>
            <a:fld id="{81D60167-4931-47E6-BA6A-407CBD079E47}" type="slidenum">
              <a:rPr lang="en-IE" smtClean="0"/>
              <a:pPr marL="38100">
                <a:lnSpc>
                  <a:spcPct val="100000"/>
                </a:lnSpc>
                <a:spcBef>
                  <a:spcPts val="45"/>
                </a:spcBef>
              </a:pPr>
              <a:t>9</a:t>
            </a:fld>
            <a:endParaRPr lang="en-IE" dirty="0"/>
          </a:p>
        </p:txBody>
      </p:sp>
      <p:sp>
        <p:nvSpPr>
          <p:cNvPr id="2" name="Title 1">
            <a:extLst>
              <a:ext uri="{FF2B5EF4-FFF2-40B4-BE49-F238E27FC236}">
                <a16:creationId xmlns:a16="http://schemas.microsoft.com/office/drawing/2014/main" id="{E4761C52-E0B0-0806-5480-0179793E86A0}"/>
              </a:ext>
            </a:extLst>
          </p:cNvPr>
          <p:cNvSpPr txBox="1">
            <a:spLocks/>
          </p:cNvSpPr>
          <p:nvPr/>
        </p:nvSpPr>
        <p:spPr>
          <a:xfrm>
            <a:off x="533400" y="261302"/>
            <a:ext cx="9892862" cy="8489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sz="4000" dirty="0"/>
              <a:t>Shared Concerns</a:t>
            </a:r>
            <a:endParaRPr lang="en-US" dirty="0"/>
          </a:p>
        </p:txBody>
      </p:sp>
    </p:spTree>
    <p:extLst>
      <p:ext uri="{BB962C8B-B14F-4D97-AF65-F5344CB8AC3E}">
        <p14:creationId xmlns:p14="http://schemas.microsoft.com/office/powerpoint/2010/main" val="305686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 platforms-v1" id="{CCA09D51-91FC-DC47-82FB-BA8F0CD9B8A6}" vid="{B084EEB5-CF4E-2341-8832-160095C982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7E381DA-58FA-1D48-801C-204E17571D82}">
  <we:reference id="wa200002185" version="1.0.0.0" store="en-GB" storeType="OMEX"/>
  <we:alternateReferences>
    <we:reference id="wa200002185" version="1.0.0.0" store="WA20000218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1743</TotalTime>
  <Words>8991</Words>
  <Application>Microsoft Macintosh PowerPoint</Application>
  <PresentationFormat>Widescreen</PresentationFormat>
  <Paragraphs>734</Paragraphs>
  <Slides>87</Slides>
  <Notes>76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87</vt:i4>
      </vt:variant>
    </vt:vector>
  </HeadingPairs>
  <TitlesOfParts>
    <vt:vector size="105" baseType="lpstr">
      <vt:lpstr>Arial</vt:lpstr>
      <vt:lpstr>Arial</vt:lpstr>
      <vt:lpstr>Calibri</vt:lpstr>
      <vt:lpstr>Calibri Light</vt:lpstr>
      <vt:lpstr>Courier New</vt:lpstr>
      <vt:lpstr>Georgia</vt:lpstr>
      <vt:lpstr>Harding</vt:lpstr>
      <vt:lpstr>Open Sans</vt:lpstr>
      <vt:lpstr>PT Serif</vt:lpstr>
      <vt:lpstr>PwC Helvetica Neue</vt:lpstr>
      <vt:lpstr>Segoe UI</vt:lpstr>
      <vt:lpstr>sohne</vt:lpstr>
      <vt:lpstr>Times New Roman</vt:lpstr>
      <vt:lpstr>Trebuchet MS</vt:lpstr>
      <vt:lpstr>Tw Cen MT</vt:lpstr>
      <vt:lpstr>Wingdings</vt:lpstr>
      <vt:lpstr>Wingdings 3</vt:lpstr>
      <vt:lpstr>Office Theme</vt:lpstr>
      <vt:lpstr>Fairness, Accountability, and Transparency of Algorithmic Systems     </vt:lpstr>
      <vt:lpstr>PowerPoint Presentation</vt:lpstr>
      <vt:lpstr>Module aims and objectives</vt:lpstr>
      <vt:lpstr>Minimum intended module learning outcomes</vt:lpstr>
      <vt:lpstr>Agenda</vt:lpstr>
      <vt:lpstr>Fairness, Accountability, and Transparency in Algorithmic Systems I  </vt:lpstr>
      <vt:lpstr>PowerPoint Presentation</vt:lpstr>
      <vt:lpstr>PowerPoint Presentation</vt:lpstr>
      <vt:lpstr>PowerPoint Presentation</vt:lpstr>
      <vt:lpstr>Fairness, Accountability and Transparency of Algorithms</vt:lpstr>
      <vt:lpstr>An Algorithmic System</vt:lpstr>
      <vt:lpstr>An Algorithmic System</vt:lpstr>
      <vt:lpstr>The Use of Algorithms</vt:lpstr>
      <vt:lpstr>The Use of Algorithms</vt:lpstr>
      <vt:lpstr>Examples Of Algorithmic Biases</vt:lpstr>
      <vt:lpstr>Examples Of Algorithmic Biases</vt:lpstr>
      <vt:lpstr>Historical Human Biases</vt:lpstr>
      <vt:lpstr>Results of Historical Human Biases</vt:lpstr>
      <vt:lpstr>Fairness in Machine Learning Research</vt:lpstr>
      <vt:lpstr>Definition of Fairness</vt:lpstr>
      <vt:lpstr>What Is Fairness?</vt:lpstr>
      <vt:lpstr>The Meaning Of Fairness With Respect To Algorithmic Systems</vt:lpstr>
      <vt:lpstr>The Moral Machine Experiment</vt:lpstr>
      <vt:lpstr>Potential Causes Of Unfairness</vt:lpstr>
      <vt:lpstr>Example of problems in datasets</vt:lpstr>
      <vt:lpstr>Detecting And Mitigating Bias (1/4)</vt:lpstr>
      <vt:lpstr>Detecting And Mitigating Bias (2/4)</vt:lpstr>
      <vt:lpstr>Detecting And Mitigating Bias (3/4)</vt:lpstr>
      <vt:lpstr>Detecting And Mitigating Bias (4/4)</vt:lpstr>
      <vt:lpstr>Legal, Social, And Philosophical Models Of Fairness</vt:lpstr>
      <vt:lpstr>Legal, Social, And Philosophical Models Of Fairness</vt:lpstr>
      <vt:lpstr>Formalizing Fairness</vt:lpstr>
      <vt:lpstr>Fairness, Accountability, and Transparency in Algorithmic Systems II  </vt:lpstr>
      <vt:lpstr>The Use of Algorithms</vt:lpstr>
      <vt:lpstr>“Algorithms silently structure our lives” </vt:lpstr>
      <vt:lpstr>Algorithms, Decisions, and Accountability</vt:lpstr>
      <vt:lpstr>PowerPoint Presentation</vt:lpstr>
      <vt:lpstr>Defining Accountability</vt:lpstr>
      <vt:lpstr>Meaning And Functions Of Accountability</vt:lpstr>
      <vt:lpstr>Algorithmic Accountability</vt:lpstr>
      <vt:lpstr>Challenges For Algorithmic Accountability (1/2)</vt:lpstr>
      <vt:lpstr>Challenges For Algorithmic Accountability (2/2)</vt:lpstr>
      <vt:lpstr>Algorithmic Accountability</vt:lpstr>
      <vt:lpstr>Algorithmic Accountability</vt:lpstr>
      <vt:lpstr>Principal Of Accountability Is Contested</vt:lpstr>
      <vt:lpstr>Need For Accountable Development </vt:lpstr>
      <vt:lpstr>Framework For Appropriate Level Corporate Accountability </vt:lpstr>
      <vt:lpstr>Algorithmic Impact Assessments -AIA-(1/3)</vt:lpstr>
      <vt:lpstr>Algorithmic Impact Assessments -AIA-(2/3)</vt:lpstr>
      <vt:lpstr>Algorithmic Impact Assessments -AIA-(3/3)</vt:lpstr>
      <vt:lpstr>Principles For Accountable Algorithms</vt:lpstr>
      <vt:lpstr>Social Impact Statement for Algorithms</vt:lpstr>
      <vt:lpstr>GDPR And Algorithm Accountability</vt:lpstr>
      <vt:lpstr>GDPR And Algorithm Accountability</vt:lpstr>
      <vt:lpstr>Methods and Tools and Standards for Ensuring that Algorithms Comply with Fairness Policies</vt:lpstr>
      <vt:lpstr>IEEE P7003 TM - Algorithmic Bias Considerations</vt:lpstr>
      <vt:lpstr>Accountability in Public Sector Use of Algorithmic Decision Making</vt:lpstr>
      <vt:lpstr>Fairness, Accountability, and Transparency in Algorithmic Systems III  </vt:lpstr>
      <vt:lpstr>PowerPoint Presentation</vt:lpstr>
      <vt:lpstr>Algorithmic Transparency</vt:lpstr>
      <vt:lpstr>Algorithmic Transparency</vt:lpstr>
      <vt:lpstr>Factors that Affect Algorithmic Transparency </vt:lpstr>
      <vt:lpstr>Algorithmic Transparency Principles</vt:lpstr>
      <vt:lpstr>The Uses of Transparency</vt:lpstr>
      <vt:lpstr>Transparency as a tool to answer a range of questions (what, how, who?)</vt:lpstr>
      <vt:lpstr>Transparency of what?</vt:lpstr>
      <vt:lpstr>Transparency of what? (1. Data)</vt:lpstr>
      <vt:lpstr>Transparency of what? (2. Algorithms)</vt:lpstr>
      <vt:lpstr>Transparency of what? (3. Goals)</vt:lpstr>
      <vt:lpstr>Transparency of what? (4. Outcomes)</vt:lpstr>
      <vt:lpstr>Transparency of what? (5. Compliance)</vt:lpstr>
      <vt:lpstr>Transparency of what? (6. Influence)</vt:lpstr>
      <vt:lpstr>Transparency of what? (7. Usage)</vt:lpstr>
      <vt:lpstr>Transparency by or for whom?</vt:lpstr>
      <vt:lpstr>Transparency - why? </vt:lpstr>
      <vt:lpstr>Transparency - why? </vt:lpstr>
      <vt:lpstr>Transparency by or for whom?</vt:lpstr>
      <vt:lpstr>Trade-offs Between Privacy And Transparency</vt:lpstr>
      <vt:lpstr>Summary</vt:lpstr>
      <vt:lpstr>Auditing Algorithms</vt:lpstr>
      <vt:lpstr>Auditing Algorithms</vt:lpstr>
      <vt:lpstr>Auditing Algorithms</vt:lpstr>
      <vt:lpstr>Auditing Algorithms</vt:lpstr>
      <vt:lpstr>Frameworks for conducting ethical and legal algorithm audits</vt:lpstr>
      <vt:lpstr>Benefits and risks from algorithm audits</vt:lpstr>
      <vt:lpstr>Tools for detecting Algorithmic Bias in AI </vt:lpstr>
      <vt:lpstr>Q &amp; 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LOREDANA MARIA MANASIA (77132)</dc:creator>
  <cp:lastModifiedBy>Michael Bradford</cp:lastModifiedBy>
  <cp:revision>37</cp:revision>
  <dcterms:created xsi:type="dcterms:W3CDTF">2021-08-26T15:00:46Z</dcterms:created>
  <dcterms:modified xsi:type="dcterms:W3CDTF">2022-09-09T10:44:15Z</dcterms:modified>
</cp:coreProperties>
</file>