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6.jpg" ContentType="image/jpeg"/>
  <Override PartName="/ppt/media/image37.jpg" ContentType="image/jpeg"/>
  <Override PartName="/ppt/media/image40.jpg" ContentType="image/jpeg"/>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593" r:id="rId3"/>
    <p:sldId id="581" r:id="rId4"/>
    <p:sldId id="582" r:id="rId5"/>
    <p:sldId id="583" r:id="rId6"/>
    <p:sldId id="584" r:id="rId7"/>
    <p:sldId id="585" r:id="rId8"/>
    <p:sldId id="586" r:id="rId9"/>
    <p:sldId id="587" r:id="rId10"/>
    <p:sldId id="592" r:id="rId11"/>
    <p:sldId id="589" r:id="rId12"/>
    <p:sldId id="590" r:id="rId13"/>
    <p:sldId id="591" r:id="rId14"/>
    <p:sldId id="541" r:id="rId15"/>
    <p:sldId id="542" r:id="rId16"/>
    <p:sldId id="574" r:id="rId17"/>
    <p:sldId id="266" r:id="rId18"/>
    <p:sldId id="543" r:id="rId19"/>
    <p:sldId id="514" r:id="rId20"/>
    <p:sldId id="515" r:id="rId21"/>
    <p:sldId id="298" r:id="rId22"/>
    <p:sldId id="580" r:id="rId23"/>
    <p:sldId id="285" r:id="rId24"/>
    <p:sldId id="286" r:id="rId25"/>
    <p:sldId id="287" r:id="rId26"/>
    <p:sldId id="555" r:id="rId27"/>
    <p:sldId id="554" r:id="rId28"/>
    <p:sldId id="556" r:id="rId29"/>
    <p:sldId id="550" r:id="rId30"/>
    <p:sldId id="571" r:id="rId31"/>
    <p:sldId id="572" r:id="rId32"/>
    <p:sldId id="575" r:id="rId33"/>
    <p:sldId id="576" r:id="rId34"/>
    <p:sldId id="578" r:id="rId35"/>
    <p:sldId id="577" r:id="rId36"/>
    <p:sldId id="579" r:id="rId37"/>
    <p:sldId id="268" r:id="rId38"/>
    <p:sldId id="269" r:id="rId39"/>
    <p:sldId id="594"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rian Mihai DOBRE (24408)" initials="CMD(" lastIdx="1" clrIdx="0">
    <p:extLst>
      <p:ext uri="{19B8F6BF-5375-455C-9EA6-DF929625EA0E}">
        <p15:presenceInfo xmlns:p15="http://schemas.microsoft.com/office/powerpoint/2012/main" userId="S::ciprian.dobre@cs.pub.ro::bd31e05c-5762-4004-860b-6b721a409d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84490"/>
  </p:normalViewPr>
  <p:slideViewPr>
    <p:cSldViewPr snapToGrid="0">
      <p:cViewPr varScale="1">
        <p:scale>
          <a:sx n="107" d="100"/>
          <a:sy n="107" d="100"/>
        </p:scale>
        <p:origin x="11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34E9D-36C7-4D4E-ABC8-C8E0616FFD1C}" type="datetimeFigureOut">
              <a:rPr lang="en-GB" smtClean="0"/>
              <a:t>02/06/2022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5AD45-BC3B-8F48-9AD9-D6CC4FFAAF4F}" type="slidenum">
              <a:rPr lang="en-GB" smtClean="0"/>
              <a:t>‹#›</a:t>
            </a:fld>
            <a:endParaRPr lang="en-GB"/>
          </a:p>
        </p:txBody>
      </p:sp>
    </p:spTree>
    <p:extLst>
      <p:ext uri="{BB962C8B-B14F-4D97-AF65-F5344CB8AC3E}">
        <p14:creationId xmlns:p14="http://schemas.microsoft.com/office/powerpoint/2010/main" val="59133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4</a:t>
            </a:fld>
            <a:endParaRPr lang="en-GB"/>
          </a:p>
        </p:txBody>
      </p:sp>
    </p:spTree>
    <p:extLst>
      <p:ext uri="{BB962C8B-B14F-4D97-AF65-F5344CB8AC3E}">
        <p14:creationId xmlns:p14="http://schemas.microsoft.com/office/powerpoint/2010/main" val="8007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For example, documents written in LaTeX and markdown incorporate figures directly from a directory, so a figure will be updated in the document when the figure is updated in the directory – works for presentations as well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 Three commonly used general purpose repositories are Dryad, </a:t>
            </a:r>
            <a:r>
              <a:rPr lang="en-GB" sz="1200" b="0" i="0" kern="1200" dirty="0" err="1">
                <a:solidFill>
                  <a:schemeClr val="tx1"/>
                </a:solidFill>
                <a:effectLst/>
                <a:latin typeface="+mn-lt"/>
                <a:ea typeface="+mn-ea"/>
                <a:cs typeface="+mn-cs"/>
              </a:rPr>
              <a:t>Zenodo</a:t>
            </a:r>
            <a:r>
              <a:rPr lang="en-GB" sz="1200" b="0" i="0" kern="1200" dirty="0">
                <a:solidFill>
                  <a:schemeClr val="tx1"/>
                </a:solidFill>
                <a:effectLst/>
                <a:latin typeface="+mn-lt"/>
                <a:ea typeface="+mn-ea"/>
                <a:cs typeface="+mn-cs"/>
              </a:rPr>
              <a:t>, and </a:t>
            </a:r>
            <a:r>
              <a:rPr lang="en-GB" sz="1200" b="0" i="0" kern="1200" dirty="0" err="1">
                <a:solidFill>
                  <a:schemeClr val="tx1"/>
                </a:solidFill>
                <a:effectLst/>
                <a:latin typeface="+mn-lt"/>
                <a:ea typeface="+mn-ea"/>
                <a:cs typeface="+mn-cs"/>
              </a:rPr>
              <a:t>Figshare</a:t>
            </a:r>
            <a:r>
              <a:rPr lang="en-GB" sz="1200" b="0" i="0" kern="1200" dirty="0">
                <a:solidFill>
                  <a:schemeClr val="tx1"/>
                </a:solidFill>
                <a:effectLst/>
                <a:latin typeface="+mn-lt"/>
                <a:ea typeface="+mn-ea"/>
                <a:cs typeface="+mn-cs"/>
              </a:rPr>
              <a:t>; each of these creates a DOI that allows data and code to be citable by others.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spc="-1" dirty="0">
                <a:solidFill>
                  <a:schemeClr val="tx1"/>
                </a:solidFill>
                <a:effectLst/>
                <a:uFill>
                  <a:solidFill>
                    <a:srgbClr val="FFFFFF"/>
                  </a:solidFill>
                </a:uFill>
                <a:latin typeface="+mn-lt"/>
                <a:ea typeface="+mn-ea"/>
                <a:cs typeface="+mn-cs"/>
              </a:rPr>
              <a:t>Research compendium – Open Science Framework</a:t>
            </a: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13</a:t>
            </a:fld>
            <a:endParaRPr lang="en-GB"/>
          </a:p>
        </p:txBody>
      </p:sp>
    </p:spTree>
    <p:extLst>
      <p:ext uri="{BB962C8B-B14F-4D97-AF65-F5344CB8AC3E}">
        <p14:creationId xmlns:p14="http://schemas.microsoft.com/office/powerpoint/2010/main" val="12821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1A476B64-8856-5846-93F4-DFFF58121C8E}"/>
              </a:ext>
            </a:extLst>
          </p:cNvPr>
          <p:cNvSpPr>
            <a:spLocks noGrp="1" noRot="1" noChangeAspect="1"/>
          </p:cNvSpPr>
          <p:nvPr>
            <p:ph type="sldImg"/>
          </p:nvPr>
        </p:nvSpPr>
        <p:spPr bwMode="auto">
          <a:xfrm>
            <a:off x="92075" y="746125"/>
            <a:ext cx="6624638" cy="3727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a:extLst>
              <a:ext uri="{FF2B5EF4-FFF2-40B4-BE49-F238E27FC236}">
                <a16:creationId xmlns:a16="http://schemas.microsoft.com/office/drawing/2014/main" id="{9769ED21-B533-B0BD-C5AA-E984CBFE5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GB" altLang="fr-FR"/>
          </a:p>
        </p:txBody>
      </p:sp>
      <p:sp>
        <p:nvSpPr>
          <p:cNvPr id="4" name="Espace réservé du numéro de diapositive 3">
            <a:extLst>
              <a:ext uri="{FF2B5EF4-FFF2-40B4-BE49-F238E27FC236}">
                <a16:creationId xmlns:a16="http://schemas.microsoft.com/office/drawing/2014/main" id="{CDCA606E-D993-6078-9E64-51D630702144}"/>
              </a:ext>
            </a:extLst>
          </p:cNvPr>
          <p:cNvSpPr>
            <a:spLocks noGrp="1"/>
          </p:cNvSpPr>
          <p:nvPr>
            <p:ph type="sldNum" sz="quarter"/>
          </p:nvPr>
        </p:nvSpPr>
        <p:spPr/>
        <p:txBody>
          <a:bodyP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fld id="{82D67D2A-0B38-164E-8BE7-14335470BC11}" type="slidenum">
              <a:rPr lang="fr-CH" altLang="en-RO">
                <a:solidFill>
                  <a:srgbClr val="000000"/>
                </a:solidFill>
                <a:latin typeface="Times New Roman" panose="02020603050405020304" pitchFamily="18" charset="0"/>
              </a:rPr>
              <a:pPr eaLnBrk="1" hangingPunct="1"/>
              <a:t>17</a:t>
            </a:fld>
            <a:endParaRPr lang="fr-CH" altLang="en-RO">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3982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DBBD0D23-2750-7ED1-6474-06D3678B8356}"/>
              </a:ext>
            </a:extLst>
          </p:cNvPr>
          <p:cNvSpPr>
            <a:spLocks noGrp="1" noRot="1" noChangeAspect="1"/>
          </p:cNvSpPr>
          <p:nvPr>
            <p:ph type="sldImg"/>
          </p:nvPr>
        </p:nvSpPr>
        <p:spPr bwMode="auto">
          <a:xfrm>
            <a:off x="92075" y="746125"/>
            <a:ext cx="6624638" cy="3727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05EF8270-DBF0-0D97-A277-64BBC2F7A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GB" altLang="fr-FR"/>
          </a:p>
        </p:txBody>
      </p:sp>
      <p:sp>
        <p:nvSpPr>
          <p:cNvPr id="4" name="Espace réservé du numéro de diapositive 3">
            <a:extLst>
              <a:ext uri="{FF2B5EF4-FFF2-40B4-BE49-F238E27FC236}">
                <a16:creationId xmlns:a16="http://schemas.microsoft.com/office/drawing/2014/main" id="{C451A182-C4ED-FCC6-EA4C-D49FB17FAEA5}"/>
              </a:ext>
            </a:extLst>
          </p:cNvPr>
          <p:cNvSpPr>
            <a:spLocks noGrp="1"/>
          </p:cNvSpPr>
          <p:nvPr>
            <p:ph type="sldNum" sz="quarter"/>
          </p:nvPr>
        </p:nvSpPr>
        <p:spPr/>
        <p:txBody>
          <a:bodyP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l" eaLnBrk="1" hangingPunct="1"/>
            <a:fld id="{0AD7B8CD-BD4C-294E-8A32-6E2F5A06D8F0}" type="slidenum">
              <a:rPr lang="fr-CH" altLang="en-RO">
                <a:solidFill>
                  <a:srgbClr val="000000"/>
                </a:solidFill>
                <a:latin typeface="Times New Roman" panose="02020603050405020304" pitchFamily="18" charset="0"/>
              </a:rPr>
              <a:pPr algn="l" eaLnBrk="1" hangingPunct="1"/>
              <a:t>21</a:t>
            </a:fld>
            <a:endParaRPr lang="fr-CH" altLang="en-RO">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9651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ABE720EC-A31F-DAF2-45F3-3217A0AF6ADD}"/>
              </a:ext>
            </a:extLst>
          </p:cNvPr>
          <p:cNvSpPr>
            <a:spLocks noGrp="1" noRot="1" noChangeAspect="1"/>
          </p:cNvSpPr>
          <p:nvPr>
            <p:ph type="sldImg"/>
          </p:nvPr>
        </p:nvSpPr>
        <p:spPr bwMode="auto">
          <a:xfrm>
            <a:off x="92075" y="746125"/>
            <a:ext cx="6624638" cy="3727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03" name="Espace réservé des commentaires 2">
            <a:extLst>
              <a:ext uri="{FF2B5EF4-FFF2-40B4-BE49-F238E27FC236}">
                <a16:creationId xmlns:a16="http://schemas.microsoft.com/office/drawing/2014/main" id="{3B28F605-CC98-C1B7-9935-783206205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GB" altLang="fr-FR"/>
          </a:p>
        </p:txBody>
      </p:sp>
      <p:sp>
        <p:nvSpPr>
          <p:cNvPr id="54276" name="Espace réservé du numéro de diapositive 3">
            <a:extLst>
              <a:ext uri="{FF2B5EF4-FFF2-40B4-BE49-F238E27FC236}">
                <a16:creationId xmlns:a16="http://schemas.microsoft.com/office/drawing/2014/main" id="{8F471A18-6A56-960D-0B27-ACD8CA3C7805}"/>
              </a:ext>
            </a:extLst>
          </p:cNvPr>
          <p:cNvSpPr>
            <a:spLocks noGrp="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DejaVu Sans"/>
                <a:cs typeface="DejaVu Sans"/>
              </a:defRPr>
            </a:lvl1pPr>
            <a:lvl2pPr marL="742950" indent="-285750" eaLnBrk="0" hangingPunct="0">
              <a:spcBef>
                <a:spcPct val="30000"/>
              </a:spcBef>
              <a:defRPr sz="1200">
                <a:solidFill>
                  <a:schemeClr val="tx1"/>
                </a:solidFill>
                <a:latin typeface="Arial" panose="020B0604020202020204" pitchFamily="34" charset="0"/>
                <a:ea typeface="DejaVu Sans"/>
                <a:cs typeface="DejaVu Sans"/>
              </a:defRPr>
            </a:lvl2pPr>
            <a:lvl3pPr marL="1143000" indent="-228600" eaLnBrk="0" hangingPunct="0">
              <a:spcBef>
                <a:spcPct val="30000"/>
              </a:spcBef>
              <a:defRPr sz="1200">
                <a:solidFill>
                  <a:schemeClr val="tx1"/>
                </a:solidFill>
                <a:latin typeface="Arial" panose="020B0604020202020204" pitchFamily="34" charset="0"/>
                <a:ea typeface="DejaVu Sans"/>
                <a:cs typeface="DejaVu Sans"/>
              </a:defRPr>
            </a:lvl3pPr>
            <a:lvl4pPr marL="1600200" indent="-228600" eaLnBrk="0" hangingPunct="0">
              <a:spcBef>
                <a:spcPct val="30000"/>
              </a:spcBef>
              <a:defRPr sz="1200">
                <a:solidFill>
                  <a:schemeClr val="tx1"/>
                </a:solidFill>
                <a:latin typeface="Arial" panose="020B0604020202020204" pitchFamily="34" charset="0"/>
                <a:ea typeface="DejaVu Sans"/>
                <a:cs typeface="DejaVu Sans"/>
              </a:defRPr>
            </a:lvl4pPr>
            <a:lvl5pPr marL="2057400" indent="-228600" eaLnBrk="0" hangingPunct="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l" eaLnBrk="1" hangingPunct="1">
              <a:spcBef>
                <a:spcPct val="0"/>
              </a:spcBef>
            </a:pPr>
            <a:fld id="{6536D5E2-9CB5-B849-AA68-60D82CD9AA14}" type="slidenum">
              <a:rPr lang="fr-FR" altLang="en-RO" sz="1800">
                <a:solidFill>
                  <a:srgbClr val="000000"/>
                </a:solidFill>
                <a:latin typeface="Calibri" panose="020F0502020204030204" pitchFamily="34" charset="0"/>
              </a:rPr>
              <a:pPr algn="l" eaLnBrk="1" hangingPunct="1">
                <a:spcBef>
                  <a:spcPct val="0"/>
                </a:spcBef>
              </a:pPr>
              <a:t>23</a:t>
            </a:fld>
            <a:endParaRPr lang="fr-FR" altLang="en-RO" sz="1800">
              <a:solidFill>
                <a:srgbClr val="000000"/>
              </a:solidFill>
              <a:latin typeface="Calibri" panose="020F0502020204030204" pitchFamily="34" charset="0"/>
            </a:endParaRPr>
          </a:p>
        </p:txBody>
      </p:sp>
    </p:spTree>
    <p:extLst>
      <p:ext uri="{BB962C8B-B14F-4D97-AF65-F5344CB8AC3E}">
        <p14:creationId xmlns:p14="http://schemas.microsoft.com/office/powerpoint/2010/main" val="363073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4D9B1791-A607-7CB9-D893-25BDF68A1753}"/>
              </a:ext>
            </a:extLst>
          </p:cNvPr>
          <p:cNvSpPr>
            <a:spLocks noGrp="1" noRot="1" noChangeAspect="1"/>
          </p:cNvSpPr>
          <p:nvPr>
            <p:ph type="sldImg"/>
          </p:nvPr>
        </p:nvSpPr>
        <p:spPr bwMode="auto">
          <a:xfrm>
            <a:off x="92075" y="746125"/>
            <a:ext cx="6624638" cy="3727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2227" name="Espace réservé des commentaires 2">
            <a:extLst>
              <a:ext uri="{FF2B5EF4-FFF2-40B4-BE49-F238E27FC236}">
                <a16:creationId xmlns:a16="http://schemas.microsoft.com/office/drawing/2014/main" id="{D5EBBD92-9F27-B23E-02EC-4CDB018C5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GB" altLang="fr-FR"/>
          </a:p>
        </p:txBody>
      </p:sp>
      <p:sp>
        <p:nvSpPr>
          <p:cNvPr id="55300" name="Espace réservé du numéro de diapositive 3">
            <a:extLst>
              <a:ext uri="{FF2B5EF4-FFF2-40B4-BE49-F238E27FC236}">
                <a16:creationId xmlns:a16="http://schemas.microsoft.com/office/drawing/2014/main" id="{6F895871-BD64-9B5D-A2F2-4313B0A986E1}"/>
              </a:ext>
            </a:extLst>
          </p:cNvPr>
          <p:cNvSpPr>
            <a:spLocks noGrp="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DejaVu Sans"/>
                <a:cs typeface="DejaVu Sans"/>
              </a:defRPr>
            </a:lvl1pPr>
            <a:lvl2pPr marL="742950" indent="-285750" eaLnBrk="0" hangingPunct="0">
              <a:spcBef>
                <a:spcPct val="30000"/>
              </a:spcBef>
              <a:defRPr sz="1200">
                <a:solidFill>
                  <a:schemeClr val="tx1"/>
                </a:solidFill>
                <a:latin typeface="Arial" panose="020B0604020202020204" pitchFamily="34" charset="0"/>
                <a:ea typeface="DejaVu Sans"/>
                <a:cs typeface="DejaVu Sans"/>
              </a:defRPr>
            </a:lvl2pPr>
            <a:lvl3pPr marL="1143000" indent="-228600" eaLnBrk="0" hangingPunct="0">
              <a:spcBef>
                <a:spcPct val="30000"/>
              </a:spcBef>
              <a:defRPr sz="1200">
                <a:solidFill>
                  <a:schemeClr val="tx1"/>
                </a:solidFill>
                <a:latin typeface="Arial" panose="020B0604020202020204" pitchFamily="34" charset="0"/>
                <a:ea typeface="DejaVu Sans"/>
                <a:cs typeface="DejaVu Sans"/>
              </a:defRPr>
            </a:lvl3pPr>
            <a:lvl4pPr marL="1600200" indent="-228600" eaLnBrk="0" hangingPunct="0">
              <a:spcBef>
                <a:spcPct val="30000"/>
              </a:spcBef>
              <a:defRPr sz="1200">
                <a:solidFill>
                  <a:schemeClr val="tx1"/>
                </a:solidFill>
                <a:latin typeface="Arial" panose="020B0604020202020204" pitchFamily="34" charset="0"/>
                <a:ea typeface="DejaVu Sans"/>
                <a:cs typeface="DejaVu Sans"/>
              </a:defRPr>
            </a:lvl4pPr>
            <a:lvl5pPr marL="2057400" indent="-228600" eaLnBrk="0" hangingPunct="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l" eaLnBrk="1" hangingPunct="1">
              <a:spcBef>
                <a:spcPct val="0"/>
              </a:spcBef>
            </a:pPr>
            <a:fld id="{662A099D-F548-7043-AD17-16D0E943A26B}" type="slidenum">
              <a:rPr lang="fr-FR" altLang="en-RO" sz="1800">
                <a:solidFill>
                  <a:srgbClr val="000000"/>
                </a:solidFill>
                <a:latin typeface="Calibri" panose="020F0502020204030204" pitchFamily="34" charset="0"/>
              </a:rPr>
              <a:pPr algn="l" eaLnBrk="1" hangingPunct="1">
                <a:spcBef>
                  <a:spcPct val="0"/>
                </a:spcBef>
              </a:pPr>
              <a:t>24</a:t>
            </a:fld>
            <a:endParaRPr lang="fr-FR" altLang="en-RO" sz="1800">
              <a:solidFill>
                <a:srgbClr val="000000"/>
              </a:solidFill>
              <a:latin typeface="Calibri" panose="020F0502020204030204" pitchFamily="34" charset="0"/>
            </a:endParaRPr>
          </a:p>
        </p:txBody>
      </p:sp>
    </p:spTree>
    <p:extLst>
      <p:ext uri="{BB962C8B-B14F-4D97-AF65-F5344CB8AC3E}">
        <p14:creationId xmlns:p14="http://schemas.microsoft.com/office/powerpoint/2010/main" val="401463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C138BAD7-0301-8A6B-7437-A023DBB6DCA8}"/>
              </a:ext>
            </a:extLst>
          </p:cNvPr>
          <p:cNvSpPr>
            <a:spLocks noGrp="1" noRot="1" noChangeAspect="1"/>
          </p:cNvSpPr>
          <p:nvPr>
            <p:ph type="sldImg"/>
          </p:nvPr>
        </p:nvSpPr>
        <p:spPr bwMode="auto">
          <a:xfrm>
            <a:off x="92075" y="746125"/>
            <a:ext cx="6624638" cy="3727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3251" name="Espace réservé des commentaires 2">
            <a:extLst>
              <a:ext uri="{FF2B5EF4-FFF2-40B4-BE49-F238E27FC236}">
                <a16:creationId xmlns:a16="http://schemas.microsoft.com/office/drawing/2014/main" id="{D317D9DF-343F-2270-109B-B5CCB48242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GB" altLang="fr-FR"/>
          </a:p>
        </p:txBody>
      </p:sp>
      <p:sp>
        <p:nvSpPr>
          <p:cNvPr id="56324" name="Espace réservé du numéro de diapositive 3">
            <a:extLst>
              <a:ext uri="{FF2B5EF4-FFF2-40B4-BE49-F238E27FC236}">
                <a16:creationId xmlns:a16="http://schemas.microsoft.com/office/drawing/2014/main" id="{9D2B1BF7-6CAB-520E-ABCC-1639F499029A}"/>
              </a:ext>
            </a:extLst>
          </p:cNvPr>
          <p:cNvSpPr>
            <a:spLocks noGrp="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DejaVu Sans"/>
                <a:cs typeface="DejaVu Sans"/>
              </a:defRPr>
            </a:lvl1pPr>
            <a:lvl2pPr marL="742950" indent="-285750" eaLnBrk="0" hangingPunct="0">
              <a:spcBef>
                <a:spcPct val="30000"/>
              </a:spcBef>
              <a:defRPr sz="1200">
                <a:solidFill>
                  <a:schemeClr val="tx1"/>
                </a:solidFill>
                <a:latin typeface="Arial" panose="020B0604020202020204" pitchFamily="34" charset="0"/>
                <a:ea typeface="DejaVu Sans"/>
                <a:cs typeface="DejaVu Sans"/>
              </a:defRPr>
            </a:lvl2pPr>
            <a:lvl3pPr marL="1143000" indent="-228600" eaLnBrk="0" hangingPunct="0">
              <a:spcBef>
                <a:spcPct val="30000"/>
              </a:spcBef>
              <a:defRPr sz="1200">
                <a:solidFill>
                  <a:schemeClr val="tx1"/>
                </a:solidFill>
                <a:latin typeface="Arial" panose="020B0604020202020204" pitchFamily="34" charset="0"/>
                <a:ea typeface="DejaVu Sans"/>
                <a:cs typeface="DejaVu Sans"/>
              </a:defRPr>
            </a:lvl3pPr>
            <a:lvl4pPr marL="1600200" indent="-228600" eaLnBrk="0" hangingPunct="0">
              <a:spcBef>
                <a:spcPct val="30000"/>
              </a:spcBef>
              <a:defRPr sz="1200">
                <a:solidFill>
                  <a:schemeClr val="tx1"/>
                </a:solidFill>
                <a:latin typeface="Arial" panose="020B0604020202020204" pitchFamily="34" charset="0"/>
                <a:ea typeface="DejaVu Sans"/>
                <a:cs typeface="DejaVu Sans"/>
              </a:defRPr>
            </a:lvl4pPr>
            <a:lvl5pPr marL="2057400" indent="-228600" eaLnBrk="0" hangingPunct="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l" eaLnBrk="1" hangingPunct="1">
              <a:spcBef>
                <a:spcPct val="0"/>
              </a:spcBef>
            </a:pPr>
            <a:fld id="{40597979-0F55-B94B-BF29-8A32374F1188}" type="slidenum">
              <a:rPr lang="fr-FR" altLang="en-RO" sz="1800">
                <a:solidFill>
                  <a:srgbClr val="000000"/>
                </a:solidFill>
                <a:latin typeface="Calibri" panose="020F0502020204030204" pitchFamily="34" charset="0"/>
              </a:rPr>
              <a:pPr algn="l" eaLnBrk="1" hangingPunct="1">
                <a:spcBef>
                  <a:spcPct val="0"/>
                </a:spcBef>
              </a:pPr>
              <a:t>25</a:t>
            </a:fld>
            <a:endParaRPr lang="fr-FR" altLang="en-RO" sz="1800">
              <a:solidFill>
                <a:srgbClr val="000000"/>
              </a:solidFill>
              <a:latin typeface="Calibri" panose="020F0502020204030204" pitchFamily="34" charset="0"/>
            </a:endParaRPr>
          </a:p>
        </p:txBody>
      </p:sp>
    </p:spTree>
    <p:extLst>
      <p:ext uri="{BB962C8B-B14F-4D97-AF65-F5344CB8AC3E}">
        <p14:creationId xmlns:p14="http://schemas.microsoft.com/office/powerpoint/2010/main" val="47944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Conda</a:t>
            </a:r>
            <a:r>
              <a:rPr lang="en-GB" sz="1200" b="0" i="0" kern="1200" dirty="0">
                <a:solidFill>
                  <a:schemeClr val="tx1"/>
                </a:solidFill>
                <a:effectLst/>
                <a:latin typeface="+mn-lt"/>
                <a:ea typeface="+mn-ea"/>
                <a:cs typeface="+mn-cs"/>
              </a:rPr>
              <a:t> is an open source package management system and environment management system that runs on Windows, macOS, Linux and z/OS. </a:t>
            </a:r>
            <a:r>
              <a:rPr lang="en-GB" sz="1200" b="0" i="0" kern="1200" dirty="0" err="1">
                <a:solidFill>
                  <a:schemeClr val="tx1"/>
                </a:solidFill>
                <a:effectLst/>
                <a:latin typeface="+mn-lt"/>
                <a:ea typeface="+mn-ea"/>
                <a:cs typeface="+mn-cs"/>
              </a:rPr>
              <a:t>Conda</a:t>
            </a:r>
            <a:r>
              <a:rPr lang="en-GB" sz="1200" b="0" i="0" kern="1200" dirty="0">
                <a:solidFill>
                  <a:schemeClr val="tx1"/>
                </a:solidFill>
                <a:effectLst/>
                <a:latin typeface="+mn-lt"/>
                <a:ea typeface="+mn-ea"/>
                <a:cs typeface="+mn-cs"/>
              </a:rPr>
              <a:t> quickly installs, runs and updates packages and their dependencies</a:t>
            </a:r>
            <a:endParaRPr lang="en-RO" dirty="0"/>
          </a:p>
        </p:txBody>
      </p:sp>
      <p:sp>
        <p:nvSpPr>
          <p:cNvPr id="4" name="Slide Number Placeholder 3"/>
          <p:cNvSpPr>
            <a:spLocks noGrp="1"/>
          </p:cNvSpPr>
          <p:nvPr>
            <p:ph type="sldNum" sz="quarter" idx="5"/>
          </p:nvPr>
        </p:nvSpPr>
        <p:spPr/>
        <p:txBody>
          <a:bodyPr/>
          <a:lstStyle/>
          <a:p>
            <a:fld id="{86C5AD45-BC3B-8F48-9AD9-D6CC4FFAAF4F}" type="slidenum">
              <a:rPr lang="en-GB" smtClean="0"/>
              <a:t>28</a:t>
            </a:fld>
            <a:endParaRPr lang="en-GB"/>
          </a:p>
        </p:txBody>
      </p:sp>
    </p:spTree>
    <p:extLst>
      <p:ext uri="{BB962C8B-B14F-4D97-AF65-F5344CB8AC3E}">
        <p14:creationId xmlns:p14="http://schemas.microsoft.com/office/powerpoint/2010/main" val="354530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39</a:t>
            </a:fld>
            <a:endParaRPr lang="en-GB"/>
          </a:p>
        </p:txBody>
      </p:sp>
    </p:spTree>
    <p:extLst>
      <p:ext uri="{BB962C8B-B14F-4D97-AF65-F5344CB8AC3E}">
        <p14:creationId xmlns:p14="http://schemas.microsoft.com/office/powerpoint/2010/main" val="10295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5</a:t>
            </a:fld>
            <a:endParaRPr lang="en-GB"/>
          </a:p>
        </p:txBody>
      </p:sp>
    </p:spTree>
    <p:extLst>
      <p:ext uri="{BB962C8B-B14F-4D97-AF65-F5344CB8AC3E}">
        <p14:creationId xmlns:p14="http://schemas.microsoft.com/office/powerpoint/2010/main" val="281232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6</a:t>
            </a:fld>
            <a:endParaRPr lang="en-GB"/>
          </a:p>
        </p:txBody>
      </p:sp>
    </p:spTree>
    <p:extLst>
      <p:ext uri="{BB962C8B-B14F-4D97-AF65-F5344CB8AC3E}">
        <p14:creationId xmlns:p14="http://schemas.microsoft.com/office/powerpoint/2010/main" val="319164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7</a:t>
            </a:fld>
            <a:endParaRPr lang="en-GB"/>
          </a:p>
        </p:txBody>
      </p:sp>
    </p:spTree>
    <p:extLst>
      <p:ext uri="{BB962C8B-B14F-4D97-AF65-F5344CB8AC3E}">
        <p14:creationId xmlns:p14="http://schemas.microsoft.com/office/powerpoint/2010/main" val="290840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8</a:t>
            </a:fld>
            <a:endParaRPr lang="en-GB"/>
          </a:p>
        </p:txBody>
      </p:sp>
    </p:spTree>
    <p:extLst>
      <p:ext uri="{BB962C8B-B14F-4D97-AF65-F5344CB8AC3E}">
        <p14:creationId xmlns:p14="http://schemas.microsoft.com/office/powerpoint/2010/main" val="417148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9</a:t>
            </a:fld>
            <a:endParaRPr lang="en-GB"/>
          </a:p>
        </p:txBody>
      </p:sp>
    </p:spTree>
    <p:extLst>
      <p:ext uri="{BB962C8B-B14F-4D97-AF65-F5344CB8AC3E}">
        <p14:creationId xmlns:p14="http://schemas.microsoft.com/office/powerpoint/2010/main" val="80059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10</a:t>
            </a:fld>
            <a:endParaRPr lang="en-GB"/>
          </a:p>
        </p:txBody>
      </p:sp>
    </p:spTree>
    <p:extLst>
      <p:ext uri="{BB962C8B-B14F-4D97-AF65-F5344CB8AC3E}">
        <p14:creationId xmlns:p14="http://schemas.microsoft.com/office/powerpoint/2010/main" val="33575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11</a:t>
            </a:fld>
            <a:endParaRPr lang="en-GB"/>
          </a:p>
        </p:txBody>
      </p:sp>
    </p:spTree>
    <p:extLst>
      <p:ext uri="{BB962C8B-B14F-4D97-AF65-F5344CB8AC3E}">
        <p14:creationId xmlns:p14="http://schemas.microsoft.com/office/powerpoint/2010/main" val="99586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6C5AD45-BC3B-8F48-9AD9-D6CC4FFAAF4F}" type="slidenum">
              <a:rPr lang="en-GB" smtClean="0"/>
              <a:t>12</a:t>
            </a:fld>
            <a:endParaRPr lang="en-GB"/>
          </a:p>
        </p:txBody>
      </p:sp>
    </p:spTree>
    <p:extLst>
      <p:ext uri="{BB962C8B-B14F-4D97-AF65-F5344CB8AC3E}">
        <p14:creationId xmlns:p14="http://schemas.microsoft.com/office/powerpoint/2010/main" val="261988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E2C-E554-41DB-B007-AFB097E55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D88D5-12D9-4574-BBD8-5F02E3F27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AB766-3868-4754-B837-CD1F8AD1C268}"/>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26ECB89B-93CB-41E7-8EA5-F61DAFF57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5CB0D-F012-40A3-A835-97CF56DC74FB}"/>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8763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B0AEA-C670-426F-936A-DF1B55D493F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3" name="Footer Placeholder 2">
            <a:extLst>
              <a:ext uri="{FF2B5EF4-FFF2-40B4-BE49-F238E27FC236}">
                <a16:creationId xmlns:a16="http://schemas.microsoft.com/office/drawing/2014/main" id="{20627584-2056-4E17-8F75-F1E6623A1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911C6-3197-41D2-9EDE-04150743EAB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397011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351-6BB5-4A87-901C-2D20891A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FEBA1-4BE9-42FA-A15C-AD2B20049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CA144-4FA8-4BD6-9FAF-C7044117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251D-123F-448F-A6F8-0A53FFCCBA8C}"/>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6" name="Footer Placeholder 5">
            <a:extLst>
              <a:ext uri="{FF2B5EF4-FFF2-40B4-BE49-F238E27FC236}">
                <a16:creationId xmlns:a16="http://schemas.microsoft.com/office/drawing/2014/main" id="{E38567DE-7722-408A-884F-21152FEFE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88CBA-5F42-45B6-A5AF-DEF5DEE54C38}"/>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11431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C37-1159-4D90-95D1-D5EDD28A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1CFE5-46FC-4EDD-8049-3B7B419FA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96B13-A9BC-451E-AA03-23386A70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6DB-7103-436E-9BE8-159FECE37E61}"/>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6" name="Footer Placeholder 5">
            <a:extLst>
              <a:ext uri="{FF2B5EF4-FFF2-40B4-BE49-F238E27FC236}">
                <a16:creationId xmlns:a16="http://schemas.microsoft.com/office/drawing/2014/main" id="{136D373C-3A13-48A1-AA26-8F6AB9789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5B7F-C299-4C46-9465-AC6DD171FC5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65161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A7D4-4C65-4BE6-B74D-288105E14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90450-ACF9-45DA-AD7D-CD0EF104E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9B13-8562-4F28-87DA-AAD00FE3C1FB}"/>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11CC163E-9D94-4FE3-A462-FE3A42979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CF518-2892-4422-93FF-BF8727E2A662}"/>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53375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5FB61-768F-4D95-932F-8FEE2B345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369D-A0EA-4186-9F21-A1552901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1D35-1D65-4253-8100-C433820CBB61}"/>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A0B4605B-6662-46F4-AD20-1BAE6E55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D5B02-7C25-47FC-983A-B31D94E74D3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57745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529167" y="1844824"/>
            <a:ext cx="10363200" cy="4104456"/>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325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529167" y="1844824"/>
            <a:ext cx="10363200" cy="4104456"/>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954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600" y="273600"/>
            <a:ext cx="10972320" cy="1144800"/>
          </a:xfrm>
          <a:prstGeom prst="rect">
            <a:avLst/>
          </a:prstGeom>
        </p:spPr>
        <p:txBody>
          <a:bodyPr/>
          <a:lstStyle/>
          <a:p>
            <a:endParaRPr lang="fr-CH"/>
          </a:p>
        </p:txBody>
      </p:sp>
      <p:sp>
        <p:nvSpPr>
          <p:cNvPr id="75" name="PlaceHolder 2"/>
          <p:cNvSpPr>
            <a:spLocks noGrp="1"/>
          </p:cNvSpPr>
          <p:nvPr>
            <p:ph type="subTitle"/>
          </p:nvPr>
        </p:nvSpPr>
        <p:spPr>
          <a:xfrm>
            <a:off x="609600" y="1604520"/>
            <a:ext cx="10972320" cy="3977280"/>
          </a:xfrm>
          <a:prstGeom prst="rect">
            <a:avLst/>
          </a:prstGeom>
        </p:spPr>
        <p:txBody>
          <a:bodyPr anchor="ctr"/>
          <a:lstStyle/>
          <a:p>
            <a:endParaRPr lang="fr-CH"/>
          </a:p>
        </p:txBody>
      </p:sp>
    </p:spTree>
    <p:extLst>
      <p:ext uri="{BB962C8B-B14F-4D97-AF65-F5344CB8AC3E}">
        <p14:creationId xmlns:p14="http://schemas.microsoft.com/office/powerpoint/2010/main" val="333136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600" y="273600"/>
            <a:ext cx="10972320" cy="1144800"/>
          </a:xfrm>
          <a:prstGeom prst="rect">
            <a:avLst/>
          </a:prstGeom>
        </p:spPr>
        <p:txBody>
          <a:bodyPr/>
          <a:lstStyle/>
          <a:p>
            <a:endParaRPr lang="fr-CH"/>
          </a:p>
        </p:txBody>
      </p:sp>
      <p:sp>
        <p:nvSpPr>
          <p:cNvPr id="41" name="PlaceHolder 2"/>
          <p:cNvSpPr>
            <a:spLocks noGrp="1"/>
          </p:cNvSpPr>
          <p:nvPr>
            <p:ph type="body"/>
          </p:nvPr>
        </p:nvSpPr>
        <p:spPr>
          <a:xfrm>
            <a:off x="609600" y="1604520"/>
            <a:ext cx="10972320" cy="3977280"/>
          </a:xfrm>
          <a:prstGeom prst="rect">
            <a:avLst/>
          </a:prstGeom>
        </p:spPr>
        <p:txBody>
          <a:bodyPr/>
          <a:lstStyle/>
          <a:p>
            <a:endParaRPr lang="fr-CH"/>
          </a:p>
        </p:txBody>
      </p:sp>
    </p:spTree>
    <p:extLst>
      <p:ext uri="{BB962C8B-B14F-4D97-AF65-F5344CB8AC3E}">
        <p14:creationId xmlns:p14="http://schemas.microsoft.com/office/powerpoint/2010/main" val="41405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p:nvPr>
        </p:nvSpPr>
        <p:spPr>
          <a:xfrm>
            <a:off x="397164" y="1727200"/>
            <a:ext cx="11259127" cy="3914054"/>
          </a:xfrm>
        </p:spPr>
        <p:txBody>
          <a:bodyPr/>
          <a:lstStyle>
            <a:lvl1pPr marL="228600" indent="-228600">
              <a:buFontTx/>
              <a:buBlip>
                <a:blip r:embed="rId2"/>
              </a:buBlip>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clock&#10;&#10;Description automatically generated">
            <a:extLst>
              <a:ext uri="{FF2B5EF4-FFF2-40B4-BE49-F238E27FC236}">
                <a16:creationId xmlns:a16="http://schemas.microsoft.com/office/drawing/2014/main" id="{FDB23323-E98B-4286-A6FB-77D327DA4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120611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5403272" y="2949070"/>
            <a:ext cx="6142182" cy="1486404"/>
          </a:xfrm>
        </p:spPr>
        <p:txBody>
          <a:bodyPr/>
          <a:lstStyle>
            <a:lvl1pPr marL="0" indent="0">
              <a:buFontTx/>
              <a:buNone/>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pic>
        <p:nvPicPr>
          <p:cNvPr id="11" name="Picture 10" descr="Icon&#10;&#10;Description automatically generated">
            <a:extLst>
              <a:ext uri="{FF2B5EF4-FFF2-40B4-BE49-F238E27FC236}">
                <a16:creationId xmlns:a16="http://schemas.microsoft.com/office/drawing/2014/main" id="{16F4C8E1-03D0-4B6F-A1AA-9DE34FD0D8AC}"/>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5710" y="2235200"/>
            <a:ext cx="3532216" cy="3402517"/>
          </a:xfrm>
          <a:prstGeom prst="rect">
            <a:avLst/>
          </a:prstGeom>
        </p:spPr>
      </p:pic>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p:nvPr userDrawn="1"/>
        </p:nvCxnSpPr>
        <p:spPr>
          <a:xfrm>
            <a:off x="5403272" y="4562763"/>
            <a:ext cx="3916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4A70C508-E933-42DD-88C5-75F693D674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517732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ock&#10;&#10;Description automatically generated">
            <a:extLst>
              <a:ext uri="{FF2B5EF4-FFF2-40B4-BE49-F238E27FC236}">
                <a16:creationId xmlns:a16="http://schemas.microsoft.com/office/drawing/2014/main" id="{A31E7E22-D137-4C8B-B2A2-E75DD12E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01823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BB4-0BEB-4F29-891E-8E55C17E7DE8}"/>
              </a:ext>
            </a:extLst>
          </p:cNvPr>
          <p:cNvSpPr>
            <a:spLocks noGrp="1"/>
          </p:cNvSpPr>
          <p:nvPr>
            <p:ph type="title"/>
          </p:nvPr>
        </p:nvSpPr>
        <p:spPr>
          <a:xfrm>
            <a:off x="849875" y="1312786"/>
            <a:ext cx="75644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56340DA-95B7-4B66-B61A-D3BB6E683A0A}"/>
              </a:ext>
            </a:extLst>
          </p:cNvPr>
          <p:cNvSpPr>
            <a:spLocks noGrp="1"/>
          </p:cNvSpPr>
          <p:nvPr>
            <p:ph type="body" idx="1"/>
          </p:nvPr>
        </p:nvSpPr>
        <p:spPr>
          <a:xfrm>
            <a:off x="831850" y="4589463"/>
            <a:ext cx="8160490" cy="1500187"/>
          </a:xfrm>
        </p:spPr>
        <p:txBody>
          <a:bodyPr/>
          <a:lstStyle>
            <a:lvl1pPr marL="0" indent="0">
              <a:buNone/>
              <a:defRPr sz="24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D5E0B1-A447-4F79-A680-8D309C674E16}"/>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05DC73BF-9F14-4DFE-B19B-C061A9A80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B4451-AED9-4BE7-B3ED-B35E76EACAAB}"/>
              </a:ext>
            </a:extLst>
          </p:cNvPr>
          <p:cNvSpPr>
            <a:spLocks noGrp="1"/>
          </p:cNvSpPr>
          <p:nvPr>
            <p:ph type="sldNum" sz="quarter" idx="12"/>
          </p:nvPr>
        </p:nvSpPr>
        <p:spPr/>
        <p:txBody>
          <a:bodyPr/>
          <a:lstStyle/>
          <a:p>
            <a:fld id="{A02EAEBA-57A2-42DD-BF0A-88E664E0E084}" type="slidenum">
              <a:rPr lang="en-US" smtClean="0"/>
              <a:t>‹#›</a:t>
            </a:fld>
            <a:endParaRPr lang="en-US"/>
          </a:p>
        </p:txBody>
      </p:sp>
      <p:grpSp>
        <p:nvGrpSpPr>
          <p:cNvPr id="7" name="Group 6">
            <a:extLst>
              <a:ext uri="{FF2B5EF4-FFF2-40B4-BE49-F238E27FC236}">
                <a16:creationId xmlns:a16="http://schemas.microsoft.com/office/drawing/2014/main" id="{0782E83D-A9DB-4ACC-819D-F5EEA88E75BD}"/>
              </a:ext>
            </a:extLst>
          </p:cNvPr>
          <p:cNvGrpSpPr/>
          <p:nvPr userDrawn="1"/>
        </p:nvGrpSpPr>
        <p:grpSpPr>
          <a:xfrm>
            <a:off x="4244760" y="160388"/>
            <a:ext cx="7546589" cy="6013468"/>
            <a:chOff x="1053702" y="274320"/>
            <a:chExt cx="7546589" cy="6013468"/>
          </a:xfrm>
        </p:grpSpPr>
        <p:cxnSp>
          <p:nvCxnSpPr>
            <p:cNvPr id="8" name="Straight Connector 7">
              <a:extLst>
                <a:ext uri="{FF2B5EF4-FFF2-40B4-BE49-F238E27FC236}">
                  <a16:creationId xmlns:a16="http://schemas.microsoft.com/office/drawing/2014/main" id="{C9D05B4E-5F22-4434-96CE-A36552C42BB1}"/>
                </a:ext>
              </a:extLst>
            </p:cNvPr>
            <p:cNvCxnSpPr/>
            <p:nvPr/>
          </p:nvCxnSpPr>
          <p:spPr>
            <a:xfrm flipV="1">
              <a:off x="5328273" y="685800"/>
              <a:ext cx="1609398" cy="109480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E55C5A-3492-4C83-998C-2E90DD5201AE}"/>
                </a:ext>
              </a:extLst>
            </p:cNvPr>
            <p:cNvCxnSpPr/>
            <p:nvPr/>
          </p:nvCxnSpPr>
          <p:spPr>
            <a:xfrm flipH="1" flipV="1">
              <a:off x="5328273" y="1780603"/>
              <a:ext cx="1957697" cy="169506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A5D0E-E245-4F36-A2A8-FA66F16C0742}"/>
                </a:ext>
              </a:extLst>
            </p:cNvPr>
            <p:cNvCxnSpPr/>
            <p:nvPr/>
          </p:nvCxnSpPr>
          <p:spPr>
            <a:xfrm>
              <a:off x="6047745" y="6036413"/>
              <a:ext cx="227838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0DB13F-0DBE-493C-A991-3F12B241ED19}"/>
                </a:ext>
              </a:extLst>
            </p:cNvPr>
            <p:cNvCxnSpPr>
              <a:cxnSpLocks/>
            </p:cNvCxnSpPr>
            <p:nvPr/>
          </p:nvCxnSpPr>
          <p:spPr>
            <a:xfrm flipV="1">
              <a:off x="5997734" y="3712141"/>
              <a:ext cx="1824351" cy="234090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AA8B6D5-FD25-4C6D-81B9-6B47E733E503}"/>
                </a:ext>
              </a:extLst>
            </p:cNvPr>
            <p:cNvSpPr/>
            <p:nvPr/>
          </p:nvSpPr>
          <p:spPr>
            <a:xfrm>
              <a:off x="6096000" y="274320"/>
              <a:ext cx="1140825" cy="1140825"/>
            </a:xfrm>
            <a:prstGeom prst="ellipse">
              <a:avLst/>
            </a:prstGeom>
            <a:gradFill flip="none" rotWithShape="1">
              <a:gsLst>
                <a:gs pos="0">
                  <a:schemeClr val="bg1"/>
                </a:gs>
                <a:gs pos="100000">
                  <a:schemeClr val="bg1">
                    <a:lumMod val="85000"/>
                  </a:schemeClr>
                </a:gs>
              </a:gsLst>
              <a:path path="shape">
                <a:fillToRect l="50000" t="50000" r="50000" b="50000"/>
              </a:path>
              <a:tileRect/>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E3ADCCD-34C0-45F8-84FD-4B170ED19521}"/>
                </a:ext>
              </a:extLst>
            </p:cNvPr>
            <p:cNvGrpSpPr>
              <a:grpSpLocks noChangeAspect="1"/>
            </p:cNvGrpSpPr>
            <p:nvPr/>
          </p:nvGrpSpPr>
          <p:grpSpPr>
            <a:xfrm>
              <a:off x="1053702" y="6036410"/>
              <a:ext cx="205029" cy="47124"/>
              <a:chOff x="8487210" y="2674938"/>
              <a:chExt cx="393700" cy="90488"/>
            </a:xfrm>
          </p:grpSpPr>
          <p:sp>
            <p:nvSpPr>
              <p:cNvPr id="26" name="Freeform 12">
                <a:extLst>
                  <a:ext uri="{FF2B5EF4-FFF2-40B4-BE49-F238E27FC236}">
                    <a16:creationId xmlns:a16="http://schemas.microsoft.com/office/drawing/2014/main" id="{9888646B-78C0-4AF9-ADC9-D1A0E8AFACE4}"/>
                  </a:ext>
                </a:extLst>
              </p:cNvPr>
              <p:cNvSpPr>
                <a:spLocks/>
              </p:cNvSpPr>
              <p:nvPr/>
            </p:nvSpPr>
            <p:spPr bwMode="auto">
              <a:xfrm>
                <a:off x="8877735" y="2674938"/>
                <a:ext cx="3175" cy="11113"/>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0" y="1"/>
                      <a:pt x="0" y="0"/>
                    </a:cubicBezTo>
                    <a:cubicBezTo>
                      <a:pt x="0" y="0"/>
                      <a:pt x="0" y="0"/>
                      <a:pt x="0" y="0"/>
                    </a:cubicBezTo>
                    <a:cubicBezTo>
                      <a:pt x="0" y="1"/>
                      <a:pt x="1" y="2"/>
                      <a:pt x="1" y="3"/>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8B941FD1-015E-401A-A7D0-2D2C2FC33C6B}"/>
                  </a:ext>
                </a:extLst>
              </p:cNvPr>
              <p:cNvSpPr>
                <a:spLocks/>
              </p:cNvSpPr>
              <p:nvPr/>
            </p:nvSpPr>
            <p:spPr bwMode="auto">
              <a:xfrm>
                <a:off x="8487210" y="2738438"/>
                <a:ext cx="26988" cy="26988"/>
              </a:xfrm>
              <a:custGeom>
                <a:avLst/>
                <a:gdLst>
                  <a:gd name="T0" fmla="*/ 7 w 7"/>
                  <a:gd name="T1" fmla="*/ 0 h 7"/>
                  <a:gd name="T2" fmla="*/ 0 w 7"/>
                  <a:gd name="T3" fmla="*/ 7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3"/>
                      <a:pt x="0" y="6"/>
                      <a:pt x="0" y="7"/>
                    </a:cubicBezTo>
                    <a:cubicBezTo>
                      <a:pt x="0" y="7"/>
                      <a:pt x="0" y="7"/>
                      <a:pt x="0" y="7"/>
                    </a:cubicBezTo>
                    <a:cubicBezTo>
                      <a:pt x="3" y="6"/>
                      <a:pt x="5" y="3"/>
                      <a:pt x="7" y="0"/>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E9EB12B5-CCD1-47D8-91A7-3DE891701CFD}"/>
                </a:ext>
              </a:extLst>
            </p:cNvPr>
            <p:cNvSpPr/>
            <p:nvPr/>
          </p:nvSpPr>
          <p:spPr>
            <a:xfrm>
              <a:off x="8051975" y="5739472"/>
              <a:ext cx="548316" cy="548316"/>
            </a:xfrm>
            <a:prstGeom prst="ellipse">
              <a:avLst/>
            </a:prstGeom>
            <a:gradFill flip="none" rotWithShape="1">
              <a:gsLst>
                <a:gs pos="0">
                  <a:schemeClr val="bg1"/>
                </a:gs>
                <a:gs pos="100000">
                  <a:schemeClr val="bg1">
                    <a:lumMod val="85000"/>
                  </a:schemeClr>
                </a:gs>
              </a:gsLst>
              <a:path path="shape">
                <a:fillToRect l="50000" t="50000" r="50000" b="50000"/>
              </a:path>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latin typeface="Segoe UI" pitchFamily="34" charset="0"/>
                <a:cs typeface="Segoe UI" pitchFamily="34" charset="0"/>
              </a:endParaRPr>
            </a:p>
          </p:txBody>
        </p:sp>
      </p:grpSp>
      <p:pic>
        <p:nvPicPr>
          <p:cNvPr id="45" name="Picture 44" descr="Icon&#10;&#10;Description automatically generated">
            <a:extLst>
              <a:ext uri="{FF2B5EF4-FFF2-40B4-BE49-F238E27FC236}">
                <a16:creationId xmlns:a16="http://schemas.microsoft.com/office/drawing/2014/main" id="{306D46EC-A5B5-4218-BD81-FD4626A86E1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81345" y="5577813"/>
            <a:ext cx="636190" cy="596043"/>
          </a:xfrm>
          <a:prstGeom prst="flowChartConnector">
            <a:avLst/>
          </a:prstGeom>
        </p:spPr>
      </p:pic>
      <p:pic>
        <p:nvPicPr>
          <p:cNvPr id="46" name="Picture 45" descr="Icon&#10;&#10;Description automatically generated">
            <a:extLst>
              <a:ext uri="{FF2B5EF4-FFF2-40B4-BE49-F238E27FC236}">
                <a16:creationId xmlns:a16="http://schemas.microsoft.com/office/drawing/2014/main" id="{2707D529-402A-4AF9-8245-FA373B58CCA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261495" y="162386"/>
            <a:ext cx="1215533" cy="1138827"/>
          </a:xfrm>
          <a:prstGeom prst="flowChartConnector">
            <a:avLst/>
          </a:prstGeom>
        </p:spPr>
      </p:pic>
      <p:pic>
        <p:nvPicPr>
          <p:cNvPr id="19" name="Picture 18" descr="A picture containing text, clock&#10;&#10;Description automatically generated">
            <a:extLst>
              <a:ext uri="{FF2B5EF4-FFF2-40B4-BE49-F238E27FC236}">
                <a16:creationId xmlns:a16="http://schemas.microsoft.com/office/drawing/2014/main" id="{8198534B-907D-46AF-B293-D9B44F7DA0F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333" t="15001" r="22236" b="4722"/>
          <a:stretch/>
        </p:blipFill>
        <p:spPr>
          <a:xfrm>
            <a:off x="9224490" y="2216362"/>
            <a:ext cx="2505075" cy="2496995"/>
          </a:xfrm>
          <a:prstGeom prst="ellipse">
            <a:avLst/>
          </a:prstGeom>
        </p:spPr>
      </p:pic>
    </p:spTree>
    <p:extLst>
      <p:ext uri="{BB962C8B-B14F-4D97-AF65-F5344CB8AC3E}">
        <p14:creationId xmlns:p14="http://schemas.microsoft.com/office/powerpoint/2010/main" val="28445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798941" y="1722005"/>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a:cxnSpLocks/>
          </p:cNvCxnSpPr>
          <p:nvPr userDrawn="1"/>
        </p:nvCxnSpPr>
        <p:spPr>
          <a:xfrm>
            <a:off x="785085" y="6093039"/>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6B158B8-8A83-4A07-8D52-97D9C079C396}"/>
              </a:ext>
            </a:extLst>
          </p:cNvPr>
          <p:cNvSpPr>
            <a:spLocks noGrp="1"/>
          </p:cNvSpPr>
          <p:nvPr>
            <p:ph idx="13" hasCustomPrompt="1"/>
          </p:nvPr>
        </p:nvSpPr>
        <p:spPr>
          <a:xfrm>
            <a:off x="6550890" y="1672000"/>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cxnSp>
        <p:nvCxnSpPr>
          <p:cNvPr id="14" name="Straight Connector 13">
            <a:extLst>
              <a:ext uri="{FF2B5EF4-FFF2-40B4-BE49-F238E27FC236}">
                <a16:creationId xmlns:a16="http://schemas.microsoft.com/office/drawing/2014/main" id="{43F9FBEB-47D2-4AC0-9CA8-C9230F330152}"/>
              </a:ext>
            </a:extLst>
          </p:cNvPr>
          <p:cNvCxnSpPr>
            <a:cxnSpLocks/>
          </p:cNvCxnSpPr>
          <p:nvPr userDrawn="1"/>
        </p:nvCxnSpPr>
        <p:spPr>
          <a:xfrm>
            <a:off x="6532414" y="6080410"/>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ock&#10;&#10;Description automatically generated">
            <a:extLst>
              <a:ext uri="{FF2B5EF4-FFF2-40B4-BE49-F238E27FC236}">
                <a16:creationId xmlns:a16="http://schemas.microsoft.com/office/drawing/2014/main" id="{10277A5C-7AFC-497B-91D6-3410D57EF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566443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7BD-828F-48FE-8C05-BCBD4FE91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5CB61-3ADB-4E5E-BD2E-55187CB2B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3AC05-B212-4DB6-97DD-F83B75C3A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3150C-BCE0-44DC-A7A2-564B35EA1343}"/>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6" name="Footer Placeholder 5">
            <a:extLst>
              <a:ext uri="{FF2B5EF4-FFF2-40B4-BE49-F238E27FC236}">
                <a16:creationId xmlns:a16="http://schemas.microsoft.com/office/drawing/2014/main" id="{BE8168DB-7A2F-417F-AC10-91FDB18B2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9114-B270-4D0B-8161-DFDCC0E8001C}"/>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00327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49F-A305-4439-AAC8-3282C891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A90D-0641-4729-B7B5-C12CA278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300-D10F-4D97-81A3-393F9CB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8F044-2DEE-48B1-A88B-A87B02C7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D3780-67C8-4500-90FB-19CDB38D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FB8FB-4E91-4C3E-B075-D410331E28A4}"/>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8" name="Footer Placeholder 7">
            <a:extLst>
              <a:ext uri="{FF2B5EF4-FFF2-40B4-BE49-F238E27FC236}">
                <a16:creationId xmlns:a16="http://schemas.microsoft.com/office/drawing/2014/main" id="{B44884C3-E2F3-4D81-80E1-EABF25ED0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BC6B4-A1EB-4DB6-88EA-129B5FFA8570}"/>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46403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6F1-3E5A-472A-A2E3-08E736F3D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5A078-1033-4645-9931-27B44A65D226}"/>
              </a:ext>
            </a:extLst>
          </p:cNvPr>
          <p:cNvSpPr>
            <a:spLocks noGrp="1"/>
          </p:cNvSpPr>
          <p:nvPr>
            <p:ph type="dt" sz="half" idx="10"/>
          </p:nvPr>
        </p:nvSpPr>
        <p:spPr/>
        <p:txBody>
          <a:bodyPr/>
          <a:lstStyle/>
          <a:p>
            <a:fld id="{7938D2AB-6B5A-48D0-B84B-70C3B6C19188}" type="datetimeFigureOut">
              <a:rPr lang="en-US" smtClean="0"/>
              <a:t>6/2/22</a:t>
            </a:fld>
            <a:endParaRPr lang="en-US"/>
          </a:p>
        </p:txBody>
      </p:sp>
      <p:sp>
        <p:nvSpPr>
          <p:cNvPr id="4" name="Footer Placeholder 3">
            <a:extLst>
              <a:ext uri="{FF2B5EF4-FFF2-40B4-BE49-F238E27FC236}">
                <a16:creationId xmlns:a16="http://schemas.microsoft.com/office/drawing/2014/main" id="{DA8E0AA8-34A9-4580-8FE8-99DCE22E8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57D40-D23E-42C3-99B7-01EBBF74D80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48267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BF4AF-8BD3-475A-AD5A-07FF374CBB1A}"/>
              </a:ext>
            </a:extLst>
          </p:cNvPr>
          <p:cNvSpPr>
            <a:spLocks noGrp="1"/>
          </p:cNvSpPr>
          <p:nvPr>
            <p:ph type="title"/>
          </p:nvPr>
        </p:nvSpPr>
        <p:spPr>
          <a:xfrm>
            <a:off x="413326" y="184871"/>
            <a:ext cx="109404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7FED5-772E-4EAC-B00D-EB2903C0BECB}"/>
              </a:ext>
            </a:extLst>
          </p:cNvPr>
          <p:cNvSpPr>
            <a:spLocks noGrp="1"/>
          </p:cNvSpPr>
          <p:nvPr>
            <p:ph type="body" idx="1"/>
          </p:nvPr>
        </p:nvSpPr>
        <p:spPr>
          <a:xfrm>
            <a:off x="535707" y="1727200"/>
            <a:ext cx="10818091" cy="3914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B382F4-9AE8-405D-AB63-60B3D8C03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D2AB-6B5A-48D0-B84B-70C3B6C19188}" type="datetimeFigureOut">
              <a:rPr lang="en-US" smtClean="0"/>
              <a:t>6/2/22</a:t>
            </a:fld>
            <a:endParaRPr lang="en-US"/>
          </a:p>
        </p:txBody>
      </p:sp>
      <p:sp>
        <p:nvSpPr>
          <p:cNvPr id="5" name="Footer Placeholder 4">
            <a:extLst>
              <a:ext uri="{FF2B5EF4-FFF2-40B4-BE49-F238E27FC236}">
                <a16:creationId xmlns:a16="http://schemas.microsoft.com/office/drawing/2014/main" id="{E8E40461-2BEA-4AAE-858A-4DEE91EE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1B00FE-8413-4D9B-B370-59FAC4CF4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AEBA-57A2-42DD-BF0A-88E664E0E084}" type="slidenum">
              <a:rPr lang="en-US" smtClean="0"/>
              <a:t>‹#›</a:t>
            </a:fld>
            <a:endParaRPr lang="en-US"/>
          </a:p>
        </p:txBody>
      </p:sp>
    </p:spTree>
    <p:extLst>
      <p:ext uri="{BB962C8B-B14F-4D97-AF65-F5344CB8AC3E}">
        <p14:creationId xmlns:p14="http://schemas.microsoft.com/office/powerpoint/2010/main" val="55107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ublincore.org/documents/d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zenodo.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guides.github.com/activities/citable-code/" TargetMode="Externa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dx.doi.or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cs3.fedcloud-tf.fedcloud.eu/hub/hom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witter.com/JulietteTaka/status/1082735653929000960"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witter.com/JulietteTaka/status/1082735653929000960"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pen-science-training-handbook.gitbook.io/book/open-science-basics/reproducible-research-and-data-analysi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sajournals.onlinelibrary.wiley.com/doi/full/10.1002/bes2.1801" TargetMode="External"/><Relationship Id="rId4" Type="http://schemas.openxmlformats.org/officeDocument/2006/relationships/hyperlink" Target="https://www.annualreviews.org/doi/10.1146/annurev-publhealth-012420-10511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twitter.com/trainrdm" TargetMode="External"/><Relationship Id="rId7" Type="http://schemas.openxmlformats.org/officeDocument/2006/relationships/image" Target="../media/image52.png"/><Relationship Id="rId12" Type="http://schemas.openxmlformats.org/officeDocument/2006/relationships/hyperlink" Target="http://www.pngall.com/website-png/download/3769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linkedin.com/in/rdm-training-hub-a6959521a/" TargetMode="External"/><Relationship Id="rId11" Type="http://schemas.openxmlformats.org/officeDocument/2006/relationships/image" Target="../media/image53.png"/><Relationship Id="rId5" Type="http://schemas.openxmlformats.org/officeDocument/2006/relationships/hyperlink" Target="https://analisisdemedios.blogspot.com/2013/05/twitter-recopilara-informacion-personal.html" TargetMode="External"/><Relationship Id="rId10" Type="http://schemas.openxmlformats.org/officeDocument/2006/relationships/hyperlink" Target="rdmtraininghub.eu/" TargetMode="External"/><Relationship Id="rId4" Type="http://schemas.openxmlformats.org/officeDocument/2006/relationships/image" Target="../media/image51.PNG"/><Relationship Id="rId9" Type="http://schemas.openxmlformats.org/officeDocument/2006/relationships/hyperlink" Target="http://mediacause.org/if-you-were-a-social-platform-what-would-you-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4007852"/>
            <a:ext cx="7399421" cy="868363"/>
          </a:xfrm>
        </p:spPr>
        <p:txBody>
          <a:bodyPr>
            <a:normAutofit fontScale="90000"/>
          </a:bodyPr>
          <a:lstStyle/>
          <a:p>
            <a:r>
              <a:rPr lang="en-US" sz="4800" b="1" dirty="0"/>
              <a:t>Reproducible Research and Data Analysis</a:t>
            </a:r>
          </a:p>
        </p:txBody>
      </p:sp>
      <p:cxnSp>
        <p:nvCxnSpPr>
          <p:cNvPr id="5" name="Straight Connector 4">
            <a:extLst>
              <a:ext uri="{FF2B5EF4-FFF2-40B4-BE49-F238E27FC236}">
                <a16:creationId xmlns:a16="http://schemas.microsoft.com/office/drawing/2014/main" id="{73B95838-9304-4712-A049-9665DC4F6177}"/>
              </a:ext>
            </a:extLst>
          </p:cNvPr>
          <p:cNvCxnSpPr/>
          <p:nvPr/>
        </p:nvCxnSpPr>
        <p:spPr>
          <a:xfrm>
            <a:off x="3873500" y="-13843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849563" y="4971424"/>
            <a:ext cx="34811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sp>
        <p:nvSpPr>
          <p:cNvPr id="6" name="Title 1">
            <a:extLst>
              <a:ext uri="{FF2B5EF4-FFF2-40B4-BE49-F238E27FC236}">
                <a16:creationId xmlns:a16="http://schemas.microsoft.com/office/drawing/2014/main" id="{4EA1F65B-970D-A145-B6D9-F4F91F00EAC3}"/>
              </a:ext>
            </a:extLst>
          </p:cNvPr>
          <p:cNvSpPr txBox="1">
            <a:spLocks/>
          </p:cNvSpPr>
          <p:nvPr/>
        </p:nvSpPr>
        <p:spPr>
          <a:xfrm>
            <a:off x="511676" y="5097788"/>
            <a:ext cx="11168648" cy="8683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US" sz="2800" b="1" dirty="0"/>
              <a:t>University POLITEHNICA of Bucharest</a:t>
            </a:r>
          </a:p>
        </p:txBody>
      </p:sp>
      <p:sp>
        <p:nvSpPr>
          <p:cNvPr id="8" name="TextBox 7">
            <a:extLst>
              <a:ext uri="{FF2B5EF4-FFF2-40B4-BE49-F238E27FC236}">
                <a16:creationId xmlns:a16="http://schemas.microsoft.com/office/drawing/2014/main" id="{EB547A76-0660-93B6-775E-2E8C93DF72BD}"/>
              </a:ext>
            </a:extLst>
          </p:cNvPr>
          <p:cNvSpPr txBox="1"/>
          <p:nvPr/>
        </p:nvSpPr>
        <p:spPr>
          <a:xfrm>
            <a:off x="131595" y="6459500"/>
            <a:ext cx="3921586" cy="338554"/>
          </a:xfrm>
          <a:prstGeom prst="rect">
            <a:avLst/>
          </a:prstGeom>
          <a:noFill/>
        </p:spPr>
        <p:txBody>
          <a:bodyPr wrap="none" rtlCol="0">
            <a:spAutoFit/>
          </a:bodyPr>
          <a:lstStyle/>
          <a:p>
            <a:r>
              <a:rPr lang="en-RO" sz="1600" dirty="0"/>
              <a:t>This resource si released under </a:t>
            </a:r>
            <a:r>
              <a:rPr lang="en-RO" sz="1600" dirty="0">
                <a:hlinkClick r:id="rId3">
                  <a:extLst>
                    <a:ext uri="{A12FA001-AC4F-418D-AE19-62706E023703}">
                      <ahyp:hlinkClr xmlns:ahyp="http://schemas.microsoft.com/office/drawing/2018/hyperlinkcolor" val="tx"/>
                    </a:ext>
                  </a:extLst>
                </a:hlinkClick>
              </a:rPr>
              <a:t>CC-BY licence</a:t>
            </a:r>
            <a:endParaRPr lang="en-RO" sz="1600" dirty="0"/>
          </a:p>
        </p:txBody>
      </p:sp>
    </p:spTree>
    <p:extLst>
      <p:ext uri="{BB962C8B-B14F-4D97-AF65-F5344CB8AC3E}">
        <p14:creationId xmlns:p14="http://schemas.microsoft.com/office/powerpoint/2010/main" val="184127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Challenges in reproducible research</a:t>
            </a:r>
          </a:p>
        </p:txBody>
      </p:sp>
      <p:pic>
        <p:nvPicPr>
          <p:cNvPr id="89090" name="Picture 2">
            <a:extLst>
              <a:ext uri="{FF2B5EF4-FFF2-40B4-BE49-F238E27FC236}">
                <a16:creationId xmlns:a16="http://schemas.microsoft.com/office/drawing/2014/main" id="{14D4C700-4CC9-13FF-068C-EE1A1926F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36" y="1059319"/>
            <a:ext cx="4911725" cy="53964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5B20AC-3477-9DDD-2D88-AB5F891FBE27}"/>
              </a:ext>
            </a:extLst>
          </p:cNvPr>
          <p:cNvSpPr txBox="1"/>
          <p:nvPr/>
        </p:nvSpPr>
        <p:spPr>
          <a:xfrm>
            <a:off x="2291400" y="6515099"/>
            <a:ext cx="8542660" cy="276999"/>
          </a:xfrm>
          <a:prstGeom prst="rect">
            <a:avLst/>
          </a:prstGeom>
          <a:noFill/>
        </p:spPr>
        <p:txBody>
          <a:bodyPr wrap="none" rtlCol="0">
            <a:spAutoFit/>
          </a:bodyPr>
          <a:lstStyle/>
          <a:p>
            <a:r>
              <a:rPr lang="en-GB" sz="1200" dirty="0">
                <a:solidFill>
                  <a:schemeClr val="bg1"/>
                </a:solidFill>
              </a:rPr>
              <a:t>https://open-science-training-</a:t>
            </a:r>
            <a:r>
              <a:rPr lang="en-GB" sz="1200" dirty="0" err="1">
                <a:solidFill>
                  <a:schemeClr val="bg1"/>
                </a:solidFill>
              </a:rPr>
              <a:t>handbook.gitbook.io</a:t>
            </a:r>
            <a:r>
              <a:rPr lang="en-GB" sz="1200" dirty="0">
                <a:solidFill>
                  <a:schemeClr val="bg1"/>
                </a:solidFill>
              </a:rPr>
              <a:t>/book/open-science-basics/reproducible-research-and-data-analysis  (under </a:t>
            </a:r>
            <a:r>
              <a:rPr lang="en-GB" sz="1200" dirty="0">
                <a:solidFill>
                  <a:schemeClr val="bg1"/>
                </a:solidFill>
                <a:hlinkClick r:id="rId4">
                  <a:extLst>
                    <a:ext uri="{A12FA001-AC4F-418D-AE19-62706E023703}">
                      <ahyp:hlinkClr xmlns:ahyp="http://schemas.microsoft.com/office/drawing/2018/hyperlinkcolor" val="tx"/>
                    </a:ext>
                  </a:extLst>
                </a:hlinkClick>
              </a:rPr>
              <a:t>CC-BY</a:t>
            </a:r>
            <a:r>
              <a:rPr lang="en-GB" sz="1200" dirty="0">
                <a:solidFill>
                  <a:schemeClr val="bg1"/>
                </a:solidFill>
              </a:rPr>
              <a:t>)</a:t>
            </a:r>
            <a:endParaRPr lang="en-RO" sz="1200" dirty="0">
              <a:solidFill>
                <a:schemeClr val="bg1"/>
              </a:solidFill>
            </a:endParaRPr>
          </a:p>
        </p:txBody>
      </p:sp>
    </p:spTree>
    <p:extLst>
      <p:ext uri="{BB962C8B-B14F-4D97-AF65-F5344CB8AC3E}">
        <p14:creationId xmlns:p14="http://schemas.microsoft.com/office/powerpoint/2010/main" val="144824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lnSpcReduction="10000"/>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Before data analysis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always back up data (of all kinds, from all stages)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always replicate data in multiple locations and on multiple media</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if you have physical data (papers, sheets, etc.), make digital copies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portable, open and flat file formats where possible (e.g., txt or csv)</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transform data into tidy formatting</a:t>
            </a:r>
          </a:p>
          <a:p>
            <a:pPr lvl="2">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long format</a:t>
            </a:r>
          </a:p>
          <a:p>
            <a:pPr lvl="2">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consistent data structure</a:t>
            </a:r>
          </a:p>
          <a:p>
            <a:pPr lvl="2">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informative headers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store metadata along with the actual data</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organize files in a logical structure and give them informative names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version control</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Stages of performing reproducible research</a:t>
            </a:r>
          </a:p>
        </p:txBody>
      </p:sp>
    </p:spTree>
    <p:extLst>
      <p:ext uri="{BB962C8B-B14F-4D97-AF65-F5344CB8AC3E}">
        <p14:creationId xmlns:p14="http://schemas.microsoft.com/office/powerpoint/2010/main" val="211632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During data analysis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scripts instead of visual tools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annotate code with comments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follow a consistent coding style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automate repetitive tasks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avoid using hard-coded values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have someone review your code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create a portable environment for running the analysis (e.g., software containers)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document all software packages, frameworks and libraries used, and their versions</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Stages of performing reproducible research</a:t>
            </a:r>
          </a:p>
        </p:txBody>
      </p:sp>
    </p:spTree>
    <p:extLst>
      <p:ext uri="{BB962C8B-B14F-4D97-AF65-F5344CB8AC3E}">
        <p14:creationId xmlns:p14="http://schemas.microsoft.com/office/powerpoint/2010/main" val="181971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After data analysis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generate figures and tables directly from code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automate data pre-processing, analysis and manuscript generation as “one-button” processes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increase access to publications by posting preprints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data and code repositories for sharing (instead of personal websites)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create research compendiums </a:t>
            </a:r>
            <a:r>
              <a:rPr lang="en-GB"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 archives of data, code, software and products from a research project</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in the published manuscript, offer explicit instructions regarding where to locate data, metadata and code</a:t>
            </a: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Stages of performing reproducible research</a:t>
            </a:r>
          </a:p>
        </p:txBody>
      </p:sp>
    </p:spTree>
    <p:extLst>
      <p:ext uri="{BB962C8B-B14F-4D97-AF65-F5344CB8AC3E}">
        <p14:creationId xmlns:p14="http://schemas.microsoft.com/office/powerpoint/2010/main" val="342289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p:txBody>
          <a:bodyPr/>
          <a:lstStyle/>
          <a:p>
            <a:r>
              <a:rPr lang="en-US" b="1" spc="-1" dirty="0">
                <a:uFill>
                  <a:solidFill>
                    <a:srgbClr val="FFFFFF"/>
                  </a:solidFill>
                </a:uFill>
                <a:latin typeface="Calibri"/>
              </a:rPr>
              <a:t>2. Research Code</a:t>
            </a:r>
            <a:endParaRPr lang="en-US" dirty="0"/>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r>
              <a:rPr lang="en-GB" dirty="0"/>
              <a:t>Collaborative working with code: versioning, branching, metadata </a:t>
            </a:r>
          </a:p>
          <a:p>
            <a:endParaRPr lang="en-GB" dirty="0"/>
          </a:p>
        </p:txBody>
      </p:sp>
    </p:spTree>
    <p:extLst>
      <p:ext uri="{BB962C8B-B14F-4D97-AF65-F5344CB8AC3E}">
        <p14:creationId xmlns:p14="http://schemas.microsoft.com/office/powerpoint/2010/main" val="42723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lstStyle/>
          <a:p>
            <a:pPr fontAlgn="auto">
              <a:lnSpc>
                <a:spcPct val="100000"/>
              </a:lnSpc>
              <a:spcBef>
                <a:spcPts val="0"/>
              </a:spcBef>
              <a:spcAft>
                <a:spcPts val="0"/>
              </a:spcAft>
              <a:defRPr/>
            </a:pPr>
            <a:r>
              <a:rPr lang="en-US" b="1" spc="-1" dirty="0">
                <a:solidFill>
                  <a:srgbClr val="000000"/>
                </a:solidFill>
                <a:uFill>
                  <a:solidFill>
                    <a:srgbClr val="FFFFFF"/>
                  </a:solidFill>
                </a:uFill>
                <a:latin typeface="Calibri"/>
              </a:rPr>
              <a:t>Versioning</a:t>
            </a:r>
          </a:p>
          <a:p>
            <a:pPr lvl="1">
              <a:lnSpc>
                <a:spcPct val="100000"/>
              </a:lnSpc>
              <a:spcBef>
                <a:spcPts val="0"/>
              </a:spcBef>
              <a:defRPr/>
            </a:pPr>
            <a:r>
              <a:rPr lang="en-US" spc="-1" dirty="0">
                <a:solidFill>
                  <a:srgbClr val="000000"/>
                </a:solidFill>
                <a:uFill>
                  <a:solidFill>
                    <a:srgbClr val="FFFFFF"/>
                  </a:solidFill>
                </a:uFill>
                <a:latin typeface="Calibri"/>
              </a:rPr>
              <a:t>Go back (to previous commits or versions)</a:t>
            </a:r>
            <a:endParaRPr lang="en-US" spc="-1" dirty="0">
              <a:solidFill>
                <a:srgbClr val="000000"/>
              </a:solidFill>
              <a:uFill>
                <a:solidFill>
                  <a:srgbClr val="FFFFFF"/>
                </a:solidFill>
              </a:uFill>
            </a:endParaRPr>
          </a:p>
          <a:p>
            <a:pPr lvl="1">
              <a:lnSpc>
                <a:spcPct val="100000"/>
              </a:lnSpc>
              <a:spcBef>
                <a:spcPts val="0"/>
              </a:spcBef>
              <a:defRPr/>
            </a:pPr>
            <a:r>
              <a:rPr lang="en-US" spc="-1" dirty="0">
                <a:solidFill>
                  <a:srgbClr val="000000"/>
                </a:solidFill>
                <a:uFill>
                  <a:solidFill>
                    <a:srgbClr val="FFFFFF"/>
                  </a:solidFill>
                </a:uFill>
                <a:latin typeface="Calibri"/>
              </a:rPr>
              <a:t>Keep track of evolutions (diff)</a:t>
            </a:r>
            <a:endParaRPr lang="en-US" spc="-1" dirty="0">
              <a:solidFill>
                <a:srgbClr val="000000"/>
              </a:solidFill>
              <a:uFill>
                <a:solidFill>
                  <a:srgbClr val="FFFFFF"/>
                </a:solidFill>
              </a:uFill>
            </a:endParaRPr>
          </a:p>
          <a:p>
            <a:pPr fontAlgn="auto">
              <a:lnSpc>
                <a:spcPct val="100000"/>
              </a:lnSpc>
              <a:spcBef>
                <a:spcPts val="0"/>
              </a:spcBef>
              <a:spcAft>
                <a:spcPts val="0"/>
              </a:spcAft>
              <a:defRPr/>
            </a:pPr>
            <a:endParaRPr lang="en-US" b="1" spc="-1" dirty="0">
              <a:solidFill>
                <a:srgbClr val="000000"/>
              </a:solidFill>
              <a:uFill>
                <a:solidFill>
                  <a:srgbClr val="FFFFFF"/>
                </a:solidFill>
              </a:uFill>
              <a:latin typeface="Calibri"/>
            </a:endParaRPr>
          </a:p>
          <a:p>
            <a:pPr fontAlgn="auto">
              <a:lnSpc>
                <a:spcPct val="100000"/>
              </a:lnSpc>
              <a:spcBef>
                <a:spcPts val="0"/>
              </a:spcBef>
              <a:spcAft>
                <a:spcPts val="0"/>
              </a:spcAft>
              <a:defRPr/>
            </a:pPr>
            <a:r>
              <a:rPr lang="en-US" b="1" spc="-1" dirty="0">
                <a:solidFill>
                  <a:srgbClr val="000000"/>
                </a:solidFill>
                <a:uFill>
                  <a:solidFill>
                    <a:srgbClr val="FFFFFF"/>
                  </a:solidFill>
                </a:uFill>
                <a:latin typeface="Calibri"/>
              </a:rPr>
              <a:t>Decentralized collaboration</a:t>
            </a:r>
          </a:p>
          <a:p>
            <a:pPr lvl="1">
              <a:lnSpc>
                <a:spcPct val="100000"/>
              </a:lnSpc>
              <a:spcBef>
                <a:spcPts val="0"/>
              </a:spcBef>
              <a:defRPr/>
            </a:pPr>
            <a:r>
              <a:rPr lang="en-US" spc="-1" dirty="0">
                <a:solidFill>
                  <a:srgbClr val="000000"/>
                </a:solidFill>
                <a:uFill>
                  <a:solidFill>
                    <a:srgbClr val="FFFFFF"/>
                  </a:solidFill>
                </a:uFill>
                <a:latin typeface="Calibri"/>
              </a:rPr>
              <a:t>Work in parallel (repository, branches)</a:t>
            </a:r>
          </a:p>
          <a:p>
            <a:pPr lvl="1">
              <a:lnSpc>
                <a:spcPct val="100000"/>
              </a:lnSpc>
              <a:spcBef>
                <a:spcPts val="0"/>
              </a:spcBef>
              <a:defRPr/>
            </a:pPr>
            <a:r>
              <a:rPr lang="en-US" spc="-1" dirty="0">
                <a:solidFill>
                  <a:srgbClr val="000000"/>
                </a:solidFill>
                <a:uFill>
                  <a:solidFill>
                    <a:srgbClr val="FFFFFF"/>
                  </a:solidFill>
                </a:uFill>
                <a:latin typeface="Calibri"/>
              </a:rPr>
              <a:t>Merge work with others</a:t>
            </a:r>
            <a:endParaRPr lang="en-US" spc="-1" dirty="0">
              <a:solidFill>
                <a:srgbClr val="000000"/>
              </a:solidFill>
              <a:uFill>
                <a:solidFill>
                  <a:srgbClr val="FFFFFF"/>
                </a:solidFill>
              </a:uFill>
            </a:endParaRPr>
          </a:p>
          <a:p>
            <a:pPr>
              <a:lnSpc>
                <a:spcPct val="100000"/>
              </a:lnSpc>
            </a:pPr>
            <a:endParaRPr lang="en-US" dirty="0"/>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Git - good practice for code management</a:t>
            </a:r>
          </a:p>
        </p:txBody>
      </p:sp>
      <p:pic>
        <p:nvPicPr>
          <p:cNvPr id="6" name="Espace réservé du contenu 3">
            <a:extLst>
              <a:ext uri="{FF2B5EF4-FFF2-40B4-BE49-F238E27FC236}">
                <a16:creationId xmlns:a16="http://schemas.microsoft.com/office/drawing/2014/main" id="{C2F5070C-C630-A531-89FA-655D0BBD9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025" y="3003820"/>
            <a:ext cx="37417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55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5C183-7062-AEF4-081B-B9BB7ED887C1}"/>
              </a:ext>
            </a:extLst>
          </p:cNvPr>
          <p:cNvSpPr>
            <a:spLocks noGrp="1"/>
          </p:cNvSpPr>
          <p:nvPr>
            <p:ph idx="1"/>
          </p:nvPr>
        </p:nvSpPr>
        <p:spPr>
          <a:xfrm>
            <a:off x="346364" y="1564640"/>
            <a:ext cx="11259127" cy="3914054"/>
          </a:xfrm>
        </p:spPr>
        <p:txBody>
          <a:bodyPr>
            <a:normAutofit lnSpcReduction="10000"/>
          </a:bodyPr>
          <a:lstStyle/>
          <a:p>
            <a:pPr marL="457200" lvl="0" indent="-406400">
              <a:spcBef>
                <a:spcPts val="560"/>
              </a:spcBef>
              <a:buClr>
                <a:srgbClr val="3C3C3C"/>
              </a:buClr>
              <a:buSzPts val="2800"/>
              <a:buFont typeface="Arial"/>
              <a:buChar char="•"/>
            </a:pPr>
            <a:r>
              <a:rPr lang="en-GB" sz="2590" dirty="0">
                <a:latin typeface="Calibri" panose="020F0502020204030204" pitchFamily="34" charset="0"/>
                <a:cs typeface="Calibri" panose="020F0502020204030204" pitchFamily="34" charset="0"/>
              </a:rPr>
              <a:t>Git is a </a:t>
            </a:r>
            <a:r>
              <a:rPr lang="en-GB" sz="2590" b="1" dirty="0">
                <a:latin typeface="Calibri" panose="020F0502020204030204" pitchFamily="34" charset="0"/>
                <a:cs typeface="Calibri" panose="020F0502020204030204" pitchFamily="34" charset="0"/>
              </a:rPr>
              <a:t>distributed version-control system</a:t>
            </a:r>
            <a:r>
              <a:rPr lang="en-GB" sz="2590" dirty="0">
                <a:latin typeface="Calibri" panose="020F0502020204030204" pitchFamily="34" charset="0"/>
                <a:cs typeface="Calibri" panose="020F0502020204030204" pitchFamily="34" charset="0"/>
              </a:rPr>
              <a:t> for tracking changes in source code during software development</a:t>
            </a:r>
          </a:p>
          <a:p>
            <a:pPr marL="914400" lvl="1" indent="-377190">
              <a:spcBef>
                <a:spcPts val="520"/>
              </a:spcBef>
              <a:buClr>
                <a:srgbClr val="3C3C3C"/>
              </a:buClr>
              <a:buSzPts val="2340"/>
              <a:buChar char="-"/>
            </a:pPr>
            <a:r>
              <a:rPr lang="en-GB" sz="2590" dirty="0">
                <a:latin typeface="Calibri" panose="020F0502020204030204" pitchFamily="34" charset="0"/>
                <a:cs typeface="Calibri" panose="020F0502020204030204" pitchFamily="34" charset="0"/>
              </a:rPr>
              <a:t>Written to manage development of Linux </a:t>
            </a:r>
          </a:p>
          <a:p>
            <a:pPr marL="457200" lvl="0">
              <a:spcBef>
                <a:spcPts val="560"/>
              </a:spcBef>
              <a:buClr>
                <a:srgbClr val="3C3C3C"/>
              </a:buClr>
              <a:buSzPts val="2800"/>
              <a:buNone/>
            </a:pPr>
            <a:endParaRPr lang="en-GB" sz="2590" dirty="0">
              <a:latin typeface="Calibri" panose="020F0502020204030204" pitchFamily="34" charset="0"/>
              <a:cs typeface="Calibri" panose="020F0502020204030204" pitchFamily="34" charset="0"/>
            </a:endParaRPr>
          </a:p>
          <a:p>
            <a:pPr marL="457200" lvl="0" indent="-406400">
              <a:spcBef>
                <a:spcPts val="560"/>
              </a:spcBef>
              <a:buClr>
                <a:srgbClr val="3C3C3C"/>
              </a:buClr>
              <a:buSzPts val="2800"/>
              <a:buFont typeface="Arial"/>
              <a:buChar char="•"/>
            </a:pPr>
            <a:r>
              <a:rPr lang="en-GB" sz="2590" dirty="0">
                <a:latin typeface="Calibri" panose="020F0502020204030204" pitchFamily="34" charset="0"/>
                <a:cs typeface="Calibri" panose="020F0502020204030204" pitchFamily="34" charset="0"/>
              </a:rPr>
              <a:t>GitHub is a </a:t>
            </a:r>
            <a:r>
              <a:rPr lang="en-GB" sz="2590" b="1" dirty="0">
                <a:latin typeface="Calibri" panose="020F0502020204030204" pitchFamily="34" charset="0"/>
                <a:cs typeface="Calibri" panose="020F0502020204030204" pitchFamily="34" charset="0"/>
              </a:rPr>
              <a:t>social network for software development</a:t>
            </a:r>
          </a:p>
          <a:p>
            <a:pPr marL="914400" lvl="1" indent="-377190">
              <a:spcBef>
                <a:spcPts val="520"/>
              </a:spcBef>
              <a:buSzPts val="2340"/>
              <a:buChar char="-"/>
            </a:pPr>
            <a:r>
              <a:rPr lang="en-GB" sz="2590" dirty="0">
                <a:latin typeface="Calibri" panose="020F0502020204030204" pitchFamily="34" charset="0"/>
                <a:cs typeface="Calibri" panose="020F0502020204030204" pitchFamily="34" charset="0"/>
              </a:rPr>
              <a:t>Git repository hosting service + extra features</a:t>
            </a:r>
            <a:endParaRPr lang="en-GB" sz="2405" dirty="0">
              <a:latin typeface="Calibri" panose="020F0502020204030204" pitchFamily="34" charset="0"/>
              <a:cs typeface="Calibri" panose="020F0502020204030204" pitchFamily="34" charset="0"/>
            </a:endParaRPr>
          </a:p>
          <a:p>
            <a:pPr marL="914400" lvl="1" indent="-377190">
              <a:spcBef>
                <a:spcPts val="520"/>
              </a:spcBef>
              <a:buSzPts val="2340"/>
              <a:buChar char="-"/>
            </a:pPr>
            <a:r>
              <a:rPr lang="en-GB" sz="2590" dirty="0">
                <a:latin typeface="Calibri" panose="020F0502020204030204" pitchFamily="34" charset="0"/>
                <a:cs typeface="Calibri" panose="020F0502020204030204" pitchFamily="34" charset="0"/>
              </a:rPr>
              <a:t>GitHub provides a web-based interface on top of Git</a:t>
            </a:r>
            <a:endParaRPr lang="en-GB" sz="2405" dirty="0">
              <a:latin typeface="Calibri" panose="020F0502020204030204" pitchFamily="34" charset="0"/>
              <a:cs typeface="Calibri" panose="020F0502020204030204" pitchFamily="34" charset="0"/>
            </a:endParaRPr>
          </a:p>
          <a:p>
            <a:pPr marL="1371600" lvl="2" indent="-349883">
              <a:spcBef>
                <a:spcPts val="480"/>
              </a:spcBef>
              <a:buSzPts val="1920"/>
              <a:buChar char="▪"/>
            </a:pPr>
            <a:r>
              <a:rPr lang="en-GB" sz="2220" dirty="0">
                <a:latin typeface="Calibri" panose="020F0502020204030204" pitchFamily="34" charset="0"/>
                <a:cs typeface="Calibri" panose="020F0502020204030204" pitchFamily="34" charset="0"/>
              </a:rPr>
              <a:t>Collaboration features: access control, wikis, issues, projects, …</a:t>
            </a:r>
          </a:p>
          <a:p>
            <a:pPr marL="914400" lvl="1" indent="-377190">
              <a:spcBef>
                <a:spcPts val="520"/>
              </a:spcBef>
              <a:buSzPts val="2340"/>
              <a:buChar char="-"/>
            </a:pPr>
            <a:r>
              <a:rPr lang="en-GB" sz="2590" dirty="0">
                <a:latin typeface="Calibri" panose="020F0502020204030204" pitchFamily="34" charset="0"/>
                <a:cs typeface="Calibri" panose="020F0502020204030204" pitchFamily="34" charset="0"/>
              </a:rPr>
              <a:t>Connected with </a:t>
            </a:r>
            <a:r>
              <a:rPr lang="en-GB" sz="2590" b="1" dirty="0" err="1">
                <a:latin typeface="Calibri" panose="020F0502020204030204" pitchFamily="34" charset="0"/>
                <a:cs typeface="Calibri" panose="020F0502020204030204" pitchFamily="34" charset="0"/>
              </a:rPr>
              <a:t>Zenodo</a:t>
            </a:r>
            <a:r>
              <a:rPr lang="en-GB" sz="2590" dirty="0">
                <a:latin typeface="Calibri" panose="020F0502020204030204" pitchFamily="34" charset="0"/>
                <a:cs typeface="Calibri" panose="020F0502020204030204" pitchFamily="34" charset="0"/>
              </a:rPr>
              <a:t>:</a:t>
            </a:r>
            <a:endParaRPr lang="en-GB" sz="2405" dirty="0">
              <a:latin typeface="Calibri" panose="020F0502020204030204" pitchFamily="34" charset="0"/>
              <a:cs typeface="Calibri" panose="020F0502020204030204" pitchFamily="34" charset="0"/>
            </a:endParaRPr>
          </a:p>
          <a:p>
            <a:pPr marL="1371600" lvl="2" indent="-349885">
              <a:spcBef>
                <a:spcPts val="480"/>
              </a:spcBef>
              <a:buSzPts val="1920"/>
              <a:buChar char="▪"/>
            </a:pPr>
            <a:r>
              <a:rPr lang="en-GB" sz="2220" dirty="0">
                <a:latin typeface="Calibri" panose="020F0502020204030204" pitchFamily="34" charset="0"/>
                <a:cs typeface="Calibri" panose="020F0502020204030204" pitchFamily="34" charset="0"/>
              </a:rPr>
              <a:t>Get a DOI from a GitHub repo</a:t>
            </a:r>
          </a:p>
          <a:p>
            <a:endParaRPr lang="en-GB"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5C313B1-738C-91C9-211C-6A43BC615058}"/>
              </a:ext>
            </a:extLst>
          </p:cNvPr>
          <p:cNvSpPr>
            <a:spLocks noGrp="1"/>
          </p:cNvSpPr>
          <p:nvPr>
            <p:ph type="title"/>
          </p:nvPr>
        </p:nvSpPr>
        <p:spPr/>
        <p:txBody>
          <a:bodyPr/>
          <a:lstStyle/>
          <a:p>
            <a:r>
              <a:rPr lang="en-GB" dirty="0"/>
              <a:t>Git and GitHub</a:t>
            </a:r>
          </a:p>
        </p:txBody>
      </p:sp>
    </p:spTree>
    <p:extLst>
      <p:ext uri="{BB962C8B-B14F-4D97-AF65-F5344CB8AC3E}">
        <p14:creationId xmlns:p14="http://schemas.microsoft.com/office/powerpoint/2010/main" val="6395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2">
            <a:extLst>
              <a:ext uri="{FF2B5EF4-FFF2-40B4-BE49-F238E27FC236}">
                <a16:creationId xmlns:a16="http://schemas.microsoft.com/office/drawing/2014/main" id="{5EA979EF-F10C-6E88-94E8-AE128AB19EAC}"/>
              </a:ext>
            </a:extLst>
          </p:cNvPr>
          <p:cNvSpPr/>
          <p:nvPr/>
        </p:nvSpPr>
        <p:spPr>
          <a:xfrm>
            <a:off x="145471" y="1522559"/>
            <a:ext cx="5679061" cy="45243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Use the Dublin Core Element Schema (</a:t>
            </a:r>
            <a:r>
              <a:rPr lang="en-US" sz="2000" spc="-1" dirty="0" err="1">
                <a:solidFill>
                  <a:srgbClr val="000000"/>
                </a:solidFill>
                <a:uFill>
                  <a:solidFill>
                    <a:srgbClr val="FFFFFF"/>
                  </a:solidFill>
                </a:uFill>
                <a:latin typeface="Calibri" panose="020F0502020204030204" pitchFamily="34" charset="0"/>
                <a:cs typeface="Calibri" panose="020F0502020204030204" pitchFamily="34" charset="0"/>
              </a:rPr>
              <a:t>dces</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a:defRPr/>
            </a:pP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5400">
              <a:buClr>
                <a:srgbClr val="000000"/>
              </a:buClr>
              <a:buFont typeface="StarSymbol"/>
              <a:buAutoNum type="arabicPeriod"/>
              <a:defRPr/>
            </a:pPr>
            <a:r>
              <a:rPr lang="en-US" sz="2000" u="sng" spc="-1" dirty="0">
                <a:solidFill>
                  <a:srgbClr val="0000FF"/>
                </a:solidFill>
                <a:uFill>
                  <a:solidFill>
                    <a:srgbClr val="FFFFFF"/>
                  </a:solidFill>
                </a:uFill>
                <a:latin typeface="Calibri" panose="020F0502020204030204" pitchFamily="34" charset="0"/>
                <a:cs typeface="Calibri" panose="020F0502020204030204" pitchFamily="34" charset="0"/>
                <a:hlinkClick r:id="rId3"/>
              </a:rPr>
              <a:t>http://dublincore.org/documents/dces/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5400">
              <a:buClr>
                <a:srgbClr val="000000"/>
              </a:buClr>
              <a:buFont typeface="StarSymbol"/>
              <a:buAutoNum type="arabicPeriod"/>
              <a:defRP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Fill up the 15 fields</a:t>
            </a:r>
          </a:p>
          <a:p>
            <a:pPr marL="1800">
              <a:buClr>
                <a:srgbClr val="000000"/>
              </a:buClr>
              <a:defRP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914400" lvl="1" indent="-455400">
              <a:buClr>
                <a:srgbClr val="000000"/>
              </a:buClr>
              <a:buFont typeface="Arial" pitchFamily="34" charset="0"/>
              <a:buChar char="•"/>
              <a:defRP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Format: in a new text file in the repository. Enter one field per line, starting with the field name (e.g., «title: »)</a:t>
            </a:r>
          </a:p>
          <a:p>
            <a:pPr marL="914400" lvl="1" indent="-455400">
              <a:buClr>
                <a:srgbClr val="000000"/>
              </a:buClr>
              <a:buFont typeface="Arial" pitchFamily="34" charset="0"/>
              <a:buChar char="•"/>
              <a:defRPr/>
            </a:pP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914400" lvl="1" indent="-455400">
              <a:buClr>
                <a:srgbClr val="000000"/>
              </a:buClr>
              <a:buFont typeface="Arial" pitchFamily="34" charset="0"/>
              <a:buChar char="•"/>
              <a:defRPr/>
            </a:pPr>
            <a:r>
              <a:rPr lang="en-US" spc="-1" dirty="0">
                <a:solidFill>
                  <a:srgbClr val="000000"/>
                </a:solidFill>
                <a:uFill>
                  <a:solidFill>
                    <a:srgbClr val="FFFFFF"/>
                  </a:solidFill>
                </a:uFill>
                <a:latin typeface="Calibri" panose="020F0502020204030204" pitchFamily="34" charset="0"/>
                <a:cs typeface="Calibri" panose="020F0502020204030204" pitchFamily="34" charset="0"/>
              </a:rPr>
              <a:t>Some thoughts:</a:t>
            </a:r>
          </a:p>
          <a:p>
            <a:pPr marL="1371600" lvl="2" indent="-455400">
              <a:buClr>
                <a:srgbClr val="000000"/>
              </a:buClr>
              <a:buFont typeface="Arial" pitchFamily="34" charset="0"/>
              <a:buChar char="•"/>
              <a:defRPr/>
            </a:pPr>
            <a:r>
              <a:rPr lang="en-US" spc="-1" dirty="0">
                <a:solidFill>
                  <a:srgbClr val="000000"/>
                </a:solidFill>
                <a:uFill>
                  <a:solidFill>
                    <a:srgbClr val="FFFFFF"/>
                  </a:solidFill>
                </a:uFill>
                <a:latin typeface="Calibri" panose="020F0502020204030204" pitchFamily="34" charset="0"/>
                <a:cs typeface="Calibri" panose="020F0502020204030204" pitchFamily="34" charset="0"/>
              </a:rPr>
              <a:t>Is it a good idea to include the institution in the «creators» or not?</a:t>
            </a:r>
          </a:p>
          <a:p>
            <a:pPr marL="1371600" lvl="2" indent="-455400">
              <a:buClr>
                <a:srgbClr val="000000"/>
              </a:buClr>
              <a:buFont typeface="Arial" pitchFamily="34" charset="0"/>
              <a:buChar char="•"/>
              <a:defRPr/>
            </a:pPr>
            <a:r>
              <a:rPr lang="en-US" spc="-1" dirty="0">
                <a:solidFill>
                  <a:srgbClr val="000000"/>
                </a:solidFill>
                <a:uFill>
                  <a:solidFill>
                    <a:srgbClr val="FFFFFF"/>
                  </a:solidFill>
                </a:uFill>
                <a:latin typeface="Calibri" panose="020F0502020204030204" pitchFamily="34" charset="0"/>
                <a:cs typeface="Calibri" panose="020F0502020204030204" pitchFamily="34" charset="0"/>
              </a:rPr>
              <a:t>How to describe the current branch and version?</a:t>
            </a:r>
          </a:p>
          <a:p>
            <a:pPr marL="1371600" lvl="2" indent="-455400">
              <a:buClr>
                <a:srgbClr val="000000"/>
              </a:buClr>
              <a:buFont typeface="Arial" pitchFamily="34" charset="0"/>
              <a:buChar char="•"/>
              <a:defRPr/>
            </a:pPr>
            <a:r>
              <a:rPr lang="en-US" spc="-1" dirty="0">
                <a:solidFill>
                  <a:srgbClr val="000000"/>
                </a:solidFill>
                <a:uFill>
                  <a:solidFill>
                    <a:srgbClr val="FFFFFF"/>
                  </a:solidFill>
                </a:uFill>
                <a:latin typeface="Calibri" panose="020F0502020204030204" pitchFamily="34" charset="0"/>
                <a:cs typeface="Calibri" panose="020F0502020204030204" pitchFamily="34" charset="0"/>
              </a:rPr>
              <a:t>What format should you use for the date?</a:t>
            </a:r>
          </a:p>
          <a:p>
            <a:pPr marL="1371600" lvl="2" indent="-455400">
              <a:buClr>
                <a:srgbClr val="000000"/>
              </a:buClr>
              <a:buFont typeface="Arial" pitchFamily="34" charset="0"/>
              <a:buChar char="•"/>
              <a:defRPr/>
            </a:pPr>
            <a:r>
              <a:rPr lang="en-US" spc="-1" dirty="0">
                <a:solidFill>
                  <a:srgbClr val="000000"/>
                </a:solidFill>
                <a:uFill>
                  <a:solidFill>
                    <a:srgbClr val="FFFFFF"/>
                  </a:solidFill>
                </a:uFill>
                <a:latin typeface="Calibri" panose="020F0502020204030204" pitchFamily="34" charset="0"/>
                <a:cs typeface="Calibri" panose="020F0502020204030204" pitchFamily="34" charset="0"/>
              </a:rPr>
              <a:t>Are there other ambiguous points?</a:t>
            </a:r>
          </a:p>
          <a:p>
            <a:pPr>
              <a:defRPr/>
            </a:pP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a:defRPr/>
            </a:pP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5" name="Arc 4">
            <a:extLst>
              <a:ext uri="{FF2B5EF4-FFF2-40B4-BE49-F238E27FC236}">
                <a16:creationId xmlns:a16="http://schemas.microsoft.com/office/drawing/2014/main" id="{59A81FA0-BB5A-69AF-C86D-81158CA4F6BC}"/>
              </a:ext>
            </a:extLst>
          </p:cNvPr>
          <p:cNvSpPr/>
          <p:nvPr/>
        </p:nvSpPr>
        <p:spPr>
          <a:xfrm rot="10800000">
            <a:off x="1558925" y="-747713"/>
            <a:ext cx="2160588" cy="1543051"/>
          </a:xfrm>
          <a:prstGeom prst="arc">
            <a:avLst>
              <a:gd name="adj1" fmla="val 14255568"/>
              <a:gd name="adj2" fmla="val 21515951"/>
            </a:avLst>
          </a:prstGeom>
          <a:noFill/>
          <a:ln w="28575" cap="flat" cmpd="sng" algn="ctr">
            <a:solidFill>
              <a:srgbClr val="0070C0"/>
            </a:solidFill>
            <a:prstDash val="dash"/>
          </a:ln>
          <a:effectLst/>
        </p:spPr>
        <p:txBody>
          <a:bodyPr anchor="ctr"/>
          <a:lstStyle/>
          <a:p>
            <a:pPr algn="ctr">
              <a:defRPr/>
            </a:pPr>
            <a:endParaRPr lang="en-GB" kern="0">
              <a:solidFill>
                <a:prstClr val="black"/>
              </a:solidFill>
              <a:latin typeface="Calibri"/>
            </a:endParaRPr>
          </a:p>
        </p:txBody>
      </p:sp>
      <p:sp>
        <p:nvSpPr>
          <p:cNvPr id="2" name="Title 1">
            <a:extLst>
              <a:ext uri="{FF2B5EF4-FFF2-40B4-BE49-F238E27FC236}">
                <a16:creationId xmlns:a16="http://schemas.microsoft.com/office/drawing/2014/main" id="{9C95306E-7B05-2605-5D70-43DA2C208813}"/>
              </a:ext>
            </a:extLst>
          </p:cNvPr>
          <p:cNvSpPr>
            <a:spLocks noGrp="1"/>
          </p:cNvSpPr>
          <p:nvPr>
            <p:ph type="title"/>
          </p:nvPr>
        </p:nvSpPr>
        <p:spPr/>
        <p:txBody>
          <a:bodyPr/>
          <a:lstStyle/>
          <a:p>
            <a:r>
              <a:rPr lang="en-GB" dirty="0"/>
              <a:t>How to create metadata?</a:t>
            </a:r>
          </a:p>
        </p:txBody>
      </p:sp>
      <p:pic>
        <p:nvPicPr>
          <p:cNvPr id="8" name="Picture 7">
            <a:extLst>
              <a:ext uri="{FF2B5EF4-FFF2-40B4-BE49-F238E27FC236}">
                <a16:creationId xmlns:a16="http://schemas.microsoft.com/office/drawing/2014/main" id="{FEA201CD-086A-22FF-234E-DF1D57B47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54971"/>
            <a:ext cx="5679061" cy="4659549"/>
          </a:xfrm>
          <a:prstGeom prst="rect">
            <a:avLst/>
          </a:prstGeom>
        </p:spPr>
      </p:pic>
    </p:spTree>
    <p:extLst>
      <p:ext uri="{BB962C8B-B14F-4D97-AF65-F5344CB8AC3E}">
        <p14:creationId xmlns:p14="http://schemas.microsoft.com/office/powerpoint/2010/main" val="4111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14E4E-A225-BACD-B78A-BE6DD629D42F}"/>
              </a:ext>
            </a:extLst>
          </p:cNvPr>
          <p:cNvSpPr>
            <a:spLocks noGrp="1"/>
          </p:cNvSpPr>
          <p:nvPr>
            <p:ph type="title"/>
          </p:nvPr>
        </p:nvSpPr>
        <p:spPr/>
        <p:txBody>
          <a:bodyPr/>
          <a:lstStyle/>
          <a:p>
            <a:r>
              <a:rPr lang="en-GB" dirty="0"/>
              <a:t>Metadata can use any standard</a:t>
            </a:r>
          </a:p>
        </p:txBody>
      </p:sp>
      <p:pic>
        <p:nvPicPr>
          <p:cNvPr id="8" name="Picture 7">
            <a:extLst>
              <a:ext uri="{FF2B5EF4-FFF2-40B4-BE49-F238E27FC236}">
                <a16:creationId xmlns:a16="http://schemas.microsoft.com/office/drawing/2014/main" id="{002855A4-82F4-52B0-21B1-C5AFCFC29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1" y="1630059"/>
            <a:ext cx="6324600" cy="5156200"/>
          </a:xfrm>
          <a:prstGeom prst="rect">
            <a:avLst/>
          </a:prstGeom>
        </p:spPr>
      </p:pic>
      <p:sp>
        <p:nvSpPr>
          <p:cNvPr id="9" name="TextBox 8">
            <a:extLst>
              <a:ext uri="{FF2B5EF4-FFF2-40B4-BE49-F238E27FC236}">
                <a16:creationId xmlns:a16="http://schemas.microsoft.com/office/drawing/2014/main" id="{D18FB96C-2147-8587-DB0C-A616DEA4F60D}"/>
              </a:ext>
            </a:extLst>
          </p:cNvPr>
          <p:cNvSpPr txBox="1"/>
          <p:nvPr/>
        </p:nvSpPr>
        <p:spPr>
          <a:xfrm>
            <a:off x="-8911" y="6329168"/>
            <a:ext cx="614550" cy="276999"/>
          </a:xfrm>
          <a:prstGeom prst="rect">
            <a:avLst/>
          </a:prstGeom>
          <a:solidFill>
            <a:schemeClr val="bg1"/>
          </a:solidFill>
        </p:spPr>
        <p:txBody>
          <a:bodyPr wrap="square" rtlCol="0">
            <a:spAutoFit/>
          </a:bodyPr>
          <a:lstStyle/>
          <a:p>
            <a:r>
              <a:rPr lang="en-GB" sz="1200" dirty="0"/>
              <a:t>Figure</a:t>
            </a:r>
          </a:p>
        </p:txBody>
      </p:sp>
      <p:pic>
        <p:nvPicPr>
          <p:cNvPr id="6" name="Picture 5">
            <a:extLst>
              <a:ext uri="{FF2B5EF4-FFF2-40B4-BE49-F238E27FC236}">
                <a16:creationId xmlns:a16="http://schemas.microsoft.com/office/drawing/2014/main" id="{809F8968-3446-1DA0-B9C4-26397BCCB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58" y="1630059"/>
            <a:ext cx="6160656" cy="3310076"/>
          </a:xfrm>
          <a:prstGeom prst="rect">
            <a:avLst/>
          </a:prstGeom>
        </p:spPr>
      </p:pic>
    </p:spTree>
    <p:extLst>
      <p:ext uri="{BB962C8B-B14F-4D97-AF65-F5344CB8AC3E}">
        <p14:creationId xmlns:p14="http://schemas.microsoft.com/office/powerpoint/2010/main" val="283553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09636-D874-EE69-3322-399AF86CBBC5}"/>
              </a:ext>
            </a:extLst>
          </p:cNvPr>
          <p:cNvSpPr>
            <a:spLocks noGrp="1"/>
          </p:cNvSpPr>
          <p:nvPr>
            <p:ph idx="1"/>
          </p:nvPr>
        </p:nvSpPr>
        <p:spPr>
          <a:xfrm>
            <a:off x="397165" y="1727199"/>
            <a:ext cx="6246058" cy="4255311"/>
          </a:xfrm>
        </p:spPr>
        <p:txBody>
          <a:bodyPr>
            <a:normAutofit/>
          </a:bodyPr>
          <a:lstStyle/>
          <a:p>
            <a:pPr marL="343980" indent="-342900">
              <a:lnSpc>
                <a:spcPct val="120000"/>
              </a:lnSpc>
              <a:buClr>
                <a:srgbClr val="000000"/>
              </a:buClr>
              <a:buFont typeface="Arial"/>
              <a:buChar char="•"/>
              <a:defRPr/>
            </a:pPr>
            <a:r>
              <a:rPr lang="en-US" sz="2000" u="sng" kern="0" spc="-1" dirty="0">
                <a:solidFill>
                  <a:srgbClr val="0000FF"/>
                </a:solidFill>
                <a:latin typeface="Calibri"/>
                <a:ea typeface="Arial"/>
                <a:cs typeface="Arial"/>
                <a:hlinkClick r:id="rId2"/>
              </a:rPr>
              <a:t>Zenodo</a:t>
            </a:r>
            <a:r>
              <a:rPr lang="en-US" sz="2000" kern="0" spc="-1" dirty="0">
                <a:solidFill>
                  <a:srgbClr val="000000"/>
                </a:solidFill>
                <a:latin typeface="Calibri"/>
                <a:ea typeface="Arial"/>
                <a:cs typeface="Arial"/>
              </a:rPr>
              <a:t> </a:t>
            </a:r>
            <a:r>
              <a:rPr lang="en-US" sz="2000" kern="0" spc="-1" dirty="0">
                <a:solidFill>
                  <a:srgbClr val="000000"/>
                </a:solidFill>
                <a:latin typeface="Calibri"/>
                <a:cs typeface="Arial"/>
              </a:rPr>
              <a:t>is a public repository funded by </a:t>
            </a:r>
            <a:r>
              <a:rPr lang="en-US" sz="2000" kern="0" spc="-1" dirty="0" err="1">
                <a:solidFill>
                  <a:srgbClr val="000000"/>
                </a:solidFill>
                <a:latin typeface="Calibri"/>
                <a:cs typeface="Arial"/>
              </a:rPr>
              <a:t>OpenAire</a:t>
            </a:r>
            <a:r>
              <a:rPr lang="en-US" sz="2000" kern="0" spc="-1" dirty="0">
                <a:solidFill>
                  <a:srgbClr val="000000"/>
                </a:solidFill>
                <a:latin typeface="Calibri"/>
                <a:cs typeface="Arial"/>
              </a:rPr>
              <a:t>, CERN and the EU Horizon2020 program</a:t>
            </a:r>
            <a:endParaRPr lang="en-US" sz="2000" kern="0" spc="-1" dirty="0">
              <a:solidFill>
                <a:prstClr val="black"/>
              </a:solidFill>
              <a:latin typeface="Arial"/>
              <a:cs typeface="Arial"/>
            </a:endParaRPr>
          </a:p>
          <a:p>
            <a:pPr lvl="1">
              <a:lnSpc>
                <a:spcPct val="120000"/>
              </a:lnSpc>
              <a:buClr>
                <a:srgbClr val="000000"/>
              </a:buClr>
              <a:defRPr/>
            </a:pPr>
            <a:r>
              <a:rPr lang="en-US" sz="1600" kern="0" spc="-1" dirty="0">
                <a:solidFill>
                  <a:srgbClr val="000000"/>
                </a:solidFill>
                <a:latin typeface="Calibri"/>
                <a:cs typeface="Arial"/>
              </a:rPr>
              <a:t>open to </a:t>
            </a:r>
            <a:r>
              <a:rPr lang="en-US" sz="1600" b="1" kern="0" spc="-1" dirty="0">
                <a:solidFill>
                  <a:srgbClr val="000000"/>
                </a:solidFill>
                <a:latin typeface="Calibri"/>
                <a:cs typeface="Arial"/>
              </a:rPr>
              <a:t>all</a:t>
            </a:r>
            <a:r>
              <a:rPr lang="en-US" sz="1600" kern="0" spc="-1" dirty="0">
                <a:solidFill>
                  <a:srgbClr val="000000"/>
                </a:solidFill>
                <a:latin typeface="Calibri"/>
                <a:cs typeface="Arial"/>
              </a:rPr>
              <a:t> fields of research </a:t>
            </a:r>
          </a:p>
          <a:p>
            <a:pPr lvl="1">
              <a:lnSpc>
                <a:spcPct val="120000"/>
              </a:lnSpc>
              <a:buClr>
                <a:srgbClr val="000000"/>
              </a:buClr>
              <a:defRPr/>
            </a:pPr>
            <a:r>
              <a:rPr lang="en-US" sz="1600" kern="0" spc="-1" dirty="0">
                <a:solidFill>
                  <a:srgbClr val="000000"/>
                </a:solidFill>
                <a:latin typeface="Calibri"/>
                <a:cs typeface="Arial"/>
              </a:rPr>
              <a:t>open to </a:t>
            </a:r>
            <a:r>
              <a:rPr lang="en-US" sz="1600" b="1" kern="0" spc="-1" dirty="0">
                <a:solidFill>
                  <a:srgbClr val="000000"/>
                </a:solidFill>
                <a:latin typeface="Calibri"/>
                <a:cs typeface="Arial"/>
              </a:rPr>
              <a:t>all</a:t>
            </a:r>
            <a:r>
              <a:rPr lang="en-US" sz="1600" kern="0" spc="-1" dirty="0">
                <a:solidFill>
                  <a:srgbClr val="000000"/>
                </a:solidFill>
                <a:latin typeface="Calibri"/>
                <a:cs typeface="Arial"/>
              </a:rPr>
              <a:t> types of research data</a:t>
            </a:r>
          </a:p>
          <a:p>
            <a:pPr lvl="1">
              <a:lnSpc>
                <a:spcPct val="120000"/>
              </a:lnSpc>
              <a:buClr>
                <a:srgbClr val="000000"/>
              </a:buClr>
              <a:defRPr/>
            </a:pPr>
            <a:r>
              <a:rPr lang="en-US" sz="1600" kern="0" spc="-1" dirty="0">
                <a:solidFill>
                  <a:srgbClr val="000000"/>
                </a:solidFill>
                <a:latin typeface="Calibri"/>
                <a:cs typeface="Arial"/>
              </a:rPr>
              <a:t>free service</a:t>
            </a:r>
          </a:p>
          <a:p>
            <a:pPr lvl="1">
              <a:lnSpc>
                <a:spcPct val="120000"/>
              </a:lnSpc>
              <a:buClr>
                <a:srgbClr val="000000"/>
              </a:buClr>
              <a:defRPr/>
            </a:pPr>
            <a:r>
              <a:rPr lang="en-US" sz="1600" kern="0" spc="-1" dirty="0">
                <a:solidFill>
                  <a:srgbClr val="000000"/>
                </a:solidFill>
                <a:latin typeface="Calibri"/>
                <a:cs typeface="Arial"/>
              </a:rPr>
              <a:t>file size up to 50 Gigabyte</a:t>
            </a:r>
          </a:p>
          <a:p>
            <a:pPr lvl="1">
              <a:lnSpc>
                <a:spcPct val="120000"/>
              </a:lnSpc>
              <a:defRPr/>
            </a:pPr>
            <a:r>
              <a:rPr lang="en-US" sz="1600" kern="0" spc="-1" dirty="0">
                <a:solidFill>
                  <a:srgbClr val="000000"/>
                </a:solidFill>
                <a:latin typeface="Calibri"/>
                <a:cs typeface="Arial"/>
              </a:rPr>
              <a:t>integration with GitHub</a:t>
            </a:r>
          </a:p>
          <a:p>
            <a:pPr lvl="1">
              <a:lnSpc>
                <a:spcPct val="120000"/>
              </a:lnSpc>
              <a:defRPr/>
            </a:pPr>
            <a:endParaRPr lang="en-US" sz="1600" kern="0" spc="-1" dirty="0">
              <a:solidFill>
                <a:prstClr val="black"/>
              </a:solidFill>
              <a:latin typeface="Arial"/>
              <a:cs typeface="Arial"/>
            </a:endParaRPr>
          </a:p>
          <a:p>
            <a:pPr>
              <a:lnSpc>
                <a:spcPct val="120000"/>
              </a:lnSpc>
              <a:defRPr/>
            </a:pPr>
            <a:endParaRPr lang="en-US" sz="2000" kern="0" spc="-1" dirty="0">
              <a:solidFill>
                <a:prstClr val="black"/>
              </a:solidFill>
              <a:latin typeface="Arial"/>
              <a:cs typeface="Arial"/>
            </a:endParaRPr>
          </a:p>
          <a:p>
            <a:pPr>
              <a:lnSpc>
                <a:spcPct val="120000"/>
              </a:lnSpc>
            </a:pPr>
            <a:endParaRPr lang="en-GB" sz="2000" dirty="0"/>
          </a:p>
        </p:txBody>
      </p:sp>
      <p:sp>
        <p:nvSpPr>
          <p:cNvPr id="3" name="Title 2">
            <a:extLst>
              <a:ext uri="{FF2B5EF4-FFF2-40B4-BE49-F238E27FC236}">
                <a16:creationId xmlns:a16="http://schemas.microsoft.com/office/drawing/2014/main" id="{EB8F0506-8929-AE8D-A310-AA26B5EF8323}"/>
              </a:ext>
            </a:extLst>
          </p:cNvPr>
          <p:cNvSpPr>
            <a:spLocks noGrp="1"/>
          </p:cNvSpPr>
          <p:nvPr>
            <p:ph type="title"/>
          </p:nvPr>
        </p:nvSpPr>
        <p:spPr/>
        <p:txBody>
          <a:bodyPr/>
          <a:lstStyle/>
          <a:p>
            <a:r>
              <a:rPr lang="en-GB" dirty="0" err="1"/>
              <a:t>Zenodo</a:t>
            </a:r>
            <a:endParaRPr lang="en-GB" dirty="0"/>
          </a:p>
        </p:txBody>
      </p:sp>
      <p:pic>
        <p:nvPicPr>
          <p:cNvPr id="4" name="Inhaltsplatzhalter 15">
            <a:extLst>
              <a:ext uri="{FF2B5EF4-FFF2-40B4-BE49-F238E27FC236}">
                <a16:creationId xmlns:a16="http://schemas.microsoft.com/office/drawing/2014/main" id="{257566D2-E648-93CD-7DC7-FDB71425FB4B}"/>
              </a:ext>
            </a:extLst>
          </p:cNvPr>
          <p:cNvPicPr/>
          <p:nvPr/>
        </p:nvPicPr>
        <p:blipFill>
          <a:blip r:embed="rId3"/>
          <a:stretch/>
        </p:blipFill>
        <p:spPr bwMode="auto">
          <a:xfrm>
            <a:off x="7470863" y="1999460"/>
            <a:ext cx="2968560" cy="1078920"/>
          </a:xfrm>
          <a:prstGeom prst="rect">
            <a:avLst/>
          </a:prstGeom>
          <a:ln>
            <a:noFill/>
          </a:ln>
        </p:spPr>
      </p:pic>
      <p:pic>
        <p:nvPicPr>
          <p:cNvPr id="5" name="Inhaltsplatzhalter 18">
            <a:extLst>
              <a:ext uri="{FF2B5EF4-FFF2-40B4-BE49-F238E27FC236}">
                <a16:creationId xmlns:a16="http://schemas.microsoft.com/office/drawing/2014/main" id="{32C12EB0-4C91-105D-A31B-32ACC15F699E}"/>
              </a:ext>
            </a:extLst>
          </p:cNvPr>
          <p:cNvPicPr/>
          <p:nvPr/>
        </p:nvPicPr>
        <p:blipFill>
          <a:blip r:embed="rId4"/>
          <a:stretch/>
        </p:blipFill>
        <p:spPr bwMode="auto">
          <a:xfrm>
            <a:off x="6643223" y="3621980"/>
            <a:ext cx="4714200" cy="1976040"/>
          </a:xfrm>
          <a:prstGeom prst="rect">
            <a:avLst/>
          </a:prstGeom>
          <a:ln>
            <a:noFill/>
          </a:ln>
        </p:spPr>
      </p:pic>
    </p:spTree>
    <p:extLst>
      <p:ext uri="{BB962C8B-B14F-4D97-AF65-F5344CB8AC3E}">
        <p14:creationId xmlns:p14="http://schemas.microsoft.com/office/powerpoint/2010/main" val="188969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a:xfrm>
            <a:off x="849874" y="1312786"/>
            <a:ext cx="8142465" cy="2852737"/>
          </a:xfrm>
        </p:spPr>
        <p:txBody>
          <a:bodyPr>
            <a:normAutofit/>
          </a:bodyPr>
          <a:lstStyle/>
          <a:p>
            <a:r>
              <a:rPr lang="fr-CH" sz="4400" b="1" spc="-1" dirty="0">
                <a:uFill>
                  <a:solidFill>
                    <a:srgbClr val="FFFFFF"/>
                  </a:solidFill>
                </a:uFill>
                <a:latin typeface="Calibri"/>
              </a:rPr>
              <a:t>1. </a:t>
            </a:r>
            <a:r>
              <a:rPr lang="en-GB" sz="4400" dirty="0"/>
              <a:t>Reproducible Research</a:t>
            </a:r>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r>
              <a:rPr lang="en-GB" dirty="0"/>
              <a:t>Why do we need it, what are the challenges, how do we perform it?</a:t>
            </a:r>
          </a:p>
        </p:txBody>
      </p:sp>
    </p:spTree>
    <p:extLst>
      <p:ext uri="{BB962C8B-B14F-4D97-AF65-F5344CB8AC3E}">
        <p14:creationId xmlns:p14="http://schemas.microsoft.com/office/powerpoint/2010/main" val="2185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5A7A3-E57D-6AFE-8C55-7D9BC9288879}"/>
              </a:ext>
            </a:extLst>
          </p:cNvPr>
          <p:cNvSpPr>
            <a:spLocks noGrp="1"/>
          </p:cNvSpPr>
          <p:nvPr>
            <p:ph idx="1"/>
          </p:nvPr>
        </p:nvSpPr>
        <p:spPr/>
        <p:txBody>
          <a:bodyPr>
            <a:noAutofit/>
          </a:bodyPr>
          <a:lstStyle/>
          <a:p>
            <a:pPr>
              <a:lnSpc>
                <a:spcPct val="120000"/>
              </a:lnSpc>
            </a:pPr>
            <a:r>
              <a:rPr lang="en-GB" sz="2000" dirty="0">
                <a:latin typeface="Calibri" panose="020F0502020204030204" pitchFamily="34" charset="0"/>
                <a:cs typeface="Calibri" panose="020F0502020204030204" pitchFamily="34" charset="0"/>
              </a:rPr>
              <a:t>DOI-Versioning:</a:t>
            </a:r>
          </a:p>
          <a:p>
            <a:pPr lvl="1">
              <a:lnSpc>
                <a:spcPct val="120000"/>
              </a:lnSpc>
            </a:pPr>
            <a:r>
              <a:rPr lang="en-GB" sz="1800" dirty="0">
                <a:latin typeface="Calibri" panose="020F0502020204030204" pitchFamily="34" charset="0"/>
                <a:cs typeface="Calibri" panose="020F0502020204030204" pitchFamily="34" charset="0"/>
              </a:rPr>
              <a:t>edit/update data after publication</a:t>
            </a:r>
          </a:p>
          <a:p>
            <a:pPr lvl="1">
              <a:lnSpc>
                <a:spcPct val="120000"/>
              </a:lnSpc>
            </a:pPr>
            <a:r>
              <a:rPr lang="en-GB" sz="1800" dirty="0">
                <a:latin typeface="Calibri" panose="020F0502020204030204" pitchFamily="34" charset="0"/>
                <a:cs typeface="Calibri" panose="020F0502020204030204" pitchFamily="34" charset="0"/>
              </a:rPr>
              <a:t>quote a specific version or all versions of a dataset</a:t>
            </a:r>
          </a:p>
          <a:p>
            <a:pPr>
              <a:lnSpc>
                <a:spcPct val="120000"/>
              </a:lnSpc>
            </a:pPr>
            <a:endParaRPr lang="en-GB" sz="2000" dirty="0">
              <a:latin typeface="Calibri" panose="020F0502020204030204" pitchFamily="34" charset="0"/>
              <a:cs typeface="Calibri" panose="020F0502020204030204" pitchFamily="34" charset="0"/>
            </a:endParaRPr>
          </a:p>
          <a:p>
            <a:pPr>
              <a:lnSpc>
                <a:spcPct val="120000"/>
              </a:lnSpc>
            </a:pPr>
            <a:r>
              <a:rPr lang="en-GB" sz="2000" dirty="0">
                <a:latin typeface="Calibri" panose="020F0502020204030204" pitchFamily="34" charset="0"/>
                <a:cs typeface="Calibri" panose="020F0502020204030204" pitchFamily="34" charset="0"/>
              </a:rPr>
              <a:t>In combination with GitHub:</a:t>
            </a:r>
          </a:p>
          <a:p>
            <a:pPr lvl="1">
              <a:lnSpc>
                <a:spcPct val="120000"/>
              </a:lnSpc>
            </a:pPr>
            <a:r>
              <a:rPr lang="en-GB" sz="1800" dirty="0">
                <a:latin typeface="Calibri" panose="020F0502020204030204" pitchFamily="34" charset="0"/>
                <a:cs typeface="Calibri" panose="020F0502020204030204" pitchFamily="34" charset="0"/>
              </a:rPr>
              <a:t>archiving of software for the evaluation of data</a:t>
            </a:r>
          </a:p>
          <a:p>
            <a:pPr lvl="1">
              <a:lnSpc>
                <a:spcPct val="120000"/>
              </a:lnSpc>
            </a:pPr>
            <a:r>
              <a:rPr lang="en-GB" sz="1800" dirty="0">
                <a:latin typeface="Calibri" panose="020F0502020204030204" pitchFamily="34" charset="0"/>
                <a:cs typeface="Calibri" panose="020F0502020204030204" pitchFamily="34" charset="0"/>
              </a:rPr>
              <a:t>also with versioning and citable link/identifier</a:t>
            </a:r>
          </a:p>
          <a:p>
            <a:pPr>
              <a:lnSpc>
                <a:spcPct val="120000"/>
              </a:lnSpc>
            </a:pPr>
            <a:endParaRPr lang="en-GB" sz="20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D9C8B6AD-C1EA-ADB7-B32E-6D0F81952DD2}"/>
              </a:ext>
            </a:extLst>
          </p:cNvPr>
          <p:cNvSpPr>
            <a:spLocks noGrp="1"/>
          </p:cNvSpPr>
          <p:nvPr>
            <p:ph type="title"/>
          </p:nvPr>
        </p:nvSpPr>
        <p:spPr/>
        <p:txBody>
          <a:bodyPr/>
          <a:lstStyle/>
          <a:p>
            <a:r>
              <a:rPr lang="en-GB" dirty="0" err="1"/>
              <a:t>Zenodo</a:t>
            </a:r>
            <a:r>
              <a:rPr lang="en-GB" dirty="0"/>
              <a:t> special features</a:t>
            </a:r>
          </a:p>
        </p:txBody>
      </p:sp>
      <p:pic>
        <p:nvPicPr>
          <p:cNvPr id="4" name="Inhaltsplatzhalter 6">
            <a:extLst>
              <a:ext uri="{FF2B5EF4-FFF2-40B4-BE49-F238E27FC236}">
                <a16:creationId xmlns:a16="http://schemas.microsoft.com/office/drawing/2014/main" id="{4F6C9F60-A258-C141-DAB4-D24508FF377F}"/>
              </a:ext>
            </a:extLst>
          </p:cNvPr>
          <p:cNvPicPr/>
          <p:nvPr/>
        </p:nvPicPr>
        <p:blipFill>
          <a:blip r:embed="rId2"/>
          <a:stretch/>
        </p:blipFill>
        <p:spPr bwMode="auto">
          <a:xfrm>
            <a:off x="7361592" y="1632810"/>
            <a:ext cx="4175280" cy="2172240"/>
          </a:xfrm>
          <a:prstGeom prst="rect">
            <a:avLst/>
          </a:prstGeom>
          <a:ln>
            <a:noFill/>
          </a:ln>
        </p:spPr>
      </p:pic>
      <p:pic>
        <p:nvPicPr>
          <p:cNvPr id="5" name="Inhaltsplatzhalter 12">
            <a:extLst>
              <a:ext uri="{FF2B5EF4-FFF2-40B4-BE49-F238E27FC236}">
                <a16:creationId xmlns:a16="http://schemas.microsoft.com/office/drawing/2014/main" id="{BFE6F29C-09F9-52BE-7CEC-0AADB15388F2}"/>
              </a:ext>
            </a:extLst>
          </p:cNvPr>
          <p:cNvPicPr/>
          <p:nvPr/>
        </p:nvPicPr>
        <p:blipFill>
          <a:blip r:embed="rId3"/>
          <a:stretch/>
        </p:blipFill>
        <p:spPr bwMode="auto">
          <a:xfrm>
            <a:off x="7327392" y="3976770"/>
            <a:ext cx="4243680" cy="2135880"/>
          </a:xfrm>
          <a:prstGeom prst="rect">
            <a:avLst/>
          </a:prstGeom>
          <a:ln>
            <a:noFill/>
          </a:ln>
        </p:spPr>
      </p:pic>
    </p:spTree>
    <p:extLst>
      <p:ext uri="{BB962C8B-B14F-4D97-AF65-F5344CB8AC3E}">
        <p14:creationId xmlns:p14="http://schemas.microsoft.com/office/powerpoint/2010/main" val="284238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extLst>
              <a:ext uri="{FF2B5EF4-FFF2-40B4-BE49-F238E27FC236}">
                <a16:creationId xmlns:a16="http://schemas.microsoft.com/office/drawing/2014/main" id="{16438A30-7687-21F6-35D6-2511CD7DE6CC}"/>
              </a:ext>
            </a:extLst>
          </p:cNvPr>
          <p:cNvSpPr/>
          <p:nvPr/>
        </p:nvSpPr>
        <p:spPr>
          <a:xfrm>
            <a:off x="2135189" y="2128797"/>
            <a:ext cx="4140200" cy="9556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GB" sz="1600" b="1" dirty="0">
                <a:solidFill>
                  <a:srgbClr val="0070C0"/>
                </a:solidFill>
              </a:rPr>
              <a:t>Preserve</a:t>
            </a:r>
          </a:p>
          <a:p>
            <a:pPr>
              <a:defRPr/>
            </a:pPr>
            <a:r>
              <a:rPr lang="en-US" sz="1400" dirty="0">
                <a:solidFill>
                  <a:prstClr val="black"/>
                </a:solidFill>
              </a:rPr>
              <a:t>Code repositories (including GitHub) are not intended nor equipped for long-term storage and preservation.</a:t>
            </a:r>
          </a:p>
          <a:p>
            <a:pPr algn="ctr">
              <a:defRPr/>
            </a:pPr>
            <a:r>
              <a:rPr lang="en-US" sz="1400" b="1" dirty="0">
                <a:solidFill>
                  <a:prstClr val="black"/>
                </a:solidFill>
              </a:rPr>
              <a:t>Data repositories, like </a:t>
            </a:r>
            <a:r>
              <a:rPr lang="en-US" sz="1400" b="1" dirty="0" err="1">
                <a:solidFill>
                  <a:prstClr val="black"/>
                </a:solidFill>
              </a:rPr>
              <a:t>Zenodo</a:t>
            </a:r>
            <a:r>
              <a:rPr lang="en-US" sz="1400" b="1" dirty="0">
                <a:solidFill>
                  <a:prstClr val="black"/>
                </a:solidFill>
              </a:rPr>
              <a:t>, are!</a:t>
            </a:r>
            <a:endParaRPr lang="en-GB" sz="1400" b="1" dirty="0">
              <a:solidFill>
                <a:prstClr val="black"/>
              </a:solidFill>
            </a:endParaRPr>
          </a:p>
        </p:txBody>
      </p:sp>
      <p:sp>
        <p:nvSpPr>
          <p:cNvPr id="7" name="Rectangle à coins arrondis 6">
            <a:extLst>
              <a:ext uri="{FF2B5EF4-FFF2-40B4-BE49-F238E27FC236}">
                <a16:creationId xmlns:a16="http://schemas.microsoft.com/office/drawing/2014/main" id="{8A5E9BA7-86DA-1E87-1A3E-9AC71DC3CF0D}"/>
              </a:ext>
            </a:extLst>
          </p:cNvPr>
          <p:cNvSpPr/>
          <p:nvPr/>
        </p:nvSpPr>
        <p:spPr>
          <a:xfrm>
            <a:off x="2135189" y="3497221"/>
            <a:ext cx="4140200" cy="9144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070C0"/>
                </a:solidFill>
              </a:rPr>
              <a:t>Cite</a:t>
            </a:r>
          </a:p>
          <a:p>
            <a:pPr algn="ctr">
              <a:defRPr/>
            </a:pPr>
            <a:r>
              <a:rPr lang="en-GB" sz="1400" dirty="0">
                <a:solidFill>
                  <a:prstClr val="black"/>
                </a:solidFill>
              </a:rPr>
              <a:t>By archiving your code and software</a:t>
            </a:r>
          </a:p>
          <a:p>
            <a:pPr algn="ctr">
              <a:defRPr/>
            </a:pPr>
            <a:r>
              <a:rPr lang="en-GB" sz="1400" dirty="0">
                <a:solidFill>
                  <a:prstClr val="black"/>
                </a:solidFill>
              </a:rPr>
              <a:t>in </a:t>
            </a:r>
            <a:r>
              <a:rPr lang="en-GB" sz="1400" dirty="0" err="1">
                <a:solidFill>
                  <a:prstClr val="black"/>
                </a:solidFill>
              </a:rPr>
              <a:t>Zenodo</a:t>
            </a:r>
            <a:r>
              <a:rPr lang="en-GB" sz="1400" dirty="0">
                <a:solidFill>
                  <a:prstClr val="black"/>
                </a:solidFill>
              </a:rPr>
              <a:t> you will get a DOI</a:t>
            </a:r>
          </a:p>
        </p:txBody>
      </p:sp>
      <p:sp>
        <p:nvSpPr>
          <p:cNvPr id="13" name="Rectangle à coins arrondis 12">
            <a:extLst>
              <a:ext uri="{FF2B5EF4-FFF2-40B4-BE49-F238E27FC236}">
                <a16:creationId xmlns:a16="http://schemas.microsoft.com/office/drawing/2014/main" id="{E316F138-EBB8-3150-A748-CDE745BF1167}"/>
              </a:ext>
            </a:extLst>
          </p:cNvPr>
          <p:cNvSpPr/>
          <p:nvPr/>
        </p:nvSpPr>
        <p:spPr>
          <a:xfrm>
            <a:off x="2122489" y="4995821"/>
            <a:ext cx="4140200" cy="9144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070C0"/>
                </a:solidFill>
              </a:rPr>
              <a:t>Discover</a:t>
            </a:r>
          </a:p>
          <a:p>
            <a:pPr algn="ctr">
              <a:defRPr/>
            </a:pPr>
            <a:r>
              <a:rPr lang="en-US" sz="1400" dirty="0">
                <a:solidFill>
                  <a:prstClr val="black"/>
                </a:solidFill>
              </a:rPr>
              <a:t>Data discoverability enhances the visibility and the impact of your research, and enables a broad dissemination of your research outputs</a:t>
            </a:r>
            <a:endParaRPr lang="en-GB" sz="1400" dirty="0">
              <a:solidFill>
                <a:prstClr val="black"/>
              </a:solidFill>
            </a:endParaRPr>
          </a:p>
        </p:txBody>
      </p:sp>
      <p:sp>
        <p:nvSpPr>
          <p:cNvPr id="15" name="Rectangle à coins arrondis 14">
            <a:extLst>
              <a:ext uri="{FF2B5EF4-FFF2-40B4-BE49-F238E27FC236}">
                <a16:creationId xmlns:a16="http://schemas.microsoft.com/office/drawing/2014/main" id="{94AB94D5-D041-5B69-B9E5-4700D1E3562B}"/>
              </a:ext>
            </a:extLst>
          </p:cNvPr>
          <p:cNvSpPr/>
          <p:nvPr/>
        </p:nvSpPr>
        <p:spPr>
          <a:xfrm>
            <a:off x="3792539" y="1417596"/>
            <a:ext cx="863600" cy="3238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a:p>
            <a:pPr algn="ctr">
              <a:defRPr/>
            </a:pPr>
            <a:r>
              <a:rPr lang="en-GB" b="1" dirty="0">
                <a:solidFill>
                  <a:prstClr val="white"/>
                </a:solidFill>
              </a:rPr>
              <a:t>Why</a:t>
            </a:r>
          </a:p>
          <a:p>
            <a:pPr marL="285750" indent="-285750" algn="ctr">
              <a:buFontTx/>
              <a:buChar char="-"/>
              <a:defRPr/>
            </a:pPr>
            <a:endParaRPr lang="en-GB" dirty="0">
              <a:solidFill>
                <a:prstClr val="white"/>
              </a:solidFill>
            </a:endParaRPr>
          </a:p>
        </p:txBody>
      </p:sp>
      <p:sp>
        <p:nvSpPr>
          <p:cNvPr id="16" name="Rectangle à coins arrondis 15">
            <a:extLst>
              <a:ext uri="{FF2B5EF4-FFF2-40B4-BE49-F238E27FC236}">
                <a16:creationId xmlns:a16="http://schemas.microsoft.com/office/drawing/2014/main" id="{3D5C91F3-29BC-163F-5144-26F44B017996}"/>
              </a:ext>
            </a:extLst>
          </p:cNvPr>
          <p:cNvSpPr/>
          <p:nvPr/>
        </p:nvSpPr>
        <p:spPr>
          <a:xfrm>
            <a:off x="7824789" y="3721058"/>
            <a:ext cx="863600" cy="3238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a:p>
            <a:pPr algn="ctr">
              <a:defRPr/>
            </a:pPr>
            <a:r>
              <a:rPr lang="en-GB" b="1" dirty="0">
                <a:solidFill>
                  <a:prstClr val="white"/>
                </a:solidFill>
              </a:rPr>
              <a:t>How</a:t>
            </a:r>
          </a:p>
          <a:p>
            <a:pPr marL="285750" indent="-285750" algn="ctr">
              <a:buFontTx/>
              <a:buChar char="-"/>
              <a:defRPr/>
            </a:pPr>
            <a:endParaRPr lang="en-GB" dirty="0">
              <a:solidFill>
                <a:prstClr val="white"/>
              </a:solidFill>
            </a:endParaRPr>
          </a:p>
        </p:txBody>
      </p:sp>
      <p:sp>
        <p:nvSpPr>
          <p:cNvPr id="17" name="Rectangle à coins arrondis 16">
            <a:extLst>
              <a:ext uri="{FF2B5EF4-FFF2-40B4-BE49-F238E27FC236}">
                <a16:creationId xmlns:a16="http://schemas.microsoft.com/office/drawing/2014/main" id="{79F33D19-2292-BB4C-99E8-AA1E4C27C73A}"/>
              </a:ext>
            </a:extLst>
          </p:cNvPr>
          <p:cNvSpPr/>
          <p:nvPr/>
        </p:nvSpPr>
        <p:spPr>
          <a:xfrm>
            <a:off x="1703389" y="6453189"/>
            <a:ext cx="8785225" cy="28892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FF0000"/>
                </a:solidFill>
              </a:rPr>
              <a:t>!!!</a:t>
            </a:r>
            <a:r>
              <a:rPr lang="en-GB" sz="1400" b="1" dirty="0">
                <a:solidFill>
                  <a:prstClr val="black"/>
                </a:solidFill>
              </a:rPr>
              <a:t> Every (trusted) data repository helps you in making your data safely stored, easily citeable, and discoverable</a:t>
            </a:r>
            <a:r>
              <a:rPr lang="en-GB" sz="1400" b="1" dirty="0">
                <a:solidFill>
                  <a:srgbClr val="FF0000"/>
                </a:solidFill>
              </a:rPr>
              <a:t> !!!</a:t>
            </a:r>
            <a:endParaRPr lang="en-GB" sz="1400" b="1" dirty="0">
              <a:solidFill>
                <a:prstClr val="black"/>
              </a:solidFill>
            </a:endParaRPr>
          </a:p>
        </p:txBody>
      </p:sp>
      <p:cxnSp>
        <p:nvCxnSpPr>
          <p:cNvPr id="19" name="Connecteur en arc 18">
            <a:extLst>
              <a:ext uri="{FF2B5EF4-FFF2-40B4-BE49-F238E27FC236}">
                <a16:creationId xmlns:a16="http://schemas.microsoft.com/office/drawing/2014/main" id="{25E22272-6D78-0E1C-F833-688C21812E6B}"/>
              </a:ext>
            </a:extLst>
          </p:cNvPr>
          <p:cNvCxnSpPr>
            <a:stCxn id="16" idx="3"/>
            <a:endCxn id="23" idx="1"/>
          </p:cNvCxnSpPr>
          <p:nvPr/>
        </p:nvCxnSpPr>
        <p:spPr>
          <a:xfrm>
            <a:off x="8688390" y="3882984"/>
            <a:ext cx="1152525" cy="874713"/>
          </a:xfrm>
          <a:prstGeom prst="curved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à coins arrondis 22">
            <a:extLst>
              <a:ext uri="{FF2B5EF4-FFF2-40B4-BE49-F238E27FC236}">
                <a16:creationId xmlns:a16="http://schemas.microsoft.com/office/drawing/2014/main" id="{4C3288EE-EC1E-B6E5-777A-8AE6A1249E25}"/>
              </a:ext>
            </a:extLst>
          </p:cNvPr>
          <p:cNvSpPr/>
          <p:nvPr/>
        </p:nvSpPr>
        <p:spPr>
          <a:xfrm>
            <a:off x="9840915" y="4595771"/>
            <a:ext cx="1008063" cy="3238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a:p>
            <a:pPr algn="ctr">
              <a:defRPr/>
            </a:pPr>
            <a:r>
              <a:rPr lang="en-GB" b="1" dirty="0">
                <a:solidFill>
                  <a:prstClr val="white"/>
                </a:solidFill>
              </a:rPr>
              <a:t>Exercise</a:t>
            </a:r>
          </a:p>
          <a:p>
            <a:pPr marL="285750" indent="-285750" algn="ctr">
              <a:buFontTx/>
              <a:buChar char="-"/>
              <a:defRPr/>
            </a:pPr>
            <a:endParaRPr lang="en-GB" dirty="0">
              <a:solidFill>
                <a:prstClr val="white"/>
              </a:solidFill>
            </a:endParaRPr>
          </a:p>
        </p:txBody>
      </p:sp>
      <p:sp>
        <p:nvSpPr>
          <p:cNvPr id="30" name="Arc 29">
            <a:extLst>
              <a:ext uri="{FF2B5EF4-FFF2-40B4-BE49-F238E27FC236}">
                <a16:creationId xmlns:a16="http://schemas.microsoft.com/office/drawing/2014/main" id="{C874F8B4-9B2D-A2F2-BD7A-CB6259C50EA3}"/>
              </a:ext>
            </a:extLst>
          </p:cNvPr>
          <p:cNvSpPr/>
          <p:nvPr/>
        </p:nvSpPr>
        <p:spPr>
          <a:xfrm rot="10800000">
            <a:off x="10488614" y="3894097"/>
            <a:ext cx="971550" cy="1933575"/>
          </a:xfrm>
          <a:prstGeom prst="arc">
            <a:avLst>
              <a:gd name="adj1" fmla="val 16013351"/>
              <a:gd name="adj2" fmla="val 0"/>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cxnSp>
        <p:nvCxnSpPr>
          <p:cNvPr id="31" name="Connecteur droit 30">
            <a:extLst>
              <a:ext uri="{FF2B5EF4-FFF2-40B4-BE49-F238E27FC236}">
                <a16:creationId xmlns:a16="http://schemas.microsoft.com/office/drawing/2014/main" id="{B532C010-B656-F8C2-2C33-1BF4ECB61B5A}"/>
              </a:ext>
            </a:extLst>
          </p:cNvPr>
          <p:cNvCxnSpPr/>
          <p:nvPr/>
        </p:nvCxnSpPr>
        <p:spPr>
          <a:xfrm>
            <a:off x="4205289" y="1741447"/>
            <a:ext cx="0" cy="3587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B983198-AB19-7AF0-EC65-9CF4976998B6}"/>
              </a:ext>
            </a:extLst>
          </p:cNvPr>
          <p:cNvCxnSpPr/>
          <p:nvPr/>
        </p:nvCxnSpPr>
        <p:spPr>
          <a:xfrm>
            <a:off x="4224339" y="3100347"/>
            <a:ext cx="0" cy="396875"/>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452A829-2113-A72E-704F-B6BE8F62B609}"/>
              </a:ext>
            </a:extLst>
          </p:cNvPr>
          <p:cNvCxnSpPr/>
          <p:nvPr/>
        </p:nvCxnSpPr>
        <p:spPr>
          <a:xfrm>
            <a:off x="4192589" y="4397334"/>
            <a:ext cx="0" cy="57626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64E74E93-427E-B44D-6E11-1D7C1DDEDE00}"/>
              </a:ext>
            </a:extLst>
          </p:cNvPr>
          <p:cNvSpPr/>
          <p:nvPr/>
        </p:nvSpPr>
        <p:spPr>
          <a:xfrm>
            <a:off x="5448303" y="2670134"/>
            <a:ext cx="1728787" cy="2519363"/>
          </a:xfrm>
          <a:prstGeom prst="arc">
            <a:avLst>
              <a:gd name="adj1" fmla="val 16135687"/>
              <a:gd name="adj2" fmla="val 5516629"/>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cxnSp>
        <p:nvCxnSpPr>
          <p:cNvPr id="37" name="Connecteur droit 36">
            <a:extLst>
              <a:ext uri="{FF2B5EF4-FFF2-40B4-BE49-F238E27FC236}">
                <a16:creationId xmlns:a16="http://schemas.microsoft.com/office/drawing/2014/main" id="{C97F1709-76B1-CBA2-D5E7-9702C9EB02FD}"/>
              </a:ext>
            </a:extLst>
          </p:cNvPr>
          <p:cNvCxnSpPr/>
          <p:nvPr/>
        </p:nvCxnSpPr>
        <p:spPr>
          <a:xfrm>
            <a:off x="7177089" y="3936958"/>
            <a:ext cx="61118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662AC3E-27EE-69E3-6DB7-F8CC0D905F15}"/>
              </a:ext>
            </a:extLst>
          </p:cNvPr>
          <p:cNvSpPr>
            <a:spLocks noGrp="1"/>
          </p:cNvSpPr>
          <p:nvPr>
            <p:ph type="title"/>
          </p:nvPr>
        </p:nvSpPr>
        <p:spPr/>
        <p:txBody>
          <a:bodyPr/>
          <a:lstStyle/>
          <a:p>
            <a:r>
              <a:rPr lang="en-GB" dirty="0"/>
              <a:t>From GitHub to </a:t>
            </a:r>
            <a:r>
              <a:rPr lang="en-GB" dirty="0" err="1"/>
              <a:t>Zenodo</a:t>
            </a:r>
            <a:endParaRPr lang="en-GB" dirty="0"/>
          </a:p>
        </p:txBody>
      </p:sp>
    </p:spTree>
    <p:extLst>
      <p:ext uri="{BB962C8B-B14F-4D97-AF65-F5344CB8AC3E}">
        <p14:creationId xmlns:p14="http://schemas.microsoft.com/office/powerpoint/2010/main" val="145349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FAA9CF-C2F5-216E-1640-D0AEEBB69252}"/>
              </a:ext>
            </a:extLst>
          </p:cNvPr>
          <p:cNvSpPr>
            <a:spLocks noGrp="1"/>
          </p:cNvSpPr>
          <p:nvPr>
            <p:ph type="title"/>
          </p:nvPr>
        </p:nvSpPr>
        <p:spPr/>
        <p:txBody>
          <a:bodyPr/>
          <a:lstStyle/>
          <a:p>
            <a:r>
              <a:rPr lang="en-US" dirty="0" err="1"/>
              <a:t>Zenodo</a:t>
            </a:r>
            <a:r>
              <a:rPr lang="en-US" dirty="0"/>
              <a:t>-GitHub bridge</a:t>
            </a:r>
            <a:endParaRPr lang="en-GB" dirty="0"/>
          </a:p>
        </p:txBody>
      </p:sp>
      <p:pic>
        <p:nvPicPr>
          <p:cNvPr id="4" name="zenodo-part.png">
            <a:extLst>
              <a:ext uri="{FF2B5EF4-FFF2-40B4-BE49-F238E27FC236}">
                <a16:creationId xmlns:a16="http://schemas.microsoft.com/office/drawing/2014/main" id="{3D16147F-CB45-CDE3-57E5-E58F86E7C036}"/>
              </a:ext>
            </a:extLst>
          </p:cNvPr>
          <p:cNvPicPr>
            <a:picLocks noChangeAspect="1"/>
          </p:cNvPicPr>
          <p:nvPr/>
        </p:nvPicPr>
        <p:blipFill>
          <a:blip r:embed="rId2"/>
          <a:stretch>
            <a:fillRect/>
          </a:stretch>
        </p:blipFill>
        <p:spPr>
          <a:xfrm>
            <a:off x="1738541" y="1600200"/>
            <a:ext cx="4418419" cy="3733800"/>
          </a:xfrm>
          <a:prstGeom prst="rect">
            <a:avLst/>
          </a:prstGeom>
          <a:ln w="25400">
            <a:miter lim="400000"/>
          </a:ln>
          <a:effectLst>
            <a:outerShdw blurRad="203200" dist="101600" dir="5400000" rotWithShape="0">
              <a:srgbClr val="000000">
                <a:alpha val="70000"/>
              </a:srgbClr>
            </a:outerShdw>
          </a:effectLst>
        </p:spPr>
      </p:pic>
      <p:cxnSp>
        <p:nvCxnSpPr>
          <p:cNvPr id="5" name="Straight Arrow Connector 4">
            <a:extLst>
              <a:ext uri="{FF2B5EF4-FFF2-40B4-BE49-F238E27FC236}">
                <a16:creationId xmlns:a16="http://schemas.microsoft.com/office/drawing/2014/main" id="{FE4FD2FB-BC95-6705-75E1-D2F73833FD53}"/>
              </a:ext>
            </a:extLst>
          </p:cNvPr>
          <p:cNvCxnSpPr>
            <a:endCxn id="8" idx="0"/>
          </p:cNvCxnSpPr>
          <p:nvPr/>
        </p:nvCxnSpPr>
        <p:spPr>
          <a:xfrm flipH="1">
            <a:off x="4067412" y="4572000"/>
            <a:ext cx="1632348" cy="1023477"/>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E1746B43-70E2-53EF-0017-BCC294852BC6}"/>
              </a:ext>
            </a:extLst>
          </p:cNvPr>
          <p:cNvGrpSpPr>
            <a:grpSpLocks noChangeAspect="1"/>
          </p:cNvGrpSpPr>
          <p:nvPr/>
        </p:nvGrpSpPr>
        <p:grpSpPr>
          <a:xfrm>
            <a:off x="3044664" y="5595477"/>
            <a:ext cx="2045496" cy="1110123"/>
            <a:chOff x="-88900" y="-63500"/>
            <a:chExt cx="2807494" cy="1523670"/>
          </a:xfrm>
        </p:grpSpPr>
        <p:pic>
          <p:nvPicPr>
            <p:cNvPr id="7" name="zenodo-onoff.png">
              <a:extLst>
                <a:ext uri="{FF2B5EF4-FFF2-40B4-BE49-F238E27FC236}">
                  <a16:creationId xmlns:a16="http://schemas.microsoft.com/office/drawing/2014/main" id="{1485FD9C-8E83-E2DB-194B-7BE5D4C81803}"/>
                </a:ext>
              </a:extLst>
            </p:cNvPr>
            <p:cNvPicPr/>
            <p:nvPr/>
          </p:nvPicPr>
          <p:blipFill>
            <a:blip r:embed="rId3"/>
            <a:srcRect l="87080" t="8211" r="750" b="27005"/>
            <a:stretch>
              <a:fillRect/>
            </a:stretch>
          </p:blipFill>
          <p:spPr>
            <a:xfrm>
              <a:off x="0" y="0"/>
              <a:ext cx="2629694" cy="1269670"/>
            </a:xfrm>
            <a:prstGeom prst="rect">
              <a:avLst/>
            </a:prstGeom>
            <a:ln>
              <a:noFill/>
            </a:ln>
            <a:effectLst/>
          </p:spPr>
        </p:pic>
        <p:pic>
          <p:nvPicPr>
            <p:cNvPr id="8" name="Picture 7">
              <a:extLst>
                <a:ext uri="{FF2B5EF4-FFF2-40B4-BE49-F238E27FC236}">
                  <a16:creationId xmlns:a16="http://schemas.microsoft.com/office/drawing/2014/main" id="{C595E7C5-0EF3-461C-7743-6292471F1646}"/>
                </a:ext>
              </a:extLst>
            </p:cNvPr>
            <p:cNvPicPr/>
            <p:nvPr/>
          </p:nvPicPr>
          <p:blipFill>
            <a:blip r:embed="rId4"/>
            <a:stretch>
              <a:fillRect/>
            </a:stretch>
          </p:blipFill>
          <p:spPr>
            <a:xfrm>
              <a:off x="-88900" y="-63500"/>
              <a:ext cx="2807494" cy="1523670"/>
            </a:xfrm>
            <a:prstGeom prst="rect">
              <a:avLst/>
            </a:prstGeom>
            <a:effectLst/>
          </p:spPr>
        </p:pic>
      </p:grpSp>
      <p:pic>
        <p:nvPicPr>
          <p:cNvPr id="9" name="github-repo.png">
            <a:extLst>
              <a:ext uri="{FF2B5EF4-FFF2-40B4-BE49-F238E27FC236}">
                <a16:creationId xmlns:a16="http://schemas.microsoft.com/office/drawing/2014/main" id="{23550658-DC2B-E484-42FA-FDE9464E1C66}"/>
              </a:ext>
            </a:extLst>
          </p:cNvPr>
          <p:cNvPicPr>
            <a:picLocks noChangeAspect="1"/>
          </p:cNvPicPr>
          <p:nvPr/>
        </p:nvPicPr>
        <p:blipFill>
          <a:blip r:embed="rId5"/>
          <a:srcRect/>
          <a:stretch>
            <a:fillRect/>
          </a:stretch>
        </p:blipFill>
        <p:spPr>
          <a:xfrm>
            <a:off x="3261360" y="1219200"/>
            <a:ext cx="4132489" cy="3736540"/>
          </a:xfrm>
          <a:prstGeom prst="rect">
            <a:avLst/>
          </a:prstGeom>
          <a:ln w="25400">
            <a:round/>
          </a:ln>
          <a:effectLst>
            <a:outerShdw blurRad="50800" dist="12700" dir="5400000" rotWithShape="0">
              <a:srgbClr val="000000">
                <a:alpha val="50000"/>
              </a:srgbClr>
            </a:outerShdw>
          </a:effectLst>
        </p:spPr>
      </p:pic>
      <p:grpSp>
        <p:nvGrpSpPr>
          <p:cNvPr id="10" name="Group 438">
            <a:extLst>
              <a:ext uri="{FF2B5EF4-FFF2-40B4-BE49-F238E27FC236}">
                <a16:creationId xmlns:a16="http://schemas.microsoft.com/office/drawing/2014/main" id="{B294E76D-483F-2B90-03BF-EEDAC2F9ABB1}"/>
              </a:ext>
            </a:extLst>
          </p:cNvPr>
          <p:cNvGrpSpPr>
            <a:grpSpLocks noChangeAspect="1"/>
          </p:cNvGrpSpPr>
          <p:nvPr/>
        </p:nvGrpSpPr>
        <p:grpSpPr>
          <a:xfrm>
            <a:off x="7600960" y="3048000"/>
            <a:ext cx="2899400" cy="1867227"/>
            <a:chOff x="-88899" y="-63499"/>
            <a:chExt cx="3051798" cy="1965372"/>
          </a:xfrm>
        </p:grpSpPr>
        <p:pic>
          <p:nvPicPr>
            <p:cNvPr id="11" name="github-zenodojson.png">
              <a:extLst>
                <a:ext uri="{FF2B5EF4-FFF2-40B4-BE49-F238E27FC236}">
                  <a16:creationId xmlns:a16="http://schemas.microsoft.com/office/drawing/2014/main" id="{84167B6A-4AC6-DE7B-D177-EE77488BFA8A}"/>
                </a:ext>
              </a:extLst>
            </p:cNvPr>
            <p:cNvPicPr/>
            <p:nvPr/>
          </p:nvPicPr>
          <p:blipFill>
            <a:blip r:embed="rId6"/>
            <a:srcRect l="9057" t="60253" r="58736" b="16351"/>
            <a:stretch>
              <a:fillRect/>
            </a:stretch>
          </p:blipFill>
          <p:spPr>
            <a:xfrm>
              <a:off x="0" y="0"/>
              <a:ext cx="2874000" cy="1711373"/>
            </a:xfrm>
            <a:prstGeom prst="rect">
              <a:avLst/>
            </a:prstGeom>
            <a:ln>
              <a:noFill/>
            </a:ln>
            <a:effectLst/>
          </p:spPr>
        </p:pic>
        <p:pic>
          <p:nvPicPr>
            <p:cNvPr id="12" name="Picture 11">
              <a:extLst>
                <a:ext uri="{FF2B5EF4-FFF2-40B4-BE49-F238E27FC236}">
                  <a16:creationId xmlns:a16="http://schemas.microsoft.com/office/drawing/2014/main" id="{36E07373-F894-7CB9-BDDE-8E47F8FB73EB}"/>
                </a:ext>
              </a:extLst>
            </p:cNvPr>
            <p:cNvPicPr/>
            <p:nvPr/>
          </p:nvPicPr>
          <p:blipFill>
            <a:blip r:embed="rId7"/>
            <a:stretch>
              <a:fillRect/>
            </a:stretch>
          </p:blipFill>
          <p:spPr>
            <a:xfrm>
              <a:off x="-88900" y="-63500"/>
              <a:ext cx="3051800" cy="1965373"/>
            </a:xfrm>
            <a:prstGeom prst="rect">
              <a:avLst/>
            </a:prstGeom>
            <a:effectLst/>
          </p:spPr>
        </p:pic>
      </p:grpSp>
      <p:grpSp>
        <p:nvGrpSpPr>
          <p:cNvPr id="13" name="Group 441">
            <a:extLst>
              <a:ext uri="{FF2B5EF4-FFF2-40B4-BE49-F238E27FC236}">
                <a16:creationId xmlns:a16="http://schemas.microsoft.com/office/drawing/2014/main" id="{6BECC457-E2C7-7146-C348-20470B4C3585}"/>
              </a:ext>
            </a:extLst>
          </p:cNvPr>
          <p:cNvGrpSpPr>
            <a:grpSpLocks noChangeAspect="1"/>
          </p:cNvGrpSpPr>
          <p:nvPr/>
        </p:nvGrpSpPr>
        <p:grpSpPr>
          <a:xfrm>
            <a:off x="6995160" y="5410200"/>
            <a:ext cx="3387978" cy="919978"/>
            <a:chOff x="-88900" y="-63500"/>
            <a:chExt cx="3692938" cy="1002786"/>
          </a:xfrm>
        </p:grpSpPr>
        <p:pic>
          <p:nvPicPr>
            <p:cNvPr id="14" name="github-badge.png">
              <a:extLst>
                <a:ext uri="{FF2B5EF4-FFF2-40B4-BE49-F238E27FC236}">
                  <a16:creationId xmlns:a16="http://schemas.microsoft.com/office/drawing/2014/main" id="{131931F3-59B7-5EBB-551E-AB5554712221}"/>
                </a:ext>
              </a:extLst>
            </p:cNvPr>
            <p:cNvPicPr/>
            <p:nvPr/>
          </p:nvPicPr>
          <p:blipFill>
            <a:blip r:embed="rId8"/>
            <a:stretch>
              <a:fillRect/>
            </a:stretch>
          </p:blipFill>
          <p:spPr>
            <a:xfrm>
              <a:off x="0" y="0"/>
              <a:ext cx="3515139" cy="748787"/>
            </a:xfrm>
            <a:prstGeom prst="rect">
              <a:avLst/>
            </a:prstGeom>
            <a:ln>
              <a:noFill/>
            </a:ln>
            <a:effectLst/>
          </p:spPr>
        </p:pic>
        <p:pic>
          <p:nvPicPr>
            <p:cNvPr id="15" name="Picture 14">
              <a:extLst>
                <a:ext uri="{FF2B5EF4-FFF2-40B4-BE49-F238E27FC236}">
                  <a16:creationId xmlns:a16="http://schemas.microsoft.com/office/drawing/2014/main" id="{E61179D8-95A9-376A-90C4-D5BB544EBC61}"/>
                </a:ext>
              </a:extLst>
            </p:cNvPr>
            <p:cNvPicPr/>
            <p:nvPr/>
          </p:nvPicPr>
          <p:blipFill>
            <a:blip r:embed="rId9"/>
            <a:stretch>
              <a:fillRect/>
            </a:stretch>
          </p:blipFill>
          <p:spPr>
            <a:xfrm>
              <a:off x="-88900" y="-63500"/>
              <a:ext cx="3692939" cy="1002787"/>
            </a:xfrm>
            <a:prstGeom prst="rect">
              <a:avLst/>
            </a:prstGeom>
            <a:effectLst/>
          </p:spPr>
        </p:pic>
      </p:grpSp>
      <p:grpSp>
        <p:nvGrpSpPr>
          <p:cNvPr id="16" name="Group 444">
            <a:extLst>
              <a:ext uri="{FF2B5EF4-FFF2-40B4-BE49-F238E27FC236}">
                <a16:creationId xmlns:a16="http://schemas.microsoft.com/office/drawing/2014/main" id="{77A81592-1A42-E47D-AD70-62D0FF3FB98A}"/>
              </a:ext>
            </a:extLst>
          </p:cNvPr>
          <p:cNvGrpSpPr>
            <a:grpSpLocks noChangeAspect="1"/>
          </p:cNvGrpSpPr>
          <p:nvPr/>
        </p:nvGrpSpPr>
        <p:grpSpPr>
          <a:xfrm>
            <a:off x="7833360" y="1772904"/>
            <a:ext cx="2641428" cy="893011"/>
            <a:chOff x="-88900" y="-63499"/>
            <a:chExt cx="3125426" cy="1056639"/>
          </a:xfrm>
        </p:grpSpPr>
        <p:pic>
          <p:nvPicPr>
            <p:cNvPr id="17" name="github-releases-zoom.png">
              <a:extLst>
                <a:ext uri="{FF2B5EF4-FFF2-40B4-BE49-F238E27FC236}">
                  <a16:creationId xmlns:a16="http://schemas.microsoft.com/office/drawing/2014/main" id="{1FAEED06-0C4C-7651-DDE4-D6CC26AAF32F}"/>
                </a:ext>
              </a:extLst>
            </p:cNvPr>
            <p:cNvPicPr/>
            <p:nvPr/>
          </p:nvPicPr>
          <p:blipFill>
            <a:blip r:embed="rId10"/>
            <a:stretch>
              <a:fillRect/>
            </a:stretch>
          </p:blipFill>
          <p:spPr>
            <a:xfrm>
              <a:off x="0" y="0"/>
              <a:ext cx="2947627" cy="802641"/>
            </a:xfrm>
            <a:prstGeom prst="rect">
              <a:avLst/>
            </a:prstGeom>
            <a:ln>
              <a:noFill/>
            </a:ln>
            <a:effectLst/>
          </p:spPr>
        </p:pic>
        <p:pic>
          <p:nvPicPr>
            <p:cNvPr id="18" name="Picture 17">
              <a:extLst>
                <a:ext uri="{FF2B5EF4-FFF2-40B4-BE49-F238E27FC236}">
                  <a16:creationId xmlns:a16="http://schemas.microsoft.com/office/drawing/2014/main" id="{70C99582-1D31-65AB-9B4F-631C66F6DB7F}"/>
                </a:ext>
              </a:extLst>
            </p:cNvPr>
            <p:cNvPicPr/>
            <p:nvPr/>
          </p:nvPicPr>
          <p:blipFill>
            <a:blip r:embed="rId11"/>
            <a:stretch>
              <a:fillRect/>
            </a:stretch>
          </p:blipFill>
          <p:spPr>
            <a:xfrm>
              <a:off x="-88900" y="-63500"/>
              <a:ext cx="3125427" cy="1056641"/>
            </a:xfrm>
            <a:prstGeom prst="rect">
              <a:avLst/>
            </a:prstGeom>
            <a:effectLst/>
          </p:spPr>
        </p:pic>
      </p:grpSp>
      <p:sp>
        <p:nvSpPr>
          <p:cNvPr id="19" name="Shape 445">
            <a:extLst>
              <a:ext uri="{FF2B5EF4-FFF2-40B4-BE49-F238E27FC236}">
                <a16:creationId xmlns:a16="http://schemas.microsoft.com/office/drawing/2014/main" id="{14774AD6-29D7-AD27-2760-3B89EDFD447F}"/>
              </a:ext>
            </a:extLst>
          </p:cNvPr>
          <p:cNvSpPr/>
          <p:nvPr/>
        </p:nvSpPr>
        <p:spPr>
          <a:xfrm>
            <a:off x="7985760" y="4724400"/>
            <a:ext cx="2438400" cy="605294"/>
          </a:xfrm>
          <a:prstGeom prst="rect">
            <a:avLst/>
          </a:prstGeom>
          <a:ln w="12700">
            <a:miter lim="400000"/>
          </a:ln>
          <a:extLst>
            <a:ext uri="{C572A759-6A51-4108-AA02-DFA0A04FC94B}">
              <ma14:wrappingTextBoxFlag xmlns:ma14="http://schemas.microsoft.com/office/mac/drawingml/2011/main" xmlns="" val="1"/>
            </a:ext>
          </a:extLst>
        </p:spPr>
        <p:txBody>
          <a:bodyPr wrap="square" lIns="40640" tIns="40640" rIns="40640" bIns="40640">
            <a:spAutoFit/>
          </a:bodyPr>
          <a:lstStyle>
            <a:lvl1pPr marL="0" marR="0">
              <a:lnSpc>
                <a:spcPct val="150000"/>
              </a:lnSpc>
              <a:defRPr sz="2400" b="1">
                <a:solidFill>
                  <a:srgbClr val="444444"/>
                </a:solidFill>
                <a:uFill>
                  <a:solidFill>
                    <a:srgbClr val="444444"/>
                  </a:solidFill>
                </a:uFill>
                <a:latin typeface="+mn-lt"/>
                <a:ea typeface="+mn-ea"/>
                <a:cs typeface="+mn-cs"/>
                <a:sym typeface="Roboto Light"/>
              </a:defRPr>
            </a:lvl1pPr>
          </a:lstStyle>
          <a:p>
            <a:pPr lvl="0">
              <a:defRPr sz="1800" b="0">
                <a:solidFill>
                  <a:srgbClr val="000000"/>
                </a:solidFill>
                <a:uFillTx/>
              </a:defRPr>
            </a:pPr>
            <a:r>
              <a:rPr sz="2400" b="1" dirty="0">
                <a:solidFill>
                  <a:srgbClr val="444444"/>
                </a:solidFill>
                <a:uFill>
                  <a:solidFill>
                    <a:srgbClr val="444444"/>
                  </a:solidFill>
                </a:uFill>
              </a:rPr>
              <a:t>.zenodo.json</a:t>
            </a:r>
          </a:p>
        </p:txBody>
      </p:sp>
      <p:cxnSp>
        <p:nvCxnSpPr>
          <p:cNvPr id="20" name="Straight Arrow Connector 19">
            <a:extLst>
              <a:ext uri="{FF2B5EF4-FFF2-40B4-BE49-F238E27FC236}">
                <a16:creationId xmlns:a16="http://schemas.microsoft.com/office/drawing/2014/main" id="{380491DD-7173-D292-A8E3-E9AE772B3EEB}"/>
              </a:ext>
            </a:extLst>
          </p:cNvPr>
          <p:cNvCxnSpPr>
            <a:endCxn id="15" idx="1"/>
          </p:cNvCxnSpPr>
          <p:nvPr/>
        </p:nvCxnSpPr>
        <p:spPr>
          <a:xfrm>
            <a:off x="4175761" y="4953000"/>
            <a:ext cx="2819399" cy="91719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6D7912A-347C-5D9B-2909-0440A34A9377}"/>
              </a:ext>
            </a:extLst>
          </p:cNvPr>
          <p:cNvCxnSpPr>
            <a:endCxn id="12" idx="1"/>
          </p:cNvCxnSpPr>
          <p:nvPr/>
        </p:nvCxnSpPr>
        <p:spPr>
          <a:xfrm>
            <a:off x="3947160" y="3581400"/>
            <a:ext cx="3653799" cy="400213"/>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2CE274C-D1F1-F467-50F2-374FAFCC4CE2}"/>
              </a:ext>
            </a:extLst>
          </p:cNvPr>
          <p:cNvCxnSpPr>
            <a:endCxn id="18" idx="1"/>
          </p:cNvCxnSpPr>
          <p:nvPr/>
        </p:nvCxnSpPr>
        <p:spPr>
          <a:xfrm>
            <a:off x="5623561" y="1905000"/>
            <a:ext cx="2209799" cy="31441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00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a:extLst>
              <a:ext uri="{FF2B5EF4-FFF2-40B4-BE49-F238E27FC236}">
                <a16:creationId xmlns:a16="http://schemas.microsoft.com/office/drawing/2014/main" id="{81D60121-3B6A-7B53-09C0-7F3E6B950479}"/>
              </a:ext>
            </a:extLst>
          </p:cNvPr>
          <p:cNvSpPr/>
          <p:nvPr/>
        </p:nvSpPr>
        <p:spPr>
          <a:xfrm rot="10800000">
            <a:off x="1558925" y="-747713"/>
            <a:ext cx="2160588" cy="1543051"/>
          </a:xfrm>
          <a:prstGeom prst="arc">
            <a:avLst>
              <a:gd name="adj1" fmla="val 14255568"/>
              <a:gd name="adj2" fmla="val 21515951"/>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10" name="Rectangle à coins arrondis 9">
            <a:extLst>
              <a:ext uri="{FF2B5EF4-FFF2-40B4-BE49-F238E27FC236}">
                <a16:creationId xmlns:a16="http://schemas.microsoft.com/office/drawing/2014/main" id="{B5F332F7-7903-568C-5846-25197514A16A}"/>
              </a:ext>
            </a:extLst>
          </p:cNvPr>
          <p:cNvSpPr/>
          <p:nvPr/>
        </p:nvSpPr>
        <p:spPr>
          <a:xfrm rot="20512940">
            <a:off x="9051925" y="373063"/>
            <a:ext cx="1257300" cy="4318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4F81BD">
                  <a:lumMod val="75000"/>
                </a:srgbClr>
              </a:solidFill>
            </a:endParaRPr>
          </a:p>
          <a:p>
            <a:pPr algn="ctr">
              <a:defRPr/>
            </a:pPr>
            <a:r>
              <a:rPr lang="en-GB" sz="2000" b="1" dirty="0">
                <a:solidFill>
                  <a:srgbClr val="4F81BD">
                    <a:lumMod val="75000"/>
                  </a:srgbClr>
                </a:solidFill>
              </a:rPr>
              <a:t>Exercise</a:t>
            </a:r>
          </a:p>
          <a:p>
            <a:pPr marL="285750" indent="-285750" algn="ctr">
              <a:buFontTx/>
              <a:buChar char="-"/>
              <a:defRPr/>
            </a:pPr>
            <a:endParaRPr lang="en-GB" dirty="0">
              <a:solidFill>
                <a:srgbClr val="4F81BD">
                  <a:lumMod val="75000"/>
                </a:srgbClr>
              </a:solidFill>
            </a:endParaRPr>
          </a:p>
        </p:txBody>
      </p:sp>
      <p:sp>
        <p:nvSpPr>
          <p:cNvPr id="12" name="Rectangle à coins arrondis 11">
            <a:extLst>
              <a:ext uri="{FF2B5EF4-FFF2-40B4-BE49-F238E27FC236}">
                <a16:creationId xmlns:a16="http://schemas.microsoft.com/office/drawing/2014/main" id="{B4D8A93F-565F-608E-7F10-D5F10B588E66}"/>
              </a:ext>
            </a:extLst>
          </p:cNvPr>
          <p:cNvSpPr/>
          <p:nvPr/>
        </p:nvSpPr>
        <p:spPr>
          <a:xfrm>
            <a:off x="2424114" y="1125539"/>
            <a:ext cx="7343775" cy="5746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1600" dirty="0">
              <a:solidFill>
                <a:prstClr val="black"/>
              </a:solidFill>
            </a:endParaRPr>
          </a:p>
          <a:p>
            <a:pPr lvl="2">
              <a:defRPr/>
            </a:pPr>
            <a:r>
              <a:rPr lang="en-US" sz="1400" dirty="0">
                <a:solidFill>
                  <a:prstClr val="black"/>
                </a:solidFill>
              </a:rPr>
              <a:t>When you write your software, you can </a:t>
            </a:r>
            <a:r>
              <a:rPr lang="en-US" sz="1400" b="1" dirty="0">
                <a:solidFill>
                  <a:prstClr val="black"/>
                </a:solidFill>
              </a:rPr>
              <a:t>make the work you share on GitHub citable</a:t>
            </a:r>
            <a:r>
              <a:rPr lang="en-US" sz="1400" dirty="0">
                <a:solidFill>
                  <a:prstClr val="black"/>
                </a:solidFill>
              </a:rPr>
              <a:t>:</a:t>
            </a:r>
          </a:p>
          <a:p>
            <a:pPr lvl="3">
              <a:defRPr/>
            </a:pPr>
            <a:r>
              <a:rPr lang="en-US" sz="1400" b="1" dirty="0">
                <a:solidFill>
                  <a:prstClr val="black"/>
                </a:solidFill>
              </a:rPr>
              <a:t>archive</a:t>
            </a:r>
            <a:r>
              <a:rPr lang="en-US" sz="1400" dirty="0">
                <a:solidFill>
                  <a:prstClr val="black"/>
                </a:solidFill>
              </a:rPr>
              <a:t> one of your </a:t>
            </a:r>
            <a:r>
              <a:rPr lang="en-US" sz="1400" b="1" dirty="0">
                <a:solidFill>
                  <a:prstClr val="black"/>
                </a:solidFill>
              </a:rPr>
              <a:t>GitHub repositories in </a:t>
            </a:r>
            <a:r>
              <a:rPr lang="en-US" sz="1400" b="1" dirty="0" err="1">
                <a:solidFill>
                  <a:prstClr val="black"/>
                </a:solidFill>
              </a:rPr>
              <a:t>Zenodo</a:t>
            </a:r>
            <a:r>
              <a:rPr lang="en-US" sz="1400" b="1" dirty="0">
                <a:solidFill>
                  <a:prstClr val="black"/>
                </a:solidFill>
              </a:rPr>
              <a:t> </a:t>
            </a:r>
            <a:r>
              <a:rPr lang="en-US" sz="1400" dirty="0">
                <a:solidFill>
                  <a:prstClr val="black"/>
                </a:solidFill>
              </a:rPr>
              <a:t>and </a:t>
            </a:r>
            <a:r>
              <a:rPr lang="en-US" sz="1400" b="1" dirty="0">
                <a:solidFill>
                  <a:prstClr val="black"/>
                </a:solidFill>
              </a:rPr>
              <a:t>assign it a DOI</a:t>
            </a:r>
            <a:endParaRPr lang="en-GB" sz="1400" b="1" dirty="0">
              <a:solidFill>
                <a:prstClr val="black"/>
              </a:solidFill>
            </a:endParaRPr>
          </a:p>
          <a:p>
            <a:pPr lvl="2">
              <a:defRPr/>
            </a:pPr>
            <a:endParaRPr lang="en-US" sz="1600" dirty="0">
              <a:solidFill>
                <a:prstClr val="black"/>
              </a:solidFill>
            </a:endParaRPr>
          </a:p>
        </p:txBody>
      </p:sp>
      <p:pic>
        <p:nvPicPr>
          <p:cNvPr id="29702" name="Image 12">
            <a:extLst>
              <a:ext uri="{FF2B5EF4-FFF2-40B4-BE49-F238E27FC236}">
                <a16:creationId xmlns:a16="http://schemas.microsoft.com/office/drawing/2014/main" id="{D290FD81-023A-C45A-19E9-E340D0BDC403}"/>
              </a:ext>
            </a:extLst>
          </p:cNvPr>
          <p:cNvPicPr>
            <a:picLocks noChangeAspect="1"/>
          </p:cNvPicPr>
          <p:nvPr/>
        </p:nvPicPr>
        <p:blipFill>
          <a:blip r:embed="rId3">
            <a:extLst>
              <a:ext uri="{28A0092B-C50C-407E-A947-70E740481C1C}">
                <a14:useLocalDpi xmlns:a14="http://schemas.microsoft.com/office/drawing/2010/main" val="0"/>
              </a:ext>
            </a:extLst>
          </a:blip>
          <a:srcRect l="9309" t="3185" r="8865" b="15236"/>
          <a:stretch>
            <a:fillRect/>
          </a:stretch>
        </p:blipFill>
        <p:spPr bwMode="auto">
          <a:xfrm>
            <a:off x="2541589" y="11604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à coins arrondis 18">
            <a:extLst>
              <a:ext uri="{FF2B5EF4-FFF2-40B4-BE49-F238E27FC236}">
                <a16:creationId xmlns:a16="http://schemas.microsoft.com/office/drawing/2014/main" id="{2C94124F-391A-B94D-5093-836C3DD8DB62}"/>
              </a:ext>
            </a:extLst>
          </p:cNvPr>
          <p:cNvSpPr/>
          <p:nvPr/>
        </p:nvSpPr>
        <p:spPr>
          <a:xfrm>
            <a:off x="2063750" y="2093913"/>
            <a:ext cx="1295400" cy="79216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b="1" dirty="0">
                <a:solidFill>
                  <a:prstClr val="black"/>
                </a:solidFill>
              </a:rPr>
              <a:t>Preliminary </a:t>
            </a:r>
          </a:p>
          <a:p>
            <a:pPr algn="ctr">
              <a:defRPr/>
            </a:pPr>
            <a:r>
              <a:rPr lang="en-US" sz="1600" b="1" dirty="0">
                <a:solidFill>
                  <a:prstClr val="black"/>
                </a:solidFill>
              </a:rPr>
              <a:t>steps</a:t>
            </a:r>
          </a:p>
        </p:txBody>
      </p:sp>
      <p:sp>
        <p:nvSpPr>
          <p:cNvPr id="20" name="Arc 19">
            <a:extLst>
              <a:ext uri="{FF2B5EF4-FFF2-40B4-BE49-F238E27FC236}">
                <a16:creationId xmlns:a16="http://schemas.microsoft.com/office/drawing/2014/main" id="{2E243384-9522-6A2C-3039-0E01856194C0}"/>
              </a:ext>
            </a:extLst>
          </p:cNvPr>
          <p:cNvSpPr/>
          <p:nvPr/>
        </p:nvSpPr>
        <p:spPr>
          <a:xfrm rot="14659953">
            <a:off x="2147888" y="1425575"/>
            <a:ext cx="914400" cy="914400"/>
          </a:xfrm>
          <a:prstGeom prst="arc">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21" name="Arc 20">
            <a:extLst>
              <a:ext uri="{FF2B5EF4-FFF2-40B4-BE49-F238E27FC236}">
                <a16:creationId xmlns:a16="http://schemas.microsoft.com/office/drawing/2014/main" id="{780E6BD0-32FD-AABA-BC08-3C9D24EC5A3D}"/>
              </a:ext>
            </a:extLst>
          </p:cNvPr>
          <p:cNvSpPr/>
          <p:nvPr/>
        </p:nvSpPr>
        <p:spPr>
          <a:xfrm rot="5400000">
            <a:off x="6294438" y="3375026"/>
            <a:ext cx="1223963" cy="1331912"/>
          </a:xfrm>
          <a:prstGeom prst="arc">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pic>
        <p:nvPicPr>
          <p:cNvPr id="29707" name="Image 1">
            <a:extLst>
              <a:ext uri="{FF2B5EF4-FFF2-40B4-BE49-F238E27FC236}">
                <a16:creationId xmlns:a16="http://schemas.microsoft.com/office/drawing/2014/main" id="{392A469C-AAA4-C771-2C70-887F9A4AE7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1314" y="1985964"/>
            <a:ext cx="5799137" cy="201612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Connecteur droit 5">
            <a:extLst>
              <a:ext uri="{FF2B5EF4-FFF2-40B4-BE49-F238E27FC236}">
                <a16:creationId xmlns:a16="http://schemas.microsoft.com/office/drawing/2014/main" id="{97B7B574-A563-B5B9-FAFB-680432F2067A}"/>
              </a:ext>
            </a:extLst>
          </p:cNvPr>
          <p:cNvCxnSpPr/>
          <p:nvPr/>
        </p:nvCxnSpPr>
        <p:spPr>
          <a:xfrm>
            <a:off x="3432176" y="2565400"/>
            <a:ext cx="68421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24C84D6F-3ED6-D0C7-2B4D-15FC80CD8295}"/>
              </a:ext>
            </a:extLst>
          </p:cNvPr>
          <p:cNvSpPr/>
          <p:nvPr/>
        </p:nvSpPr>
        <p:spPr>
          <a:xfrm>
            <a:off x="7896225" y="3141663"/>
            <a:ext cx="216058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29710" name="Image 16">
            <a:extLst>
              <a:ext uri="{FF2B5EF4-FFF2-40B4-BE49-F238E27FC236}">
                <a16:creationId xmlns:a16="http://schemas.microsoft.com/office/drawing/2014/main" id="{93C520FD-BDD4-81CF-233A-D3E168589E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2675" y="3500438"/>
            <a:ext cx="4535488" cy="318611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93CD92-509B-8502-DA74-AC9F6E6483AE}"/>
              </a:ext>
            </a:extLst>
          </p:cNvPr>
          <p:cNvSpPr/>
          <p:nvPr/>
        </p:nvSpPr>
        <p:spPr>
          <a:xfrm>
            <a:off x="5700713" y="2565400"/>
            <a:ext cx="2374900" cy="7175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dirty="0">
                <a:solidFill>
                  <a:schemeClr val="tx1"/>
                </a:solidFill>
              </a:rPr>
              <a:t>Use: </a:t>
            </a:r>
            <a:r>
              <a:rPr lang="fr-CH" b="1" dirty="0">
                <a:solidFill>
                  <a:schemeClr val="tx1"/>
                </a:solidFill>
              </a:rPr>
              <a:t>sandbox.zenodo.org</a:t>
            </a:r>
            <a:endParaRPr lang="en-GB" b="1" dirty="0">
              <a:solidFill>
                <a:schemeClr val="tx1"/>
              </a:solidFill>
            </a:endParaRPr>
          </a:p>
        </p:txBody>
      </p:sp>
      <p:sp>
        <p:nvSpPr>
          <p:cNvPr id="3" name="Title 2">
            <a:extLst>
              <a:ext uri="{FF2B5EF4-FFF2-40B4-BE49-F238E27FC236}">
                <a16:creationId xmlns:a16="http://schemas.microsoft.com/office/drawing/2014/main" id="{5EB6A262-07BC-0897-5E17-B569223B5BE8}"/>
              </a:ext>
            </a:extLst>
          </p:cNvPr>
          <p:cNvSpPr>
            <a:spLocks noGrp="1"/>
          </p:cNvSpPr>
          <p:nvPr>
            <p:ph type="title"/>
          </p:nvPr>
        </p:nvSpPr>
        <p:spPr>
          <a:xfrm>
            <a:off x="145472" y="-20494"/>
            <a:ext cx="8327018" cy="1325563"/>
          </a:xfrm>
        </p:spPr>
        <p:txBody>
          <a:bodyPr>
            <a:normAutofit/>
          </a:bodyPr>
          <a:lstStyle/>
          <a:p>
            <a:r>
              <a:rPr lang="en-GB" sz="4000" dirty="0"/>
              <a:t>Publish GitHub repo in </a:t>
            </a:r>
            <a:r>
              <a:rPr lang="en-GB" sz="4000" dirty="0" err="1"/>
              <a:t>Zenodo</a:t>
            </a:r>
            <a:endParaRPr lang="en-GB" sz="4000" dirty="0"/>
          </a:p>
        </p:txBody>
      </p:sp>
    </p:spTree>
    <p:extLst>
      <p:ext uri="{BB962C8B-B14F-4D97-AF65-F5344CB8AC3E}">
        <p14:creationId xmlns:p14="http://schemas.microsoft.com/office/powerpoint/2010/main" val="330163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5E2-713C-818D-13B5-9465C7849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862" y="1549895"/>
            <a:ext cx="8036276" cy="3805592"/>
          </a:xfrm>
          <a:prstGeom prst="rect">
            <a:avLst/>
          </a:prstGeom>
        </p:spPr>
      </p:pic>
      <p:sp>
        <p:nvSpPr>
          <p:cNvPr id="9" name="Arc 8">
            <a:extLst>
              <a:ext uri="{FF2B5EF4-FFF2-40B4-BE49-F238E27FC236}">
                <a16:creationId xmlns:a16="http://schemas.microsoft.com/office/drawing/2014/main" id="{95E11CD1-737C-B1B1-A13C-90248D6B47BF}"/>
              </a:ext>
            </a:extLst>
          </p:cNvPr>
          <p:cNvSpPr/>
          <p:nvPr/>
        </p:nvSpPr>
        <p:spPr>
          <a:xfrm rot="10800000">
            <a:off x="1558925" y="-747713"/>
            <a:ext cx="2160588" cy="1543051"/>
          </a:xfrm>
          <a:prstGeom prst="arc">
            <a:avLst>
              <a:gd name="adj1" fmla="val 14255568"/>
              <a:gd name="adj2" fmla="val 21515951"/>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10" name="Rectangle à coins arrondis 9">
            <a:extLst>
              <a:ext uri="{FF2B5EF4-FFF2-40B4-BE49-F238E27FC236}">
                <a16:creationId xmlns:a16="http://schemas.microsoft.com/office/drawing/2014/main" id="{F6504D20-DD79-6E24-7E1D-5702A2D96AC7}"/>
              </a:ext>
            </a:extLst>
          </p:cNvPr>
          <p:cNvSpPr/>
          <p:nvPr/>
        </p:nvSpPr>
        <p:spPr>
          <a:xfrm rot="20512940">
            <a:off x="9051925" y="373063"/>
            <a:ext cx="1257300" cy="4318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4F81BD">
                  <a:lumMod val="75000"/>
                </a:srgbClr>
              </a:solidFill>
            </a:endParaRPr>
          </a:p>
          <a:p>
            <a:pPr algn="ctr">
              <a:defRPr/>
            </a:pPr>
            <a:r>
              <a:rPr lang="en-GB" sz="2000" b="1" dirty="0">
                <a:solidFill>
                  <a:srgbClr val="0070C0"/>
                </a:solidFill>
              </a:rPr>
              <a:t>Exercise</a:t>
            </a:r>
          </a:p>
          <a:p>
            <a:pPr marL="285750" indent="-285750" algn="ctr">
              <a:buFontTx/>
              <a:buChar char="-"/>
              <a:defRPr/>
            </a:pPr>
            <a:endParaRPr lang="en-GB" dirty="0">
              <a:solidFill>
                <a:srgbClr val="4F81BD">
                  <a:lumMod val="75000"/>
                </a:srgbClr>
              </a:solidFill>
            </a:endParaRPr>
          </a:p>
        </p:txBody>
      </p:sp>
      <p:sp>
        <p:nvSpPr>
          <p:cNvPr id="12" name="Ellipse 11">
            <a:extLst>
              <a:ext uri="{FF2B5EF4-FFF2-40B4-BE49-F238E27FC236}">
                <a16:creationId xmlns:a16="http://schemas.microsoft.com/office/drawing/2014/main" id="{55EA92D7-3E63-1151-6453-FC3E851D11FF}"/>
              </a:ext>
            </a:extLst>
          </p:cNvPr>
          <p:cNvSpPr/>
          <p:nvPr/>
        </p:nvSpPr>
        <p:spPr>
          <a:xfrm>
            <a:off x="2151062" y="4491833"/>
            <a:ext cx="90011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Ellipse 12">
            <a:extLst>
              <a:ext uri="{FF2B5EF4-FFF2-40B4-BE49-F238E27FC236}">
                <a16:creationId xmlns:a16="http://schemas.microsoft.com/office/drawing/2014/main" id="{17A2EB82-9C6A-49D7-7D2D-D0A434C0B007}"/>
              </a:ext>
            </a:extLst>
          </p:cNvPr>
          <p:cNvSpPr/>
          <p:nvPr/>
        </p:nvSpPr>
        <p:spPr>
          <a:xfrm>
            <a:off x="4529390" y="4401343"/>
            <a:ext cx="90011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 name="Ellipse 14">
            <a:extLst>
              <a:ext uri="{FF2B5EF4-FFF2-40B4-BE49-F238E27FC236}">
                <a16:creationId xmlns:a16="http://schemas.microsoft.com/office/drawing/2014/main" id="{3AE1E69E-C9D0-93B6-5BAC-9215E11E851D}"/>
              </a:ext>
            </a:extLst>
          </p:cNvPr>
          <p:cNvSpPr/>
          <p:nvPr/>
        </p:nvSpPr>
        <p:spPr>
          <a:xfrm>
            <a:off x="6096000" y="3392489"/>
            <a:ext cx="1366837"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Arc 15">
            <a:extLst>
              <a:ext uri="{FF2B5EF4-FFF2-40B4-BE49-F238E27FC236}">
                <a16:creationId xmlns:a16="http://schemas.microsoft.com/office/drawing/2014/main" id="{694BEA72-AA49-A214-31F5-EC2A23AC2561}"/>
              </a:ext>
            </a:extLst>
          </p:cNvPr>
          <p:cNvSpPr/>
          <p:nvPr/>
        </p:nvSpPr>
        <p:spPr>
          <a:xfrm rot="20372391">
            <a:off x="7061201" y="2981325"/>
            <a:ext cx="3109913" cy="3200400"/>
          </a:xfrm>
          <a:prstGeom prst="arc">
            <a:avLst>
              <a:gd name="adj1" fmla="val 14255568"/>
              <a:gd name="adj2" fmla="val 21386286"/>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pic>
        <p:nvPicPr>
          <p:cNvPr id="30731" name="Image 6">
            <a:extLst>
              <a:ext uri="{FF2B5EF4-FFF2-40B4-BE49-F238E27FC236}">
                <a16:creationId xmlns:a16="http://schemas.microsoft.com/office/drawing/2014/main" id="{522CEAC5-5162-606A-8B1E-F2AD5EC7F2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39338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c 16">
            <a:extLst>
              <a:ext uri="{FF2B5EF4-FFF2-40B4-BE49-F238E27FC236}">
                <a16:creationId xmlns:a16="http://schemas.microsoft.com/office/drawing/2014/main" id="{A54DB647-65EF-B88B-A916-3BDF2E56598F}"/>
              </a:ext>
            </a:extLst>
          </p:cNvPr>
          <p:cNvSpPr/>
          <p:nvPr/>
        </p:nvSpPr>
        <p:spPr>
          <a:xfrm rot="10800000">
            <a:off x="10056813" y="3825876"/>
            <a:ext cx="1223962" cy="1331913"/>
          </a:xfrm>
          <a:prstGeom prst="arc">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2" name="Title 1">
            <a:extLst>
              <a:ext uri="{FF2B5EF4-FFF2-40B4-BE49-F238E27FC236}">
                <a16:creationId xmlns:a16="http://schemas.microsoft.com/office/drawing/2014/main" id="{843A5B11-F133-73F6-B469-13191C05B7E5}"/>
              </a:ext>
            </a:extLst>
          </p:cNvPr>
          <p:cNvSpPr>
            <a:spLocks noGrp="1"/>
          </p:cNvSpPr>
          <p:nvPr>
            <p:ph type="title"/>
          </p:nvPr>
        </p:nvSpPr>
        <p:spPr>
          <a:xfrm>
            <a:off x="145471" y="-20494"/>
            <a:ext cx="8547267" cy="1325563"/>
          </a:xfrm>
        </p:spPr>
        <p:txBody>
          <a:bodyPr>
            <a:normAutofit/>
          </a:bodyPr>
          <a:lstStyle/>
          <a:p>
            <a:r>
              <a:rPr lang="en-GB" sz="4000" dirty="0"/>
              <a:t>Publish GitHub repo in </a:t>
            </a:r>
            <a:r>
              <a:rPr lang="en-GB" sz="4000" dirty="0" err="1"/>
              <a:t>Zenodo</a:t>
            </a:r>
            <a:endParaRPr lang="en-GB" sz="4000" dirty="0"/>
          </a:p>
        </p:txBody>
      </p:sp>
    </p:spTree>
    <p:extLst>
      <p:ext uri="{BB962C8B-B14F-4D97-AF65-F5344CB8AC3E}">
        <p14:creationId xmlns:p14="http://schemas.microsoft.com/office/powerpoint/2010/main" val="384905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extLst>
              <a:ext uri="{FF2B5EF4-FFF2-40B4-BE49-F238E27FC236}">
                <a16:creationId xmlns:a16="http://schemas.microsoft.com/office/drawing/2014/main" id="{33B3973B-9544-FC55-AC1D-754B21E55B3E}"/>
              </a:ext>
            </a:extLst>
          </p:cNvPr>
          <p:cNvSpPr txBox="1"/>
          <p:nvPr/>
        </p:nvSpPr>
        <p:spPr>
          <a:xfrm rot="20786740">
            <a:off x="6057900" y="4176713"/>
            <a:ext cx="1511300" cy="47466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fr-CH" sz="1600" b="1" dirty="0">
                <a:solidFill>
                  <a:prstClr val="white"/>
                </a:solidFill>
              </a:rPr>
              <a:t>Use the </a:t>
            </a:r>
            <a:r>
              <a:rPr lang="fr-CH" sz="1600" b="1" dirty="0" err="1">
                <a:solidFill>
                  <a:prstClr val="white"/>
                </a:solidFill>
              </a:rPr>
              <a:t>metadata</a:t>
            </a:r>
            <a:endParaRPr lang="fr-CH" b="1" dirty="0">
              <a:solidFill>
                <a:prstClr val="white"/>
              </a:solidFill>
            </a:endParaRPr>
          </a:p>
        </p:txBody>
      </p:sp>
      <p:sp>
        <p:nvSpPr>
          <p:cNvPr id="9" name="Arc 8">
            <a:extLst>
              <a:ext uri="{FF2B5EF4-FFF2-40B4-BE49-F238E27FC236}">
                <a16:creationId xmlns:a16="http://schemas.microsoft.com/office/drawing/2014/main" id="{5FA91A88-1CB3-68CF-643F-2EB349A1CD54}"/>
              </a:ext>
            </a:extLst>
          </p:cNvPr>
          <p:cNvSpPr/>
          <p:nvPr/>
        </p:nvSpPr>
        <p:spPr>
          <a:xfrm rot="10800000">
            <a:off x="1558925" y="-747713"/>
            <a:ext cx="2160588" cy="1543051"/>
          </a:xfrm>
          <a:prstGeom prst="arc">
            <a:avLst>
              <a:gd name="adj1" fmla="val 14255568"/>
              <a:gd name="adj2" fmla="val 21515951"/>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10" name="Rectangle à coins arrondis 9">
            <a:extLst>
              <a:ext uri="{FF2B5EF4-FFF2-40B4-BE49-F238E27FC236}">
                <a16:creationId xmlns:a16="http://schemas.microsoft.com/office/drawing/2014/main" id="{35D1AF05-ADD1-2F84-E84E-7FCAF3358A11}"/>
              </a:ext>
            </a:extLst>
          </p:cNvPr>
          <p:cNvSpPr/>
          <p:nvPr/>
        </p:nvSpPr>
        <p:spPr>
          <a:xfrm rot="20512940">
            <a:off x="9051925" y="373063"/>
            <a:ext cx="1257300" cy="4318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4F81BD">
                  <a:lumMod val="75000"/>
                </a:srgbClr>
              </a:solidFill>
            </a:endParaRPr>
          </a:p>
          <a:p>
            <a:pPr algn="ctr">
              <a:defRPr/>
            </a:pPr>
            <a:r>
              <a:rPr lang="en-GB" sz="2000" b="1" dirty="0">
                <a:solidFill>
                  <a:srgbClr val="0070C0"/>
                </a:solidFill>
              </a:rPr>
              <a:t>Exercise</a:t>
            </a:r>
          </a:p>
          <a:p>
            <a:pPr marL="285750" indent="-285750" algn="ctr">
              <a:buFontTx/>
              <a:buChar char="-"/>
              <a:defRPr/>
            </a:pPr>
            <a:endParaRPr lang="en-GB" dirty="0">
              <a:solidFill>
                <a:srgbClr val="4F81BD">
                  <a:lumMod val="75000"/>
                </a:srgbClr>
              </a:solidFill>
            </a:endParaRPr>
          </a:p>
        </p:txBody>
      </p:sp>
      <p:cxnSp>
        <p:nvCxnSpPr>
          <p:cNvPr id="5" name="Connecteur droit 4">
            <a:extLst>
              <a:ext uri="{FF2B5EF4-FFF2-40B4-BE49-F238E27FC236}">
                <a16:creationId xmlns:a16="http://schemas.microsoft.com/office/drawing/2014/main" id="{FCF9F1CA-3861-6596-F2CC-25388CD7CA99}"/>
              </a:ext>
            </a:extLst>
          </p:cNvPr>
          <p:cNvCxnSpPr/>
          <p:nvPr/>
        </p:nvCxnSpPr>
        <p:spPr>
          <a:xfrm>
            <a:off x="9625013" y="7938"/>
            <a:ext cx="0" cy="36036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31751" name="Image 6">
            <a:extLst>
              <a:ext uri="{FF2B5EF4-FFF2-40B4-BE49-F238E27FC236}">
                <a16:creationId xmlns:a16="http://schemas.microsoft.com/office/drawing/2014/main" id="{E1C4866E-56C5-00B0-EFD2-DE772D1B7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2654300"/>
            <a:ext cx="647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à coins arrondis 20">
            <a:extLst>
              <a:ext uri="{FF2B5EF4-FFF2-40B4-BE49-F238E27FC236}">
                <a16:creationId xmlns:a16="http://schemas.microsoft.com/office/drawing/2014/main" id="{025904B1-8473-1A11-A00D-308A79F3F610}"/>
              </a:ext>
            </a:extLst>
          </p:cNvPr>
          <p:cNvSpPr/>
          <p:nvPr/>
        </p:nvSpPr>
        <p:spPr>
          <a:xfrm>
            <a:off x="2424113" y="2565401"/>
            <a:ext cx="2519362" cy="23399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285750" indent="-285750">
              <a:buFont typeface="Arial" panose="020B0604020202020204" pitchFamily="34" charset="0"/>
              <a:buChar char="•"/>
              <a:defRPr/>
            </a:pPr>
            <a:endParaRPr lang="en-US" sz="1600" b="1" dirty="0">
              <a:solidFill>
                <a:prstClr val="black"/>
              </a:solidFill>
            </a:endParaRPr>
          </a:p>
          <a:p>
            <a:pPr marL="285750" indent="-285750">
              <a:buFont typeface="Arial" panose="020B0604020202020204" pitchFamily="34" charset="0"/>
              <a:buChar char="•"/>
              <a:defRPr/>
            </a:pPr>
            <a:endParaRPr lang="en-US" sz="1600" b="1" dirty="0">
              <a:solidFill>
                <a:prstClr val="black"/>
              </a:solidFill>
            </a:endParaRPr>
          </a:p>
          <a:p>
            <a:pPr marL="285750" indent="-285750">
              <a:buFont typeface="Arial" panose="020B0604020202020204" pitchFamily="34" charset="0"/>
              <a:buChar char="•"/>
              <a:defRPr/>
            </a:pPr>
            <a:endParaRPr lang="en-US" sz="1600" b="1" dirty="0">
              <a:solidFill>
                <a:prstClr val="black"/>
              </a:solidFill>
            </a:endParaRPr>
          </a:p>
          <a:p>
            <a:pPr algn="ctr">
              <a:spcBef>
                <a:spcPts val="600"/>
              </a:spcBef>
              <a:spcAft>
                <a:spcPts val="600"/>
              </a:spcAft>
              <a:defRPr/>
            </a:pPr>
            <a:r>
              <a:rPr lang="en-US" dirty="0">
                <a:solidFill>
                  <a:srgbClr val="0070C0"/>
                </a:solidFill>
              </a:rPr>
              <a:t>Create a new release</a:t>
            </a:r>
          </a:p>
          <a:p>
            <a:pPr algn="ctr">
              <a:spcBef>
                <a:spcPts val="600"/>
              </a:spcBef>
              <a:spcAft>
                <a:spcPts val="600"/>
              </a:spcAft>
              <a:defRPr/>
            </a:pPr>
            <a:r>
              <a:rPr lang="en-US" dirty="0">
                <a:solidFill>
                  <a:srgbClr val="0070C0"/>
                </a:solidFill>
              </a:rPr>
              <a:t>Fill in the release notes</a:t>
            </a:r>
          </a:p>
          <a:p>
            <a:pPr algn="ctr">
              <a:spcBef>
                <a:spcPts val="600"/>
              </a:spcBef>
              <a:spcAft>
                <a:spcPts val="600"/>
              </a:spcAft>
              <a:defRPr/>
            </a:pPr>
            <a:r>
              <a:rPr lang="en-US" dirty="0">
                <a:solidFill>
                  <a:srgbClr val="0070C0"/>
                </a:solidFill>
              </a:rPr>
              <a:t>Publish your release</a:t>
            </a:r>
          </a:p>
        </p:txBody>
      </p:sp>
      <p:pic>
        <p:nvPicPr>
          <p:cNvPr id="31753" name="Image 21">
            <a:extLst>
              <a:ext uri="{FF2B5EF4-FFF2-40B4-BE49-F238E27FC236}">
                <a16:creationId xmlns:a16="http://schemas.microsoft.com/office/drawing/2014/main" id="{392AF27B-BA61-BC3A-4BE4-A10A0EE19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27082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à coins arrondis 30">
            <a:extLst>
              <a:ext uri="{FF2B5EF4-FFF2-40B4-BE49-F238E27FC236}">
                <a16:creationId xmlns:a16="http://schemas.microsoft.com/office/drawing/2014/main" id="{83854170-FFC7-0A38-4D01-0D6F21289CEA}"/>
              </a:ext>
            </a:extLst>
          </p:cNvPr>
          <p:cNvSpPr/>
          <p:nvPr/>
        </p:nvSpPr>
        <p:spPr>
          <a:xfrm>
            <a:off x="7104064" y="2565401"/>
            <a:ext cx="3455987" cy="230346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285750" indent="-285750">
              <a:buFont typeface="Arial" panose="020B0604020202020204" pitchFamily="34" charset="0"/>
              <a:buChar char="•"/>
              <a:defRPr/>
            </a:pPr>
            <a:endParaRPr lang="en-US" sz="1600" b="1" dirty="0">
              <a:solidFill>
                <a:prstClr val="black"/>
              </a:solidFill>
            </a:endParaRPr>
          </a:p>
          <a:p>
            <a:pPr marL="285750" indent="-285750">
              <a:buFont typeface="Arial" panose="020B0604020202020204" pitchFamily="34" charset="0"/>
              <a:buChar char="•"/>
              <a:defRPr/>
            </a:pPr>
            <a:endParaRPr lang="en-US" sz="1600" b="1" dirty="0">
              <a:solidFill>
                <a:prstClr val="black"/>
              </a:solidFill>
            </a:endParaRPr>
          </a:p>
          <a:p>
            <a:pPr marL="285750" indent="-285750">
              <a:buFont typeface="Arial" panose="020B0604020202020204" pitchFamily="34" charset="0"/>
              <a:buChar char="•"/>
              <a:defRPr/>
            </a:pPr>
            <a:endParaRPr lang="en-US" sz="1600" b="1" dirty="0">
              <a:solidFill>
                <a:prstClr val="black"/>
              </a:solidFill>
            </a:endParaRPr>
          </a:p>
          <a:p>
            <a:pPr algn="ctr">
              <a:spcBef>
                <a:spcPts val="600"/>
              </a:spcBef>
              <a:spcAft>
                <a:spcPts val="600"/>
              </a:spcAft>
              <a:defRPr/>
            </a:pPr>
            <a:r>
              <a:rPr lang="en-US" dirty="0">
                <a:solidFill>
                  <a:srgbClr val="0070C0"/>
                </a:solidFill>
              </a:rPr>
              <a:t>Go to Upload</a:t>
            </a:r>
          </a:p>
          <a:p>
            <a:pPr algn="ctr">
              <a:spcBef>
                <a:spcPts val="600"/>
              </a:spcBef>
              <a:spcAft>
                <a:spcPts val="600"/>
              </a:spcAft>
              <a:defRPr/>
            </a:pPr>
            <a:r>
              <a:rPr lang="en-US" dirty="0">
                <a:solidFill>
                  <a:srgbClr val="0070C0"/>
                </a:solidFill>
              </a:rPr>
              <a:t>Select your Upload </a:t>
            </a:r>
          </a:p>
          <a:p>
            <a:pPr algn="ctr">
              <a:spcBef>
                <a:spcPts val="600"/>
              </a:spcBef>
              <a:spcAft>
                <a:spcPts val="600"/>
              </a:spcAft>
              <a:defRPr/>
            </a:pPr>
            <a:r>
              <a:rPr lang="en-US" dirty="0">
                <a:solidFill>
                  <a:srgbClr val="0070C0"/>
                </a:solidFill>
              </a:rPr>
              <a:t>…and edit metadata</a:t>
            </a:r>
            <a:endParaRPr lang="en-US" b="1" dirty="0">
              <a:solidFill>
                <a:srgbClr val="0070C0"/>
              </a:solidFill>
            </a:endParaRPr>
          </a:p>
        </p:txBody>
      </p:sp>
      <p:cxnSp>
        <p:nvCxnSpPr>
          <p:cNvPr id="34" name="Connecteur droit avec flèche 33">
            <a:extLst>
              <a:ext uri="{FF2B5EF4-FFF2-40B4-BE49-F238E27FC236}">
                <a16:creationId xmlns:a16="http://schemas.microsoft.com/office/drawing/2014/main" id="{D737FB84-6967-A950-451A-60550B39E631}"/>
              </a:ext>
            </a:extLst>
          </p:cNvPr>
          <p:cNvCxnSpPr/>
          <p:nvPr/>
        </p:nvCxnSpPr>
        <p:spPr>
          <a:xfrm>
            <a:off x="1558925" y="3429000"/>
            <a:ext cx="865188" cy="0"/>
          </a:xfrm>
          <a:prstGeom prst="straightConnector1">
            <a:avLst/>
          </a:prstGeom>
          <a:ln w="285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1E03011A-EEB8-C0E3-0571-F12F9447DB7D}"/>
              </a:ext>
            </a:extLst>
          </p:cNvPr>
          <p:cNvCxnSpPr/>
          <p:nvPr/>
        </p:nvCxnSpPr>
        <p:spPr>
          <a:xfrm>
            <a:off x="4943475" y="3429000"/>
            <a:ext cx="2160588" cy="0"/>
          </a:xfrm>
          <a:prstGeom prst="straightConnector1">
            <a:avLst/>
          </a:prstGeom>
          <a:ln w="285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Rectangle à coins arrondis 36">
            <a:extLst>
              <a:ext uri="{FF2B5EF4-FFF2-40B4-BE49-F238E27FC236}">
                <a16:creationId xmlns:a16="http://schemas.microsoft.com/office/drawing/2014/main" id="{09C5B7D7-B722-EFE5-72DC-BF7E8ECA232B}"/>
              </a:ext>
            </a:extLst>
          </p:cNvPr>
          <p:cNvSpPr/>
          <p:nvPr/>
        </p:nvSpPr>
        <p:spPr>
          <a:xfrm>
            <a:off x="5232400" y="2492375"/>
            <a:ext cx="1295400" cy="129698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solidFill>
                  <a:prstClr val="white"/>
                </a:solidFill>
              </a:rPr>
              <a:t>Creating a new release triggers </a:t>
            </a:r>
            <a:r>
              <a:rPr lang="en-US" sz="1400" b="1" dirty="0" err="1">
                <a:solidFill>
                  <a:prstClr val="white"/>
                </a:solidFill>
              </a:rPr>
              <a:t>Zenodo</a:t>
            </a:r>
            <a:r>
              <a:rPr lang="en-US" sz="1400" b="1" dirty="0">
                <a:solidFill>
                  <a:prstClr val="white"/>
                </a:solidFill>
              </a:rPr>
              <a:t> into archiving your repository</a:t>
            </a:r>
          </a:p>
        </p:txBody>
      </p:sp>
      <p:pic>
        <p:nvPicPr>
          <p:cNvPr id="31758" name="Picture 15">
            <a:extLst>
              <a:ext uri="{FF2B5EF4-FFF2-40B4-BE49-F238E27FC236}">
                <a16:creationId xmlns:a16="http://schemas.microsoft.com/office/drawing/2014/main" id="{43E43CA1-74D4-ECF2-31B6-DAB32E853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822576"/>
            <a:ext cx="34020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Ellipse 16">
            <a:extLst>
              <a:ext uri="{FF2B5EF4-FFF2-40B4-BE49-F238E27FC236}">
                <a16:creationId xmlns:a16="http://schemas.microsoft.com/office/drawing/2014/main" id="{52934D6A-7D41-B5E1-5AB6-5FFD916EAFA9}"/>
              </a:ext>
            </a:extLst>
          </p:cNvPr>
          <p:cNvSpPr/>
          <p:nvPr/>
        </p:nvSpPr>
        <p:spPr>
          <a:xfrm>
            <a:off x="9417051" y="2890838"/>
            <a:ext cx="900113"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4" name="Connecteur droit avec flèche 3">
            <a:extLst>
              <a:ext uri="{FF2B5EF4-FFF2-40B4-BE49-F238E27FC236}">
                <a16:creationId xmlns:a16="http://schemas.microsoft.com/office/drawing/2014/main" id="{C645F2DE-E3EA-EFCC-785A-BEB0FBF7283D}"/>
              </a:ext>
            </a:extLst>
          </p:cNvPr>
          <p:cNvCxnSpPr>
            <a:endCxn id="17" idx="3"/>
          </p:cNvCxnSpPr>
          <p:nvPr/>
        </p:nvCxnSpPr>
        <p:spPr>
          <a:xfrm flipV="1">
            <a:off x="9191625" y="3198813"/>
            <a:ext cx="357188" cy="374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1FAF750-7AFF-7D4F-B520-CCF08B92D010}"/>
              </a:ext>
            </a:extLst>
          </p:cNvPr>
          <p:cNvSpPr txBox="1"/>
          <p:nvPr/>
        </p:nvSpPr>
        <p:spPr>
          <a:xfrm>
            <a:off x="0" y="6129196"/>
            <a:ext cx="8569326" cy="230188"/>
          </a:xfrm>
          <a:prstGeom prst="rect">
            <a:avLst/>
          </a:prstGeom>
          <a:noFill/>
        </p:spPr>
        <p:txBody>
          <a:bodyPr>
            <a:spAutoFit/>
          </a:bodyPr>
          <a:lstStyle/>
          <a:p>
            <a:pPr>
              <a:defRPr/>
            </a:pPr>
            <a:r>
              <a:rPr lang="en-GB" sz="900" dirty="0">
                <a:solidFill>
                  <a:prstClr val="black"/>
                </a:solidFill>
              </a:rPr>
              <a:t>Source: </a:t>
            </a:r>
            <a:r>
              <a:rPr lang="en-GB" sz="900" dirty="0">
                <a:solidFill>
                  <a:prstClr val="black"/>
                </a:solidFill>
                <a:hlinkClick r:id="rId5"/>
              </a:rPr>
              <a:t>https://guides.github.com/activities/citable-code/</a:t>
            </a:r>
            <a:r>
              <a:rPr lang="en-GB" sz="900" dirty="0">
                <a:solidFill>
                  <a:prstClr val="black"/>
                </a:solidFill>
              </a:rPr>
              <a:t> </a:t>
            </a:r>
            <a:endParaRPr lang="fr-CH" sz="1050" dirty="0">
              <a:solidFill>
                <a:prstClr val="black"/>
              </a:solidFill>
            </a:endParaRPr>
          </a:p>
        </p:txBody>
      </p:sp>
      <p:sp>
        <p:nvSpPr>
          <p:cNvPr id="2" name="Title 1">
            <a:extLst>
              <a:ext uri="{FF2B5EF4-FFF2-40B4-BE49-F238E27FC236}">
                <a16:creationId xmlns:a16="http://schemas.microsoft.com/office/drawing/2014/main" id="{70EE901C-4A1C-35A0-8042-A331167DB1FE}"/>
              </a:ext>
            </a:extLst>
          </p:cNvPr>
          <p:cNvSpPr>
            <a:spLocks noGrp="1"/>
          </p:cNvSpPr>
          <p:nvPr>
            <p:ph type="title"/>
          </p:nvPr>
        </p:nvSpPr>
        <p:spPr>
          <a:xfrm>
            <a:off x="145472" y="-20494"/>
            <a:ext cx="7727868" cy="1325563"/>
          </a:xfrm>
        </p:spPr>
        <p:txBody>
          <a:bodyPr>
            <a:normAutofit/>
          </a:bodyPr>
          <a:lstStyle/>
          <a:p>
            <a:r>
              <a:rPr lang="en-GB" sz="4000" dirty="0"/>
              <a:t>Publish GitHub repo in </a:t>
            </a:r>
            <a:r>
              <a:rPr lang="en-GB" sz="4000" dirty="0" err="1"/>
              <a:t>Zenodo</a:t>
            </a:r>
            <a:endParaRPr lang="en-GB" sz="4000" dirty="0"/>
          </a:p>
        </p:txBody>
      </p:sp>
    </p:spTree>
    <p:extLst>
      <p:ext uri="{BB962C8B-B14F-4D97-AF65-F5344CB8AC3E}">
        <p14:creationId xmlns:p14="http://schemas.microsoft.com/office/powerpoint/2010/main" val="245543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a:xfrm>
            <a:off x="849874" y="1312786"/>
            <a:ext cx="8142465" cy="2852737"/>
          </a:xfrm>
        </p:spPr>
        <p:txBody>
          <a:bodyPr>
            <a:normAutofit/>
          </a:bodyPr>
          <a:lstStyle/>
          <a:p>
            <a:r>
              <a:rPr lang="fr-CH" sz="4400" b="1" spc="-1" dirty="0">
                <a:uFill>
                  <a:solidFill>
                    <a:srgbClr val="FFFFFF"/>
                  </a:solidFill>
                </a:uFill>
                <a:latin typeface="Calibri"/>
              </a:rPr>
              <a:t>3. </a:t>
            </a:r>
            <a:r>
              <a:rPr lang="en-GB" sz="4400" dirty="0"/>
              <a:t>Reproducible Environments</a:t>
            </a:r>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r>
              <a:rPr lang="en-GB" dirty="0"/>
              <a:t>Tools for obtaining a reproducible environment</a:t>
            </a:r>
          </a:p>
        </p:txBody>
      </p:sp>
    </p:spTree>
    <p:extLst>
      <p:ext uri="{BB962C8B-B14F-4D97-AF65-F5344CB8AC3E}">
        <p14:creationId xmlns:p14="http://schemas.microsoft.com/office/powerpoint/2010/main" val="336827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C0F619-54CF-00FF-7897-00C9EC752551}"/>
              </a:ext>
            </a:extLst>
          </p:cNvPr>
          <p:cNvSpPr>
            <a:spLocks noGrp="1"/>
          </p:cNvSpPr>
          <p:nvPr>
            <p:ph idx="1"/>
          </p:nvPr>
        </p:nvSpPr>
        <p:spPr>
          <a:xfrm>
            <a:off x="247359" y="1436167"/>
            <a:ext cx="11275870" cy="2796454"/>
          </a:xfrm>
        </p:spPr>
        <p:txBody>
          <a:bodyPr>
            <a:normAutofit/>
          </a:bodyPr>
          <a:lstStyle/>
          <a:p>
            <a:pPr>
              <a:lnSpc>
                <a:spcPct val="100000"/>
              </a:lnSpc>
            </a:pPr>
            <a:r>
              <a:rPr lang="en-GB" sz="2000" dirty="0">
                <a:latin typeface="Calibri" panose="020F0502020204030204" pitchFamily="34" charset="0"/>
                <a:cs typeface="Calibri" panose="020F0502020204030204" pitchFamily="34" charset="0"/>
              </a:rPr>
              <a:t>Every computer has its unique computational environment consisting of its operating system, installed software, versions of installed software packages, and other features that we will describe later. </a:t>
            </a:r>
          </a:p>
          <a:p>
            <a:pPr>
              <a:lnSpc>
                <a:spcPct val="100000"/>
              </a:lnSpc>
            </a:pPr>
            <a:r>
              <a:rPr lang="en-GB" sz="2000" dirty="0">
                <a:latin typeface="Calibri" panose="020F0502020204030204" pitchFamily="34" charset="0"/>
                <a:cs typeface="Calibri" panose="020F0502020204030204" pitchFamily="34" charset="0"/>
              </a:rPr>
              <a:t>Suppose a research project is carried out on one computer but transferred to a different computer. In order for research to be reproducible, the computational environment that it was conducted in must be captured in such a way that others can replicate it.</a:t>
            </a:r>
          </a:p>
        </p:txBody>
      </p:sp>
      <p:sp>
        <p:nvSpPr>
          <p:cNvPr id="3" name="Title 2">
            <a:extLst>
              <a:ext uri="{FF2B5EF4-FFF2-40B4-BE49-F238E27FC236}">
                <a16:creationId xmlns:a16="http://schemas.microsoft.com/office/drawing/2014/main" id="{E44BCEAF-40C3-7741-6C21-9DC0B2628DA3}"/>
              </a:ext>
            </a:extLst>
          </p:cNvPr>
          <p:cNvSpPr>
            <a:spLocks noGrp="1"/>
          </p:cNvSpPr>
          <p:nvPr>
            <p:ph type="title"/>
          </p:nvPr>
        </p:nvSpPr>
        <p:spPr/>
        <p:txBody>
          <a:bodyPr/>
          <a:lstStyle/>
          <a:p>
            <a:r>
              <a:rPr lang="en-GB" dirty="0"/>
              <a:t>Reproducible environments</a:t>
            </a:r>
          </a:p>
        </p:txBody>
      </p:sp>
      <p:pic>
        <p:nvPicPr>
          <p:cNvPr id="5" name="Picture 4">
            <a:extLst>
              <a:ext uri="{FF2B5EF4-FFF2-40B4-BE49-F238E27FC236}">
                <a16:creationId xmlns:a16="http://schemas.microsoft.com/office/drawing/2014/main" id="{D1A9760A-A2A7-76AA-5554-84BADF4AA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24" y="3662680"/>
            <a:ext cx="10401300" cy="2235200"/>
          </a:xfrm>
          <a:prstGeom prst="rect">
            <a:avLst/>
          </a:prstGeom>
        </p:spPr>
      </p:pic>
    </p:spTree>
    <p:extLst>
      <p:ext uri="{BB962C8B-B14F-4D97-AF65-F5344CB8AC3E}">
        <p14:creationId xmlns:p14="http://schemas.microsoft.com/office/powerpoint/2010/main" val="235614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174E8-F011-8DDC-70F2-7F07C8A151C4}"/>
              </a:ext>
            </a:extLst>
          </p:cNvPr>
          <p:cNvSpPr>
            <a:spLocks noGrp="1"/>
          </p:cNvSpPr>
          <p:nvPr>
            <p:ph type="title"/>
          </p:nvPr>
        </p:nvSpPr>
        <p:spPr/>
        <p:txBody>
          <a:bodyPr/>
          <a:lstStyle/>
          <a:p>
            <a:r>
              <a:rPr lang="en-GB" dirty="0"/>
              <a:t>Capturing computational environments</a:t>
            </a:r>
          </a:p>
        </p:txBody>
      </p:sp>
      <p:pic>
        <p:nvPicPr>
          <p:cNvPr id="124930" name="Picture 2" descr="A depiction of the various tools used to capture computational environments">
            <a:extLst>
              <a:ext uri="{FF2B5EF4-FFF2-40B4-BE49-F238E27FC236}">
                <a16:creationId xmlns:a16="http://schemas.microsoft.com/office/drawing/2014/main" id="{193C3281-F6BC-C2B5-2027-469520105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60" y="1752630"/>
            <a:ext cx="8945016" cy="420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30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F08E6-C512-770A-A690-902291FBEAB6}"/>
              </a:ext>
            </a:extLst>
          </p:cNvPr>
          <p:cNvSpPr>
            <a:spLocks noGrp="1"/>
          </p:cNvSpPr>
          <p:nvPr>
            <p:ph idx="1"/>
          </p:nvPr>
        </p:nvSpPr>
        <p:spPr/>
        <p:txBody>
          <a:bodyPr>
            <a:normAutofit fontScale="92500" lnSpcReduction="10000"/>
          </a:bodyPr>
          <a:lstStyle/>
          <a:p>
            <a:pPr>
              <a:lnSpc>
                <a:spcPct val="110000"/>
              </a:lnSpc>
            </a:pPr>
            <a:r>
              <a:rPr lang="en-GB" sz="2400" dirty="0">
                <a:latin typeface="Calibri" panose="020F0502020204030204" pitchFamily="34" charset="0"/>
                <a:cs typeface="Calibri" panose="020F0502020204030204" pitchFamily="34" charset="0"/>
              </a:rPr>
              <a:t>Electronic Lab Notebooks (ELNs) enable researchers to organize and store experimental procedures, protocols, plans, notes, data, and even unfiltered interpretations using their computer or mobile device</a:t>
            </a:r>
          </a:p>
          <a:p>
            <a:pPr>
              <a:lnSpc>
                <a:spcPct val="110000"/>
              </a:lnSpc>
            </a:pPr>
            <a:r>
              <a:rPr lang="en-GB" sz="2400" dirty="0">
                <a:latin typeface="Calibri" panose="020F0502020204030204" pitchFamily="34" charset="0"/>
                <a:cs typeface="Calibri" panose="020F0502020204030204" pitchFamily="34" charset="0"/>
              </a:rPr>
              <a:t>They are a digital analogue to the paper notebook most researchers keep </a:t>
            </a:r>
          </a:p>
          <a:p>
            <a:pPr>
              <a:lnSpc>
                <a:spcPct val="110000"/>
              </a:lnSpc>
            </a:pPr>
            <a:r>
              <a:rPr lang="en-GB" sz="2400" dirty="0">
                <a:latin typeface="Calibri" panose="020F0502020204030204" pitchFamily="34" charset="0"/>
                <a:cs typeface="Calibri" panose="020F0502020204030204" pitchFamily="34" charset="0"/>
              </a:rPr>
              <a:t>ELNs can offer several advantages over the traditional paper notebook in documenting research during the active phase of a project, including:</a:t>
            </a:r>
          </a:p>
          <a:p>
            <a:pPr lvl="1">
              <a:lnSpc>
                <a:spcPct val="110000"/>
              </a:lnSpc>
            </a:pPr>
            <a:r>
              <a:rPr lang="en-GB" sz="2000" dirty="0">
                <a:latin typeface="Calibri" panose="020F0502020204030204" pitchFamily="34" charset="0"/>
                <a:cs typeface="Calibri" panose="020F0502020204030204" pitchFamily="34" charset="0"/>
              </a:rPr>
              <a:t>searchability within and across notebooks</a:t>
            </a:r>
          </a:p>
          <a:p>
            <a:pPr lvl="1">
              <a:lnSpc>
                <a:spcPct val="110000"/>
              </a:lnSpc>
            </a:pPr>
            <a:r>
              <a:rPr lang="en-GB" sz="2000" dirty="0">
                <a:latin typeface="Calibri" panose="020F0502020204030204" pitchFamily="34" charset="0"/>
                <a:cs typeface="Calibri" panose="020F0502020204030204" pitchFamily="34" charset="0"/>
              </a:rPr>
              <a:t>secure storage with multiple redundancies</a:t>
            </a:r>
          </a:p>
          <a:p>
            <a:pPr lvl="1">
              <a:lnSpc>
                <a:spcPct val="110000"/>
              </a:lnSpc>
            </a:pPr>
            <a:r>
              <a:rPr lang="en-GB" sz="2000" dirty="0">
                <a:latin typeface="Calibri" panose="020F0502020204030204" pitchFamily="34" charset="0"/>
                <a:cs typeface="Calibri" panose="020F0502020204030204" pitchFamily="34" charset="0"/>
              </a:rPr>
              <a:t>remote access to notebooks</a:t>
            </a:r>
          </a:p>
          <a:p>
            <a:pPr lvl="1">
              <a:lnSpc>
                <a:spcPct val="110000"/>
              </a:lnSpc>
            </a:pPr>
            <a:r>
              <a:rPr lang="en-GB" sz="2000" dirty="0">
                <a:latin typeface="Calibri" panose="020F0502020204030204" pitchFamily="34" charset="0"/>
                <a:cs typeface="Calibri" panose="020F0502020204030204" pitchFamily="34" charset="0"/>
              </a:rPr>
              <a:t>the ability to easily share notebooks among team members and collaborators</a:t>
            </a:r>
          </a:p>
        </p:txBody>
      </p:sp>
      <p:sp>
        <p:nvSpPr>
          <p:cNvPr id="3" name="Title 2">
            <a:extLst>
              <a:ext uri="{FF2B5EF4-FFF2-40B4-BE49-F238E27FC236}">
                <a16:creationId xmlns:a16="http://schemas.microsoft.com/office/drawing/2014/main" id="{FCDAEBFE-9997-697C-8553-33C52D9515F9}"/>
              </a:ext>
            </a:extLst>
          </p:cNvPr>
          <p:cNvSpPr>
            <a:spLocks noGrp="1"/>
          </p:cNvSpPr>
          <p:nvPr>
            <p:ph type="title"/>
          </p:nvPr>
        </p:nvSpPr>
        <p:spPr/>
        <p:txBody>
          <a:bodyPr/>
          <a:lstStyle/>
          <a:p>
            <a:r>
              <a:rPr lang="en-GB" dirty="0"/>
              <a:t>Open notebooks</a:t>
            </a:r>
          </a:p>
        </p:txBody>
      </p:sp>
      <p:sp>
        <p:nvSpPr>
          <p:cNvPr id="4" name="Rectangle 3">
            <a:extLst>
              <a:ext uri="{FF2B5EF4-FFF2-40B4-BE49-F238E27FC236}">
                <a16:creationId xmlns:a16="http://schemas.microsoft.com/office/drawing/2014/main" id="{2DAF35ED-AD95-5A49-4BC9-C480CBAE9283}"/>
              </a:ext>
            </a:extLst>
          </p:cNvPr>
          <p:cNvSpPr/>
          <p:nvPr/>
        </p:nvSpPr>
        <p:spPr>
          <a:xfrm>
            <a:off x="8109408" y="5511544"/>
            <a:ext cx="3317127" cy="584775"/>
          </a:xfrm>
          <a:prstGeom prst="rect">
            <a:avLst/>
          </a:prstGeom>
        </p:spPr>
        <p:txBody>
          <a:bodyPr wrap="none">
            <a:spAutoFit/>
          </a:bodyPr>
          <a:lstStyle/>
          <a:p>
            <a:r>
              <a:rPr lang="en-GB" sz="3200" dirty="0" err="1">
                <a:solidFill>
                  <a:schemeClr val="accent2"/>
                </a:solidFill>
              </a:rPr>
              <a:t>Jupyter</a:t>
            </a:r>
            <a:r>
              <a:rPr lang="en-GB" sz="3200" dirty="0">
                <a:solidFill>
                  <a:schemeClr val="accent2"/>
                </a:solidFill>
              </a:rPr>
              <a:t> Notebooks</a:t>
            </a:r>
            <a:endParaRPr lang="en-GB" sz="3200" dirty="0"/>
          </a:p>
        </p:txBody>
      </p:sp>
    </p:spTree>
    <p:extLst>
      <p:ext uri="{BB962C8B-B14F-4D97-AF65-F5344CB8AC3E}">
        <p14:creationId xmlns:p14="http://schemas.microsoft.com/office/powerpoint/2010/main" val="44997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fontScale="92500" lnSpcReduction="20000"/>
          </a:bodyPr>
          <a:lstStyle/>
          <a:p>
            <a:pPr fontAlgn="auto">
              <a:lnSpc>
                <a:spcPct val="100000"/>
              </a:lnSpc>
              <a:spcBef>
                <a:spcPts val="0"/>
              </a:spcBef>
              <a:spcAft>
                <a:spcPts val="0"/>
              </a:spcAft>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Replication</a:t>
            </a:r>
            <a:r>
              <a:rPr lang="en-GB" spc="-1" dirty="0">
                <a:solidFill>
                  <a:srgbClr val="000000"/>
                </a:solidFill>
                <a:uFill>
                  <a:solidFill>
                    <a:srgbClr val="FFFFFF"/>
                  </a:solidFill>
                </a:uFill>
                <a:latin typeface="Calibri" panose="020F0502020204030204" pitchFamily="34" charset="0"/>
                <a:cs typeface="Calibri" panose="020F0502020204030204" pitchFamily="34" charset="0"/>
              </a:rPr>
              <a:t> is fundamental in science, but only a small number of scientific studies can be replicated </a:t>
            </a:r>
            <a:r>
              <a:rPr lang="en-GB"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 the </a:t>
            </a:r>
            <a:r>
              <a:rPr lang="en-GB" b="1"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replication crisis</a:t>
            </a:r>
          </a:p>
          <a:p>
            <a:pPr lvl="1">
              <a:lnSpc>
                <a:spcPct val="100000"/>
              </a:lnSpc>
              <a:spcBef>
                <a:spcPts val="0"/>
              </a:spcBef>
              <a:defRPr/>
            </a:pPr>
            <a:r>
              <a:rPr lang="en-GB" dirty="0">
                <a:latin typeface="Calibri" panose="020F0502020204030204" pitchFamily="34" charset="0"/>
                <a:cs typeface="Calibri" panose="020F0502020204030204" pitchFamily="34" charset="0"/>
              </a:rPr>
              <a:t>many attempted replications of well-known scientific studies have failed (in many different areas)</a:t>
            </a:r>
          </a:p>
          <a:p>
            <a:pPr lvl="1">
              <a:lnSpc>
                <a:spcPct val="100000"/>
              </a:lnSpc>
              <a:spcBef>
                <a:spcPts val="0"/>
              </a:spcBef>
              <a:defRPr/>
            </a:pPr>
            <a:r>
              <a:rPr lang="en-GB" dirty="0">
                <a:latin typeface="Calibri" panose="020F0502020204030204" pitchFamily="34" charset="0"/>
                <a:cs typeface="Calibri" panose="020F0502020204030204" pitchFamily="34" charset="0"/>
              </a:rPr>
              <a:t>rates of paper retractions from top journals and conferences are increasing</a:t>
            </a:r>
          </a:p>
          <a:p>
            <a:pPr>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Replication with new independent data is expensive or methodologically impossible </a:t>
            </a:r>
            <a:r>
              <a:rPr lang="en-GB"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 we need </a:t>
            </a: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reproducible research</a:t>
            </a:r>
            <a:r>
              <a:rPr lang="en-GB" spc="-1" dirty="0">
                <a:solidFill>
                  <a:srgbClr val="000000"/>
                </a:solidFill>
                <a:uFill>
                  <a:solidFill>
                    <a:srgbClr val="FFFFFF"/>
                  </a:solidFill>
                </a:uFill>
                <a:latin typeface="Calibri" panose="020F0502020204030204" pitchFamily="34" charset="0"/>
                <a:cs typeface="Calibri" panose="020F0502020204030204" pitchFamily="34" charset="0"/>
              </a:rPr>
              <a:t> to assess the validity of scientific results</a:t>
            </a:r>
          </a:p>
          <a:p>
            <a:pPr marL="0" indent="0">
              <a:lnSpc>
                <a:spcPct val="100000"/>
              </a:lnSpc>
              <a:spcBef>
                <a:spcPts val="0"/>
              </a:spcBef>
              <a:buNone/>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Research is </a:t>
            </a: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reproducible</a:t>
            </a:r>
            <a:r>
              <a:rPr lang="en-GB" spc="-1" dirty="0">
                <a:solidFill>
                  <a:srgbClr val="000000"/>
                </a:solidFill>
                <a:uFill>
                  <a:solidFill>
                    <a:srgbClr val="FFFFFF"/>
                  </a:solidFill>
                </a:uFill>
                <a:latin typeface="Calibri" panose="020F0502020204030204" pitchFamily="34" charset="0"/>
                <a:cs typeface="Calibri" panose="020F0502020204030204" pitchFamily="34" charset="0"/>
              </a:rPr>
              <a:t> when we can reproduce the results of a scientific study with the original </a:t>
            </a: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data</a:t>
            </a:r>
            <a:r>
              <a:rPr lang="en-GB" spc="-1" dirty="0">
                <a:solidFill>
                  <a:srgbClr val="000000"/>
                </a:solidFill>
                <a:uFill>
                  <a:solidFill>
                    <a:srgbClr val="FFFFFF"/>
                  </a:solidFill>
                </a:uFill>
                <a:latin typeface="Calibri" panose="020F0502020204030204" pitchFamily="34" charset="0"/>
                <a:cs typeface="Calibri" panose="020F0502020204030204" pitchFamily="34" charset="0"/>
              </a:rPr>
              <a:t>, </a:t>
            </a: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code</a:t>
            </a:r>
            <a:r>
              <a:rPr lang="en-GB" spc="-1" dirty="0">
                <a:solidFill>
                  <a:srgbClr val="000000"/>
                </a:solidFill>
                <a:uFill>
                  <a:solidFill>
                    <a:srgbClr val="FFFFFF"/>
                  </a:solidFill>
                </a:uFill>
                <a:latin typeface="Calibri" panose="020F0502020204030204" pitchFamily="34" charset="0"/>
                <a:cs typeface="Calibri" panose="020F0502020204030204" pitchFamily="34" charset="0"/>
              </a:rPr>
              <a:t>, and </a:t>
            </a: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documentation</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Reproducible research</a:t>
            </a:r>
          </a:p>
        </p:txBody>
      </p:sp>
    </p:spTree>
    <p:extLst>
      <p:ext uri="{BB962C8B-B14F-4D97-AF65-F5344CB8AC3E}">
        <p14:creationId xmlns:p14="http://schemas.microsoft.com/office/powerpoint/2010/main" val="182016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D6A3B-CB10-E228-5D87-DA28C91C7FA1}"/>
              </a:ext>
            </a:extLst>
          </p:cNvPr>
          <p:cNvSpPr>
            <a:spLocks noGrp="1"/>
          </p:cNvSpPr>
          <p:nvPr>
            <p:ph idx="1"/>
          </p:nvPr>
        </p:nvSpPr>
        <p:spPr>
          <a:xfrm>
            <a:off x="305724" y="1605280"/>
            <a:ext cx="11259127" cy="4516602"/>
          </a:xfrm>
        </p:spPr>
        <p:txBody>
          <a:bodyPr>
            <a:normAutofit fontScale="77500" lnSpcReduction="20000"/>
          </a:bodyPr>
          <a:lstStyle/>
          <a:p>
            <a:pPr marL="342900" lvl="0" indent="-342900">
              <a:lnSpc>
                <a:spcPct val="110000"/>
              </a:lnSpc>
              <a:spcBef>
                <a:spcPts val="0"/>
              </a:spcBef>
              <a:buClr>
                <a:srgbClr val="3C3C3C"/>
              </a:buClr>
              <a:buSzPts val="2800"/>
              <a:buChar char="•"/>
            </a:pPr>
            <a:r>
              <a:rPr lang="en-GB" sz="2590" dirty="0">
                <a:latin typeface="Calibri" panose="020F0502020204030204" pitchFamily="34" charset="0"/>
                <a:cs typeface="Calibri" panose="020F0502020204030204" pitchFamily="34" charset="0"/>
              </a:rPr>
              <a:t>The computational </a:t>
            </a:r>
            <a:r>
              <a:rPr lang="en-GB" sz="2590" dirty="0">
                <a:solidFill>
                  <a:srgbClr val="FF0000"/>
                </a:solidFill>
                <a:latin typeface="Calibri" panose="020F0502020204030204" pitchFamily="34" charset="0"/>
                <a:cs typeface="Calibri" panose="020F0502020204030204" pitchFamily="34" charset="0"/>
              </a:rPr>
              <a:t>tools</a:t>
            </a:r>
            <a:r>
              <a:rPr lang="en-GB" sz="2590" dirty="0">
                <a:latin typeface="Calibri" panose="020F0502020204030204" pitchFamily="34" charset="0"/>
                <a:cs typeface="Calibri" panose="020F0502020204030204" pitchFamily="34" charset="0"/>
              </a:rPr>
              <a:t> to solve a problem</a:t>
            </a:r>
          </a:p>
          <a:p>
            <a:pPr marL="742950" lvl="1" indent="-285750">
              <a:lnSpc>
                <a:spcPct val="110000"/>
              </a:lnSpc>
              <a:spcBef>
                <a:spcPts val="520"/>
              </a:spcBef>
              <a:buClr>
                <a:srgbClr val="3C3C3C"/>
              </a:buClr>
              <a:buSzPts val="2340"/>
              <a:buChar char="-"/>
            </a:pPr>
            <a:r>
              <a:rPr lang="en-GB" sz="2405" dirty="0">
                <a:latin typeface="Calibri" panose="020F0502020204030204" pitchFamily="34" charset="0"/>
                <a:cs typeface="Calibri" panose="020F0502020204030204" pitchFamily="34" charset="0"/>
              </a:rPr>
              <a:t>Python, R, Julia, and wide ecosystem of libraries and tools for science</a:t>
            </a:r>
          </a:p>
          <a:p>
            <a:pPr marL="342900" lvl="0" indent="-342900">
              <a:lnSpc>
                <a:spcPct val="110000"/>
              </a:lnSpc>
              <a:spcBef>
                <a:spcPts val="560"/>
              </a:spcBef>
              <a:buClr>
                <a:srgbClr val="3C3C3C"/>
              </a:buClr>
              <a:buSzPts val="2800"/>
              <a:buChar char="•"/>
            </a:pPr>
            <a:r>
              <a:rPr lang="en-GB" sz="2590" dirty="0">
                <a:latin typeface="Calibri" panose="020F0502020204030204" pitchFamily="34" charset="0"/>
                <a:cs typeface="Calibri" panose="020F0502020204030204" pitchFamily="34" charset="0"/>
              </a:rPr>
              <a:t>An </a:t>
            </a:r>
            <a:r>
              <a:rPr lang="en-GB" sz="2590" dirty="0">
                <a:solidFill>
                  <a:srgbClr val="FF0000"/>
                </a:solidFill>
                <a:latin typeface="Calibri" panose="020F0502020204030204" pitchFamily="34" charset="0"/>
                <a:cs typeface="Calibri" panose="020F0502020204030204" pitchFamily="34" charset="0"/>
              </a:rPr>
              <a:t>interface</a:t>
            </a:r>
            <a:r>
              <a:rPr lang="en-GB" sz="2590" dirty="0">
                <a:latin typeface="Calibri" panose="020F0502020204030204" pitchFamily="34" charset="0"/>
                <a:cs typeface="Calibri" panose="020F0502020204030204" pitchFamily="34" charset="0"/>
              </a:rPr>
              <a:t> to facilitate coding/creating</a:t>
            </a:r>
          </a:p>
          <a:p>
            <a:pPr marL="742950" lvl="1" indent="-285750">
              <a:lnSpc>
                <a:spcPct val="110000"/>
              </a:lnSpc>
              <a:spcBef>
                <a:spcPts val="520"/>
              </a:spcBef>
              <a:buClr>
                <a:srgbClr val="3C3C3C"/>
              </a:buClr>
              <a:buSzPts val="2340"/>
              <a:buChar char="-"/>
            </a:pPr>
            <a:r>
              <a:rPr lang="en-GB" sz="2405" dirty="0" err="1">
                <a:latin typeface="Calibri" panose="020F0502020204030204" pitchFamily="34" charset="0"/>
                <a:cs typeface="Calibri" panose="020F0502020204030204" pitchFamily="34" charset="0"/>
              </a:rPr>
              <a:t>Jupyter</a:t>
            </a:r>
            <a:endParaRPr lang="en-GB" sz="2405" dirty="0">
              <a:latin typeface="Calibri" panose="020F0502020204030204" pitchFamily="34" charset="0"/>
              <a:cs typeface="Calibri" panose="020F0502020204030204" pitchFamily="34" charset="0"/>
            </a:endParaRPr>
          </a:p>
          <a:p>
            <a:pPr marL="342900" lvl="0" indent="-342900">
              <a:lnSpc>
                <a:spcPct val="110000"/>
              </a:lnSpc>
              <a:spcBef>
                <a:spcPts val="560"/>
              </a:spcBef>
              <a:buClr>
                <a:srgbClr val="3C3C3C"/>
              </a:buClr>
              <a:buSzPts val="2800"/>
              <a:buChar char="•"/>
            </a:pPr>
            <a:r>
              <a:rPr lang="en-GB" sz="2590" dirty="0">
                <a:latin typeface="Calibri" panose="020F0502020204030204" pitchFamily="34" charset="0"/>
                <a:cs typeface="Calibri" panose="020F0502020204030204" pitchFamily="34" charset="0"/>
              </a:rPr>
              <a:t>A way to </a:t>
            </a:r>
            <a:r>
              <a:rPr lang="en-GB" sz="2590" dirty="0">
                <a:solidFill>
                  <a:srgbClr val="FF0000"/>
                </a:solidFill>
                <a:latin typeface="Calibri" panose="020F0502020204030204" pitchFamily="34" charset="0"/>
                <a:cs typeface="Calibri" panose="020F0502020204030204" pitchFamily="34" charset="0"/>
              </a:rPr>
              <a:t>communicate</a:t>
            </a:r>
            <a:r>
              <a:rPr lang="en-GB" sz="2590" dirty="0">
                <a:latin typeface="Calibri" panose="020F0502020204030204" pitchFamily="34" charset="0"/>
                <a:cs typeface="Calibri" panose="020F0502020204030204" pitchFamily="34" charset="0"/>
              </a:rPr>
              <a:t> your work</a:t>
            </a:r>
          </a:p>
          <a:p>
            <a:pPr marL="742950" lvl="1" indent="-285750">
              <a:lnSpc>
                <a:spcPct val="110000"/>
              </a:lnSpc>
              <a:spcBef>
                <a:spcPts val="520"/>
              </a:spcBef>
              <a:buClr>
                <a:srgbClr val="3C3C3C"/>
              </a:buClr>
              <a:buSzPts val="2340"/>
              <a:buChar char="-"/>
            </a:pPr>
            <a:r>
              <a:rPr lang="en-GB" sz="2405" dirty="0">
                <a:latin typeface="Calibri" panose="020F0502020204030204" pitchFamily="34" charset="0"/>
                <a:cs typeface="Calibri" panose="020F0502020204030204" pitchFamily="34" charset="0"/>
              </a:rPr>
              <a:t>notebooks</a:t>
            </a:r>
          </a:p>
          <a:p>
            <a:pPr marL="342900" lvl="0" indent="-342900">
              <a:lnSpc>
                <a:spcPct val="110000"/>
              </a:lnSpc>
              <a:spcBef>
                <a:spcPts val="560"/>
              </a:spcBef>
              <a:buSzPts val="2800"/>
              <a:buChar char="•"/>
            </a:pPr>
            <a:r>
              <a:rPr lang="en-GB" sz="2590" dirty="0">
                <a:latin typeface="Calibri" panose="020F0502020204030204" pitchFamily="34" charset="0"/>
                <a:cs typeface="Calibri" panose="020F0502020204030204" pitchFamily="34" charset="0"/>
              </a:rPr>
              <a:t>Leverage on the EGI Cloud to </a:t>
            </a:r>
            <a:r>
              <a:rPr lang="en-GB" sz="2590" dirty="0">
                <a:solidFill>
                  <a:srgbClr val="FF0000"/>
                </a:solidFill>
                <a:latin typeface="Calibri" panose="020F0502020204030204" pitchFamily="34" charset="0"/>
                <a:cs typeface="Calibri" panose="020F0502020204030204" pitchFamily="34" charset="0"/>
              </a:rPr>
              <a:t>scale-up the resources</a:t>
            </a:r>
            <a:r>
              <a:rPr lang="en-GB" sz="2590"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pPr marL="342900" lvl="0" indent="-342900">
              <a:lnSpc>
                <a:spcPct val="110000"/>
              </a:lnSpc>
              <a:spcBef>
                <a:spcPts val="560"/>
              </a:spcBef>
              <a:buSzPts val="2800"/>
              <a:buChar char="•"/>
            </a:pPr>
            <a:r>
              <a:rPr lang="en-GB" sz="2590" dirty="0">
                <a:latin typeface="Calibri" panose="020F0502020204030204" pitchFamily="34" charset="0"/>
                <a:cs typeface="Calibri" panose="020F0502020204030204" pitchFamily="34" charset="0"/>
              </a:rPr>
              <a:t>A way to </a:t>
            </a:r>
            <a:r>
              <a:rPr lang="en-GB" sz="2590" dirty="0">
                <a:solidFill>
                  <a:srgbClr val="FF0000"/>
                </a:solidFill>
                <a:latin typeface="Calibri" panose="020F0502020204030204" pitchFamily="34" charset="0"/>
                <a:cs typeface="Calibri" panose="020F0502020204030204" pitchFamily="34" charset="0"/>
              </a:rPr>
              <a:t>share</a:t>
            </a:r>
            <a:r>
              <a:rPr lang="en-GB" sz="2590" dirty="0">
                <a:latin typeface="Calibri" panose="020F0502020204030204" pitchFamily="34" charset="0"/>
                <a:cs typeface="Calibri" panose="020F0502020204030204" pitchFamily="34" charset="0"/>
              </a:rPr>
              <a:t> your work</a:t>
            </a:r>
          </a:p>
          <a:p>
            <a:pPr marL="742950" lvl="1" indent="-285750">
              <a:lnSpc>
                <a:spcPct val="110000"/>
              </a:lnSpc>
              <a:spcBef>
                <a:spcPts val="520"/>
              </a:spcBef>
              <a:buSzPts val="2340"/>
              <a:buChar char="-"/>
            </a:pPr>
            <a:r>
              <a:rPr lang="en-GB" sz="2405" dirty="0">
                <a:latin typeface="Calibri" panose="020F0502020204030204" pitchFamily="34" charset="0"/>
                <a:cs typeface="Calibri" panose="020F0502020204030204" pitchFamily="34" charset="0"/>
              </a:rPr>
              <a:t>GitHub, </a:t>
            </a:r>
            <a:r>
              <a:rPr lang="en-GB" sz="2405" dirty="0" err="1">
                <a:latin typeface="Calibri" panose="020F0502020204030204" pitchFamily="34" charset="0"/>
                <a:cs typeface="Calibri" panose="020F0502020204030204" pitchFamily="34" charset="0"/>
              </a:rPr>
              <a:t>Zenodo</a:t>
            </a:r>
            <a:r>
              <a:rPr lang="en-GB" sz="2405" dirty="0">
                <a:latin typeface="Calibri" panose="020F0502020204030204" pitchFamily="34" charset="0"/>
                <a:cs typeface="Calibri" panose="020F0502020204030204" pitchFamily="34" charset="0"/>
              </a:rPr>
              <a:t> or other similar repositories</a:t>
            </a:r>
          </a:p>
          <a:p>
            <a:pPr marL="342900" lvl="0" indent="-342900">
              <a:lnSpc>
                <a:spcPct val="110000"/>
              </a:lnSpc>
              <a:spcBef>
                <a:spcPts val="560"/>
              </a:spcBef>
              <a:buClr>
                <a:srgbClr val="3C3C3C"/>
              </a:buClr>
              <a:buSzPts val="2800"/>
              <a:buChar char="•"/>
            </a:pPr>
            <a:r>
              <a:rPr lang="en-GB" sz="2590" dirty="0">
                <a:latin typeface="Calibri" panose="020F0502020204030204" pitchFamily="34" charset="0"/>
                <a:cs typeface="Calibri" panose="020F0502020204030204" pitchFamily="34" charset="0"/>
              </a:rPr>
              <a:t>A way to </a:t>
            </a:r>
            <a:r>
              <a:rPr lang="en-GB" sz="2590" dirty="0">
                <a:solidFill>
                  <a:srgbClr val="FF0000"/>
                </a:solidFill>
                <a:latin typeface="Calibri" panose="020F0502020204030204" pitchFamily="34" charset="0"/>
                <a:cs typeface="Calibri" panose="020F0502020204030204" pitchFamily="34" charset="0"/>
              </a:rPr>
              <a:t>pack</a:t>
            </a:r>
            <a:r>
              <a:rPr lang="en-GB" sz="2590" dirty="0">
                <a:latin typeface="Calibri" panose="020F0502020204030204" pitchFamily="34" charset="0"/>
                <a:cs typeface="Calibri" panose="020F0502020204030204" pitchFamily="34" charset="0"/>
              </a:rPr>
              <a:t> it all for replication</a:t>
            </a:r>
          </a:p>
          <a:p>
            <a:pPr marL="742950" lvl="1" indent="-285750">
              <a:lnSpc>
                <a:spcPct val="110000"/>
              </a:lnSpc>
              <a:spcBef>
                <a:spcPts val="520"/>
              </a:spcBef>
              <a:buSzPts val="2340"/>
              <a:buChar char="-"/>
            </a:pPr>
            <a:r>
              <a:rPr lang="en-GB" sz="2405" dirty="0">
                <a:latin typeface="Calibri" panose="020F0502020204030204" pitchFamily="34" charset="0"/>
                <a:cs typeface="Calibri" panose="020F0502020204030204" pitchFamily="34" charset="0"/>
              </a:rPr>
              <a:t>Docker (used by Binder)</a:t>
            </a:r>
            <a:endParaRPr lang="en-GB" dirty="0">
              <a:latin typeface="Calibri" panose="020F0502020204030204" pitchFamily="34" charset="0"/>
              <a:cs typeface="Calibri" panose="020F0502020204030204" pitchFamily="34" charset="0"/>
            </a:endParaRPr>
          </a:p>
          <a:p>
            <a:pPr marL="457200" lvl="0" indent="-406400">
              <a:lnSpc>
                <a:spcPct val="110000"/>
              </a:lnSpc>
              <a:spcBef>
                <a:spcPts val="560"/>
              </a:spcBef>
              <a:buClr>
                <a:srgbClr val="3C3C3C"/>
              </a:buClr>
              <a:buSzPts val="2800"/>
              <a:buFont typeface="Arial"/>
              <a:buChar char="•"/>
            </a:pPr>
            <a:r>
              <a:rPr lang="en-GB" sz="2590" dirty="0">
                <a:latin typeface="Calibri" panose="020F0502020204030204" pitchFamily="34" charset="0"/>
                <a:cs typeface="Calibri" panose="020F0502020204030204" pitchFamily="34" charset="0"/>
              </a:rPr>
              <a:t>A way to </a:t>
            </a:r>
            <a:r>
              <a:rPr lang="en-GB" sz="2590" dirty="0">
                <a:solidFill>
                  <a:srgbClr val="FF0000"/>
                </a:solidFill>
                <a:latin typeface="Calibri" panose="020F0502020204030204" pitchFamily="34" charset="0"/>
                <a:cs typeface="Calibri" panose="020F0502020204030204" pitchFamily="34" charset="0"/>
              </a:rPr>
              <a:t>persistently identify</a:t>
            </a:r>
            <a:r>
              <a:rPr lang="en-GB" sz="2590" dirty="0">
                <a:latin typeface="Calibri" panose="020F0502020204030204" pitchFamily="34" charset="0"/>
                <a:cs typeface="Calibri" panose="020F0502020204030204" pitchFamily="34" charset="0"/>
              </a:rPr>
              <a:t> it</a:t>
            </a:r>
            <a:endParaRPr lang="en-GB" dirty="0">
              <a:latin typeface="Calibri" panose="020F0502020204030204" pitchFamily="34" charset="0"/>
              <a:cs typeface="Calibri" panose="020F0502020204030204" pitchFamily="34" charset="0"/>
            </a:endParaRPr>
          </a:p>
          <a:p>
            <a:pPr marL="914400" lvl="1" indent="-377190">
              <a:lnSpc>
                <a:spcPct val="110000"/>
              </a:lnSpc>
              <a:spcBef>
                <a:spcPts val="520"/>
              </a:spcBef>
              <a:buSzPts val="2340"/>
              <a:buChar char="-"/>
            </a:pPr>
            <a:r>
              <a:rPr lang="en-GB" sz="2405" dirty="0">
                <a:latin typeface="Calibri" panose="020F0502020204030204" pitchFamily="34" charset="0"/>
                <a:cs typeface="Calibri" panose="020F0502020204030204" pitchFamily="34" charset="0"/>
              </a:rPr>
              <a:t>DOIs (Digital Object Identifiers) </a:t>
            </a:r>
            <a:endParaRPr lang="en-GB" dirty="0">
              <a:latin typeface="Calibri" panose="020F0502020204030204" pitchFamily="34" charset="0"/>
              <a:cs typeface="Calibri" panose="020F0502020204030204" pitchFamily="34" charset="0"/>
            </a:endParaRPr>
          </a:p>
          <a:p>
            <a:pPr>
              <a:lnSpc>
                <a:spcPct val="110000"/>
              </a:lnSpc>
            </a:pPr>
            <a:endParaRPr lang="en-GB"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F3ED0BE-C7BF-1FFF-0AE8-7B04BAA0574A}"/>
              </a:ext>
            </a:extLst>
          </p:cNvPr>
          <p:cNvSpPr>
            <a:spLocks noGrp="1"/>
          </p:cNvSpPr>
          <p:nvPr>
            <p:ph type="title"/>
          </p:nvPr>
        </p:nvSpPr>
        <p:spPr/>
        <p:txBody>
          <a:bodyPr/>
          <a:lstStyle/>
          <a:p>
            <a:r>
              <a:rPr lang="en-GB" dirty="0"/>
              <a:t>Reproducible Open Science</a:t>
            </a:r>
          </a:p>
        </p:txBody>
      </p:sp>
      <p:pic>
        <p:nvPicPr>
          <p:cNvPr id="4" name="Google Shape;251;p5">
            <a:extLst>
              <a:ext uri="{FF2B5EF4-FFF2-40B4-BE49-F238E27FC236}">
                <a16:creationId xmlns:a16="http://schemas.microsoft.com/office/drawing/2014/main" id="{F95FE1A1-E88E-7C7F-0707-F79B1C469852}"/>
              </a:ext>
            </a:extLst>
          </p:cNvPr>
          <p:cNvPicPr preferRelativeResize="0"/>
          <p:nvPr/>
        </p:nvPicPr>
        <p:blipFill rotWithShape="1">
          <a:blip r:embed="rId2">
            <a:alphaModFix/>
          </a:blip>
          <a:srcRect/>
          <a:stretch/>
        </p:blipFill>
        <p:spPr>
          <a:xfrm>
            <a:off x="8126427" y="3919570"/>
            <a:ext cx="1624446" cy="1655234"/>
          </a:xfrm>
          <a:prstGeom prst="rect">
            <a:avLst/>
          </a:prstGeom>
          <a:noFill/>
          <a:ln>
            <a:noFill/>
          </a:ln>
        </p:spPr>
      </p:pic>
      <p:sp>
        <p:nvSpPr>
          <p:cNvPr id="5" name="Google Shape;252;p5">
            <a:extLst>
              <a:ext uri="{FF2B5EF4-FFF2-40B4-BE49-F238E27FC236}">
                <a16:creationId xmlns:a16="http://schemas.microsoft.com/office/drawing/2014/main" id="{035634C6-FA1D-CC15-C934-8D5BD158FE33}"/>
              </a:ext>
            </a:extLst>
          </p:cNvPr>
          <p:cNvSpPr txBox="1"/>
          <p:nvPr/>
        </p:nvSpPr>
        <p:spPr>
          <a:xfrm>
            <a:off x="8397832" y="5574804"/>
            <a:ext cx="12971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Calibri"/>
                <a:ea typeface="Calibri"/>
                <a:cs typeface="Calibri"/>
                <a:sym typeface="Calibri"/>
              </a:rPr>
              <a:t>binder</a:t>
            </a:r>
            <a:endParaRPr sz="1400" b="0" i="0" u="none" strike="noStrike" cap="none">
              <a:solidFill>
                <a:srgbClr val="000000"/>
              </a:solidFill>
              <a:latin typeface="Arial"/>
              <a:ea typeface="Arial"/>
              <a:cs typeface="Arial"/>
              <a:sym typeface="Arial"/>
            </a:endParaRPr>
          </a:p>
        </p:txBody>
      </p:sp>
      <p:pic>
        <p:nvPicPr>
          <p:cNvPr id="6" name="Google Shape;253;p5">
            <a:extLst>
              <a:ext uri="{FF2B5EF4-FFF2-40B4-BE49-F238E27FC236}">
                <a16:creationId xmlns:a16="http://schemas.microsoft.com/office/drawing/2014/main" id="{CD859C0D-37DA-2253-02D6-43DB088508F8}"/>
              </a:ext>
            </a:extLst>
          </p:cNvPr>
          <p:cNvPicPr preferRelativeResize="0"/>
          <p:nvPr/>
        </p:nvPicPr>
        <p:blipFill rotWithShape="1">
          <a:blip r:embed="rId3">
            <a:alphaModFix/>
          </a:blip>
          <a:srcRect/>
          <a:stretch/>
        </p:blipFill>
        <p:spPr>
          <a:xfrm>
            <a:off x="7162512" y="5038148"/>
            <a:ext cx="1099127" cy="1083734"/>
          </a:xfrm>
          <a:prstGeom prst="rect">
            <a:avLst/>
          </a:prstGeom>
          <a:noFill/>
          <a:ln>
            <a:noFill/>
          </a:ln>
        </p:spPr>
      </p:pic>
      <p:pic>
        <p:nvPicPr>
          <p:cNvPr id="7" name="Google Shape;254;p5">
            <a:extLst>
              <a:ext uri="{FF2B5EF4-FFF2-40B4-BE49-F238E27FC236}">
                <a16:creationId xmlns:a16="http://schemas.microsoft.com/office/drawing/2014/main" id="{E2491B6F-4ADB-C1DC-6F8A-A136DEB5B1A3}"/>
              </a:ext>
            </a:extLst>
          </p:cNvPr>
          <p:cNvPicPr preferRelativeResize="0"/>
          <p:nvPr/>
        </p:nvPicPr>
        <p:blipFill rotWithShape="1">
          <a:blip r:embed="rId4">
            <a:alphaModFix/>
          </a:blip>
          <a:srcRect/>
          <a:stretch/>
        </p:blipFill>
        <p:spPr>
          <a:xfrm>
            <a:off x="9791507" y="5211811"/>
            <a:ext cx="2156497" cy="868314"/>
          </a:xfrm>
          <a:prstGeom prst="rect">
            <a:avLst/>
          </a:prstGeom>
          <a:noFill/>
          <a:ln>
            <a:noFill/>
          </a:ln>
        </p:spPr>
      </p:pic>
      <p:pic>
        <p:nvPicPr>
          <p:cNvPr id="8" name="Google Shape;255;p5" descr="Immagine che contiene clipart&#10;&#10;Descrizione generata con affidabilità molto elevata">
            <a:extLst>
              <a:ext uri="{FF2B5EF4-FFF2-40B4-BE49-F238E27FC236}">
                <a16:creationId xmlns:a16="http://schemas.microsoft.com/office/drawing/2014/main" id="{34FDC8DF-00CB-B17C-6FE9-52A8156FA9C0}"/>
              </a:ext>
            </a:extLst>
          </p:cNvPr>
          <p:cNvPicPr preferRelativeResize="0"/>
          <p:nvPr/>
        </p:nvPicPr>
        <p:blipFill rotWithShape="1">
          <a:blip r:embed="rId5">
            <a:alphaModFix/>
          </a:blip>
          <a:srcRect/>
          <a:stretch/>
        </p:blipFill>
        <p:spPr>
          <a:xfrm>
            <a:off x="9872808" y="4107777"/>
            <a:ext cx="1985818" cy="866871"/>
          </a:xfrm>
          <a:prstGeom prst="rect">
            <a:avLst/>
          </a:prstGeom>
          <a:noFill/>
          <a:ln>
            <a:noFill/>
          </a:ln>
        </p:spPr>
      </p:pic>
    </p:spTree>
    <p:extLst>
      <p:ext uri="{BB962C8B-B14F-4D97-AF65-F5344CB8AC3E}">
        <p14:creationId xmlns:p14="http://schemas.microsoft.com/office/powerpoint/2010/main" val="45682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E804E-5C21-FB7C-C02C-8ED030BB2B24}"/>
              </a:ext>
            </a:extLst>
          </p:cNvPr>
          <p:cNvSpPr>
            <a:spLocks noGrp="1"/>
          </p:cNvSpPr>
          <p:nvPr>
            <p:ph type="title"/>
          </p:nvPr>
        </p:nvSpPr>
        <p:spPr/>
        <p:txBody>
          <a:bodyPr/>
          <a:lstStyle/>
          <a:p>
            <a:r>
              <a:rPr lang="en-GB" dirty="0"/>
              <a:t>Implement Open Science</a:t>
            </a:r>
          </a:p>
        </p:txBody>
      </p:sp>
      <p:sp>
        <p:nvSpPr>
          <p:cNvPr id="4" name="Google Shape;262;p47">
            <a:extLst>
              <a:ext uri="{FF2B5EF4-FFF2-40B4-BE49-F238E27FC236}">
                <a16:creationId xmlns:a16="http://schemas.microsoft.com/office/drawing/2014/main" id="{1C92D839-C9DB-B56B-89CD-39805A0CE625}"/>
              </a:ext>
            </a:extLst>
          </p:cNvPr>
          <p:cNvSpPr/>
          <p:nvPr/>
        </p:nvSpPr>
        <p:spPr>
          <a:xfrm>
            <a:off x="4388440" y="1429847"/>
            <a:ext cx="1761036" cy="1316007"/>
          </a:xfrm>
          <a:prstGeom prst="rect">
            <a:avLst/>
          </a:prstGeom>
          <a:solidFill>
            <a:srgbClr val="FF9900"/>
          </a:solid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FFFFFF"/>
                </a:solidFill>
                <a:latin typeface="Calibri"/>
                <a:ea typeface="Calibri"/>
                <a:cs typeface="Calibri"/>
                <a:sym typeface="Calibri"/>
              </a:rPr>
              <a:t>Notebooks </a:t>
            </a:r>
            <a:endParaRPr sz="1400" b="0" i="0" u="none" strike="noStrike" cap="none" dirty="0">
              <a:solidFill>
                <a:srgbClr val="000000"/>
              </a:solidFill>
              <a:latin typeface="Arial"/>
              <a:ea typeface="Arial"/>
              <a:cs typeface="Arial"/>
              <a:sym typeface="Arial"/>
            </a:endParaRPr>
          </a:p>
        </p:txBody>
      </p:sp>
      <p:sp>
        <p:nvSpPr>
          <p:cNvPr id="5" name="Google Shape;263;p47">
            <a:extLst>
              <a:ext uri="{FF2B5EF4-FFF2-40B4-BE49-F238E27FC236}">
                <a16:creationId xmlns:a16="http://schemas.microsoft.com/office/drawing/2014/main" id="{9E3DA445-90F2-E3EC-6F1B-D9B1767B93B4}"/>
              </a:ext>
            </a:extLst>
          </p:cNvPr>
          <p:cNvSpPr/>
          <p:nvPr/>
        </p:nvSpPr>
        <p:spPr>
          <a:xfrm>
            <a:off x="484731" y="3318301"/>
            <a:ext cx="616363" cy="616363"/>
          </a:xfrm>
          <a:prstGeom prst="smileyFace">
            <a:avLst>
              <a:gd name="adj" fmla="val 4653"/>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 name="Google Shape;264;p47">
            <a:extLst>
              <a:ext uri="{FF2B5EF4-FFF2-40B4-BE49-F238E27FC236}">
                <a16:creationId xmlns:a16="http://schemas.microsoft.com/office/drawing/2014/main" id="{2A198C8F-B5FA-FCEE-4F8E-7BE7B560168B}"/>
              </a:ext>
            </a:extLst>
          </p:cNvPr>
          <p:cNvCxnSpPr>
            <a:stCxn id="4" idx="1"/>
          </p:cNvCxnSpPr>
          <p:nvPr/>
        </p:nvCxnSpPr>
        <p:spPr>
          <a:xfrm flipH="1">
            <a:off x="1268740" y="2087850"/>
            <a:ext cx="3119700" cy="1221000"/>
          </a:xfrm>
          <a:prstGeom prst="straightConnector1">
            <a:avLst/>
          </a:prstGeom>
          <a:noFill/>
          <a:ln w="25400" cap="flat" cmpd="sng">
            <a:solidFill>
              <a:srgbClr val="FF0000"/>
            </a:solidFill>
            <a:prstDash val="solid"/>
            <a:round/>
            <a:headEnd type="stealth" w="sm" len="sm"/>
            <a:tailEnd type="stealth" w="med" len="med"/>
          </a:ln>
          <a:effectLst>
            <a:outerShdw blurRad="40000" dist="20000" dir="5400000" rotWithShape="0">
              <a:srgbClr val="000000">
                <a:alpha val="36078"/>
              </a:srgbClr>
            </a:outerShdw>
          </a:effectLst>
        </p:spPr>
      </p:cxnSp>
      <p:sp>
        <p:nvSpPr>
          <p:cNvPr id="7" name="Google Shape;265;p47">
            <a:extLst>
              <a:ext uri="{FF2B5EF4-FFF2-40B4-BE49-F238E27FC236}">
                <a16:creationId xmlns:a16="http://schemas.microsoft.com/office/drawing/2014/main" id="{9760C448-2D9B-A773-A5D6-E28918BD9EEB}"/>
              </a:ext>
            </a:extLst>
          </p:cNvPr>
          <p:cNvSpPr txBox="1"/>
          <p:nvPr/>
        </p:nvSpPr>
        <p:spPr>
          <a:xfrm rot="-899">
            <a:off x="1266973" y="1779390"/>
            <a:ext cx="2804816" cy="639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1. Perform data analysis and visualisation</a:t>
            </a:r>
            <a:endParaRPr sz="1400" b="0" i="0" u="none" strike="noStrike" cap="none">
              <a:solidFill>
                <a:srgbClr val="000000"/>
              </a:solidFill>
              <a:latin typeface="Arial"/>
              <a:ea typeface="Arial"/>
              <a:cs typeface="Arial"/>
              <a:sym typeface="Arial"/>
            </a:endParaRPr>
          </a:p>
        </p:txBody>
      </p:sp>
      <p:sp>
        <p:nvSpPr>
          <p:cNvPr id="8" name="Google Shape;266;p47">
            <a:extLst>
              <a:ext uri="{FF2B5EF4-FFF2-40B4-BE49-F238E27FC236}">
                <a16:creationId xmlns:a16="http://schemas.microsoft.com/office/drawing/2014/main" id="{63B5C606-DA7D-8AF2-44CB-E2FBE0326EAB}"/>
              </a:ext>
            </a:extLst>
          </p:cNvPr>
          <p:cNvSpPr/>
          <p:nvPr/>
        </p:nvSpPr>
        <p:spPr>
          <a:xfrm>
            <a:off x="4388440" y="2966152"/>
            <a:ext cx="1761036" cy="1316007"/>
          </a:xfrm>
          <a:prstGeom prst="rect">
            <a:avLst/>
          </a:prstGeom>
          <a:solidFill>
            <a:srgbClr val="4A52D3"/>
          </a:solid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Calibri"/>
                <a:ea typeface="Calibri"/>
                <a:cs typeface="Calibri"/>
                <a:sym typeface="Calibri"/>
              </a:rPr>
              <a:t>GitHub</a:t>
            </a:r>
            <a:endParaRPr sz="1400" b="0" i="0" u="none" strike="noStrike" cap="none">
              <a:solidFill>
                <a:srgbClr val="FFFFFF"/>
              </a:solidFill>
              <a:latin typeface="Calibri"/>
              <a:ea typeface="Calibri"/>
              <a:cs typeface="Calibri"/>
              <a:sym typeface="Calibri"/>
            </a:endParaRPr>
          </a:p>
        </p:txBody>
      </p:sp>
      <p:cxnSp>
        <p:nvCxnSpPr>
          <p:cNvPr id="9" name="Google Shape;267;p47">
            <a:extLst>
              <a:ext uri="{FF2B5EF4-FFF2-40B4-BE49-F238E27FC236}">
                <a16:creationId xmlns:a16="http://schemas.microsoft.com/office/drawing/2014/main" id="{9A71779B-20E1-A6D4-6CE1-DEBB2BEC7B9D}"/>
              </a:ext>
            </a:extLst>
          </p:cNvPr>
          <p:cNvCxnSpPr>
            <a:endCxn id="8" idx="1"/>
          </p:cNvCxnSpPr>
          <p:nvPr/>
        </p:nvCxnSpPr>
        <p:spPr>
          <a:xfrm rot="10800000" flipH="1">
            <a:off x="1266940" y="3624156"/>
            <a:ext cx="3121500" cy="48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sp>
        <p:nvSpPr>
          <p:cNvPr id="10" name="Google Shape;268;p47">
            <a:extLst>
              <a:ext uri="{FF2B5EF4-FFF2-40B4-BE49-F238E27FC236}">
                <a16:creationId xmlns:a16="http://schemas.microsoft.com/office/drawing/2014/main" id="{636C8036-5385-A908-856F-3C6DBC623EDB}"/>
              </a:ext>
            </a:extLst>
          </p:cNvPr>
          <p:cNvSpPr/>
          <p:nvPr/>
        </p:nvSpPr>
        <p:spPr>
          <a:xfrm>
            <a:off x="4554301" y="3335123"/>
            <a:ext cx="1408829" cy="783661"/>
          </a:xfrm>
          <a:prstGeom prst="rect">
            <a:avLst/>
          </a:prstGeom>
          <a:solidFill>
            <a:srgbClr val="FBBE09"/>
          </a:solid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282828"/>
                </a:solidFill>
                <a:latin typeface="Calibri"/>
                <a:ea typeface="Calibri"/>
                <a:cs typeface="Calibri"/>
                <a:sym typeface="Calibri"/>
              </a:rPr>
              <a:t>Your repository</a:t>
            </a:r>
            <a:endParaRPr sz="1400" b="0" i="0" u="none" strike="noStrike" cap="none">
              <a:solidFill>
                <a:srgbClr val="000000"/>
              </a:solidFill>
              <a:latin typeface="Arial"/>
              <a:ea typeface="Arial"/>
              <a:cs typeface="Arial"/>
              <a:sym typeface="Arial"/>
            </a:endParaRPr>
          </a:p>
        </p:txBody>
      </p:sp>
      <p:sp>
        <p:nvSpPr>
          <p:cNvPr id="11" name="Google Shape;269;p47">
            <a:extLst>
              <a:ext uri="{FF2B5EF4-FFF2-40B4-BE49-F238E27FC236}">
                <a16:creationId xmlns:a16="http://schemas.microsoft.com/office/drawing/2014/main" id="{24C5AF2C-055D-7EC5-3D29-83CFA60222B7}"/>
              </a:ext>
            </a:extLst>
          </p:cNvPr>
          <p:cNvSpPr txBox="1"/>
          <p:nvPr/>
        </p:nvSpPr>
        <p:spPr>
          <a:xfrm>
            <a:off x="1453350" y="3624095"/>
            <a:ext cx="2688148" cy="9737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2. Publish  notebook and Generate DOI</a:t>
            </a:r>
            <a:endParaRPr sz="1400" b="0" i="1" u="none" strike="noStrike" cap="none">
              <a:solidFill>
                <a:srgbClr val="515151"/>
              </a:solidFill>
              <a:latin typeface="Calibri"/>
              <a:ea typeface="Calibri"/>
              <a:cs typeface="Calibri"/>
              <a:sym typeface="Calibri"/>
            </a:endParaRPr>
          </a:p>
        </p:txBody>
      </p:sp>
      <p:pic>
        <p:nvPicPr>
          <p:cNvPr id="12" name="Google Shape;270;p47">
            <a:extLst>
              <a:ext uri="{FF2B5EF4-FFF2-40B4-BE49-F238E27FC236}">
                <a16:creationId xmlns:a16="http://schemas.microsoft.com/office/drawing/2014/main" id="{4CF6F7F9-C111-7ECA-CC20-683F6C1DC22C}"/>
              </a:ext>
            </a:extLst>
          </p:cNvPr>
          <p:cNvPicPr preferRelativeResize="0"/>
          <p:nvPr/>
        </p:nvPicPr>
        <p:blipFill rotWithShape="1">
          <a:blip r:embed="rId2">
            <a:alphaModFix/>
          </a:blip>
          <a:srcRect/>
          <a:stretch/>
        </p:blipFill>
        <p:spPr>
          <a:xfrm>
            <a:off x="4388440" y="4626234"/>
            <a:ext cx="1761036" cy="616363"/>
          </a:xfrm>
          <a:prstGeom prst="rect">
            <a:avLst/>
          </a:prstGeom>
          <a:noFill/>
          <a:ln>
            <a:noFill/>
          </a:ln>
        </p:spPr>
      </p:pic>
      <p:sp>
        <p:nvSpPr>
          <p:cNvPr id="13" name="Google Shape;271;p47">
            <a:extLst>
              <a:ext uri="{FF2B5EF4-FFF2-40B4-BE49-F238E27FC236}">
                <a16:creationId xmlns:a16="http://schemas.microsoft.com/office/drawing/2014/main" id="{DB5AAF8A-1532-8446-5A89-809119366257}"/>
              </a:ext>
            </a:extLst>
          </p:cNvPr>
          <p:cNvSpPr/>
          <p:nvPr/>
        </p:nvSpPr>
        <p:spPr>
          <a:xfrm flipH="1">
            <a:off x="4388440" y="5600093"/>
            <a:ext cx="1584932" cy="783661"/>
          </a:xfrm>
          <a:prstGeom prst="foldedCorner">
            <a:avLst>
              <a:gd name="adj" fmla="val 30291"/>
            </a:avLst>
          </a:prstGeom>
          <a:solidFill>
            <a:srgbClr val="BFBFBF"/>
          </a:solid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1B216E"/>
                </a:solidFill>
                <a:latin typeface="Calibri"/>
                <a:ea typeface="Calibri"/>
                <a:cs typeface="Calibri"/>
                <a:sym typeface="Calibri"/>
              </a:rPr>
              <a:t>Journal paper</a:t>
            </a:r>
            <a:endParaRPr sz="1200" b="0" i="0" u="none" strike="noStrike" cap="none">
              <a:solidFill>
                <a:srgbClr val="1B216E"/>
              </a:solidFill>
              <a:latin typeface="Calibri"/>
              <a:ea typeface="Calibri"/>
              <a:cs typeface="Calibri"/>
              <a:sym typeface="Calibri"/>
            </a:endParaRPr>
          </a:p>
        </p:txBody>
      </p:sp>
      <p:cxnSp>
        <p:nvCxnSpPr>
          <p:cNvPr id="14" name="Google Shape;272;p47">
            <a:extLst>
              <a:ext uri="{FF2B5EF4-FFF2-40B4-BE49-F238E27FC236}">
                <a16:creationId xmlns:a16="http://schemas.microsoft.com/office/drawing/2014/main" id="{603B996F-8AFA-31DF-0A13-8301BAA923C0}"/>
              </a:ext>
            </a:extLst>
          </p:cNvPr>
          <p:cNvCxnSpPr>
            <a:stCxn id="10" idx="2"/>
            <a:endCxn id="12" idx="0"/>
          </p:cNvCxnSpPr>
          <p:nvPr/>
        </p:nvCxnSpPr>
        <p:spPr>
          <a:xfrm>
            <a:off x="5258715" y="4118784"/>
            <a:ext cx="10200" cy="507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pic>
        <p:nvPicPr>
          <p:cNvPr id="15" name="Google Shape;273;p47" descr="Immagine che contiene cielo, segnale&#10;&#10;Descrizione generata con affidabilità molto elevata">
            <a:extLst>
              <a:ext uri="{FF2B5EF4-FFF2-40B4-BE49-F238E27FC236}">
                <a16:creationId xmlns:a16="http://schemas.microsoft.com/office/drawing/2014/main" id="{0949C186-5C66-8986-5EA0-251CC1CC16FB}"/>
              </a:ext>
            </a:extLst>
          </p:cNvPr>
          <p:cNvPicPr preferRelativeResize="0"/>
          <p:nvPr/>
        </p:nvPicPr>
        <p:blipFill rotWithShape="1">
          <a:blip r:embed="rId3">
            <a:alphaModFix/>
          </a:blip>
          <a:srcRect/>
          <a:stretch/>
        </p:blipFill>
        <p:spPr>
          <a:xfrm>
            <a:off x="4855698" y="6089125"/>
            <a:ext cx="2128286" cy="221619"/>
          </a:xfrm>
          <a:prstGeom prst="rect">
            <a:avLst/>
          </a:prstGeom>
          <a:noFill/>
          <a:ln>
            <a:noFill/>
          </a:ln>
        </p:spPr>
      </p:pic>
      <p:sp>
        <p:nvSpPr>
          <p:cNvPr id="16" name="Google Shape;274;p47">
            <a:extLst>
              <a:ext uri="{FF2B5EF4-FFF2-40B4-BE49-F238E27FC236}">
                <a16:creationId xmlns:a16="http://schemas.microsoft.com/office/drawing/2014/main" id="{B4520403-7838-E815-F6C4-3BFA7843F15E}"/>
              </a:ext>
            </a:extLst>
          </p:cNvPr>
          <p:cNvSpPr/>
          <p:nvPr/>
        </p:nvSpPr>
        <p:spPr>
          <a:xfrm>
            <a:off x="6725481" y="5599940"/>
            <a:ext cx="2953404" cy="417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4. Discover DOI</a:t>
            </a:r>
            <a:endParaRPr sz="1400" b="0" i="1" u="none" strike="noStrike" cap="none">
              <a:solidFill>
                <a:srgbClr val="515151"/>
              </a:solidFill>
              <a:latin typeface="Calibri"/>
              <a:ea typeface="Calibri"/>
              <a:cs typeface="Calibri"/>
              <a:sym typeface="Calibri"/>
            </a:endParaRPr>
          </a:p>
        </p:txBody>
      </p:sp>
      <p:cxnSp>
        <p:nvCxnSpPr>
          <p:cNvPr id="17" name="Google Shape;275;p47">
            <a:extLst>
              <a:ext uri="{FF2B5EF4-FFF2-40B4-BE49-F238E27FC236}">
                <a16:creationId xmlns:a16="http://schemas.microsoft.com/office/drawing/2014/main" id="{8C2E61D5-D2AA-053B-70EE-BA33493A4B41}"/>
              </a:ext>
            </a:extLst>
          </p:cNvPr>
          <p:cNvCxnSpPr/>
          <p:nvPr/>
        </p:nvCxnSpPr>
        <p:spPr>
          <a:xfrm rot="10800000" flipH="1">
            <a:off x="6147897" y="5134041"/>
            <a:ext cx="3092819" cy="563165"/>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sp>
        <p:nvSpPr>
          <p:cNvPr id="18" name="Google Shape;276;p47">
            <a:extLst>
              <a:ext uri="{FF2B5EF4-FFF2-40B4-BE49-F238E27FC236}">
                <a16:creationId xmlns:a16="http://schemas.microsoft.com/office/drawing/2014/main" id="{45B468AF-9384-B67B-CFEB-1194B811F0F0}"/>
              </a:ext>
            </a:extLst>
          </p:cNvPr>
          <p:cNvSpPr/>
          <p:nvPr/>
        </p:nvSpPr>
        <p:spPr>
          <a:xfrm>
            <a:off x="8534082" y="4368283"/>
            <a:ext cx="616363" cy="616363"/>
          </a:xfrm>
          <a:prstGeom prst="smileyFace">
            <a:avLst>
              <a:gd name="adj" fmla="val 4653"/>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277;p47">
            <a:extLst>
              <a:ext uri="{FF2B5EF4-FFF2-40B4-BE49-F238E27FC236}">
                <a16:creationId xmlns:a16="http://schemas.microsoft.com/office/drawing/2014/main" id="{E0CA49CE-06C8-83DF-FAE8-6CD96AC3DD94}"/>
              </a:ext>
            </a:extLst>
          </p:cNvPr>
          <p:cNvSpPr/>
          <p:nvPr/>
        </p:nvSpPr>
        <p:spPr>
          <a:xfrm>
            <a:off x="9155640" y="3834788"/>
            <a:ext cx="616363" cy="616363"/>
          </a:xfrm>
          <a:prstGeom prst="smileyFace">
            <a:avLst>
              <a:gd name="adj" fmla="val 4653"/>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278;p47">
            <a:extLst>
              <a:ext uri="{FF2B5EF4-FFF2-40B4-BE49-F238E27FC236}">
                <a16:creationId xmlns:a16="http://schemas.microsoft.com/office/drawing/2014/main" id="{58F4D1BA-8460-E448-5B24-2FC3B99E94B3}"/>
              </a:ext>
            </a:extLst>
          </p:cNvPr>
          <p:cNvSpPr/>
          <p:nvPr/>
        </p:nvSpPr>
        <p:spPr>
          <a:xfrm>
            <a:off x="9772071" y="4098971"/>
            <a:ext cx="616363" cy="616363"/>
          </a:xfrm>
          <a:prstGeom prst="smileyFace">
            <a:avLst>
              <a:gd name="adj" fmla="val 4653"/>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79;p47">
            <a:extLst>
              <a:ext uri="{FF2B5EF4-FFF2-40B4-BE49-F238E27FC236}">
                <a16:creationId xmlns:a16="http://schemas.microsoft.com/office/drawing/2014/main" id="{36FA9FB3-D1BA-B43C-21A3-33874BE59793}"/>
              </a:ext>
            </a:extLst>
          </p:cNvPr>
          <p:cNvSpPr/>
          <p:nvPr/>
        </p:nvSpPr>
        <p:spPr>
          <a:xfrm>
            <a:off x="9489721" y="4710276"/>
            <a:ext cx="1584932" cy="6398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515151"/>
                </a:solidFill>
                <a:latin typeface="Calibri"/>
                <a:ea typeface="Calibri"/>
                <a:cs typeface="Calibri"/>
                <a:sym typeface="Calibri"/>
              </a:rPr>
              <a:t>Fellow </a:t>
            </a:r>
            <a:br>
              <a:rPr lang="en-GB" sz="1400" b="1" i="0" u="none" strike="noStrike" cap="none">
                <a:solidFill>
                  <a:srgbClr val="515151"/>
                </a:solidFill>
                <a:latin typeface="Calibri"/>
                <a:ea typeface="Calibri"/>
                <a:cs typeface="Calibri"/>
                <a:sym typeface="Calibri"/>
              </a:rPr>
            </a:br>
            <a:r>
              <a:rPr lang="en-GB" sz="1400" b="1" i="0" u="none" strike="noStrike" cap="none">
                <a:solidFill>
                  <a:srgbClr val="515151"/>
                </a:solidFill>
                <a:latin typeface="Calibri"/>
                <a:ea typeface="Calibri"/>
                <a:cs typeface="Calibri"/>
                <a:sym typeface="Calibri"/>
              </a:rPr>
              <a:t>researchers</a:t>
            </a:r>
            <a:endParaRPr sz="1400" b="0" i="0" u="none" strike="noStrike" cap="none">
              <a:solidFill>
                <a:srgbClr val="000000"/>
              </a:solidFill>
              <a:latin typeface="Arial"/>
              <a:ea typeface="Arial"/>
              <a:cs typeface="Arial"/>
              <a:sym typeface="Arial"/>
            </a:endParaRPr>
          </a:p>
        </p:txBody>
      </p:sp>
      <p:sp>
        <p:nvSpPr>
          <p:cNvPr id="22" name="Google Shape;280;p47">
            <a:extLst>
              <a:ext uri="{FF2B5EF4-FFF2-40B4-BE49-F238E27FC236}">
                <a16:creationId xmlns:a16="http://schemas.microsoft.com/office/drawing/2014/main" id="{287F4FD2-B68E-F025-22EE-77783590F7BF}"/>
              </a:ext>
            </a:extLst>
          </p:cNvPr>
          <p:cNvSpPr/>
          <p:nvPr/>
        </p:nvSpPr>
        <p:spPr>
          <a:xfrm>
            <a:off x="9243640" y="4514754"/>
            <a:ext cx="616363" cy="616363"/>
          </a:xfrm>
          <a:prstGeom prst="smileyFace">
            <a:avLst>
              <a:gd name="adj" fmla="val 4653"/>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23" name="Google Shape;281;p47">
            <a:extLst>
              <a:ext uri="{FF2B5EF4-FFF2-40B4-BE49-F238E27FC236}">
                <a16:creationId xmlns:a16="http://schemas.microsoft.com/office/drawing/2014/main" id="{897C3EC4-CD31-E7C4-4DBE-E50424517C72}"/>
              </a:ext>
            </a:extLst>
          </p:cNvPr>
          <p:cNvCxnSpPr>
            <a:endCxn id="19" idx="2"/>
          </p:cNvCxnSpPr>
          <p:nvPr/>
        </p:nvCxnSpPr>
        <p:spPr>
          <a:xfrm>
            <a:off x="6293040" y="3915269"/>
            <a:ext cx="2862600" cy="2277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cxnSp>
        <p:nvCxnSpPr>
          <p:cNvPr id="24" name="Google Shape;282;p47">
            <a:extLst>
              <a:ext uri="{FF2B5EF4-FFF2-40B4-BE49-F238E27FC236}">
                <a16:creationId xmlns:a16="http://schemas.microsoft.com/office/drawing/2014/main" id="{D7CD1711-7582-6AA1-9B6E-F200679A72F1}"/>
              </a:ext>
            </a:extLst>
          </p:cNvPr>
          <p:cNvCxnSpPr/>
          <p:nvPr/>
        </p:nvCxnSpPr>
        <p:spPr>
          <a:xfrm rot="10800000">
            <a:off x="9607769" y="2828496"/>
            <a:ext cx="15900" cy="9444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sp>
        <p:nvSpPr>
          <p:cNvPr id="25" name="Google Shape;283;p47">
            <a:extLst>
              <a:ext uri="{FF2B5EF4-FFF2-40B4-BE49-F238E27FC236}">
                <a16:creationId xmlns:a16="http://schemas.microsoft.com/office/drawing/2014/main" id="{D735C5E0-D177-97BD-5209-936D9ACABB11}"/>
              </a:ext>
            </a:extLst>
          </p:cNvPr>
          <p:cNvSpPr/>
          <p:nvPr/>
        </p:nvSpPr>
        <p:spPr>
          <a:xfrm>
            <a:off x="9844593" y="3020803"/>
            <a:ext cx="1752231" cy="9737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6. Reproduce analysis</a:t>
            </a:r>
            <a:endParaRPr sz="1400" b="0" i="0" u="none" strike="noStrike" cap="none">
              <a:solidFill>
                <a:srgbClr val="000000"/>
              </a:solidFill>
              <a:latin typeface="Arial"/>
              <a:ea typeface="Arial"/>
              <a:cs typeface="Arial"/>
              <a:sym typeface="Arial"/>
            </a:endParaRPr>
          </a:p>
        </p:txBody>
      </p:sp>
      <p:cxnSp>
        <p:nvCxnSpPr>
          <p:cNvPr id="26" name="Google Shape;284;p47">
            <a:extLst>
              <a:ext uri="{FF2B5EF4-FFF2-40B4-BE49-F238E27FC236}">
                <a16:creationId xmlns:a16="http://schemas.microsoft.com/office/drawing/2014/main" id="{31172E80-037D-3483-1499-50C78975ED15}"/>
              </a:ext>
            </a:extLst>
          </p:cNvPr>
          <p:cNvCxnSpPr>
            <a:stCxn id="12" idx="2"/>
          </p:cNvCxnSpPr>
          <p:nvPr/>
        </p:nvCxnSpPr>
        <p:spPr>
          <a:xfrm>
            <a:off x="5268958" y="5242597"/>
            <a:ext cx="0" cy="408600"/>
          </a:xfrm>
          <a:prstGeom prst="straightConnector1">
            <a:avLst/>
          </a:prstGeom>
          <a:noFill/>
          <a:ln w="25400" cap="flat" cmpd="sng">
            <a:solidFill>
              <a:srgbClr val="000000"/>
            </a:solidFill>
            <a:prstDash val="dash"/>
            <a:round/>
            <a:headEnd type="none" w="sm" len="sm"/>
            <a:tailEnd type="stealth" w="med" len="med"/>
          </a:ln>
          <a:effectLst>
            <a:outerShdw blurRad="40000" dist="20000" dir="5400000" rotWithShape="0">
              <a:srgbClr val="000000">
                <a:alpha val="36078"/>
              </a:srgbClr>
            </a:outerShdw>
          </a:effectLst>
        </p:spPr>
      </p:cxnSp>
      <p:sp>
        <p:nvSpPr>
          <p:cNvPr id="27" name="Google Shape;285;p47">
            <a:extLst>
              <a:ext uri="{FF2B5EF4-FFF2-40B4-BE49-F238E27FC236}">
                <a16:creationId xmlns:a16="http://schemas.microsoft.com/office/drawing/2014/main" id="{66C7BF02-7472-8BCC-B427-26EA484264B2}"/>
              </a:ext>
            </a:extLst>
          </p:cNvPr>
          <p:cNvSpPr txBox="1"/>
          <p:nvPr/>
        </p:nvSpPr>
        <p:spPr>
          <a:xfrm rot="-450">
            <a:off x="1266973" y="4707852"/>
            <a:ext cx="2804816" cy="6394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3. Cite DOI </a:t>
            </a:r>
            <a:endParaRPr sz="1400" b="0" i="1" u="none" strike="noStrike" cap="none">
              <a:solidFill>
                <a:srgbClr val="515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in publication</a:t>
            </a:r>
            <a:endParaRPr sz="1400" b="1" i="1" u="none" strike="noStrike" cap="none">
              <a:solidFill>
                <a:srgbClr val="DF3A10"/>
              </a:solidFill>
              <a:latin typeface="Calibri"/>
              <a:ea typeface="Calibri"/>
              <a:cs typeface="Calibri"/>
              <a:sym typeface="Calibri"/>
            </a:endParaRPr>
          </a:p>
        </p:txBody>
      </p:sp>
      <p:sp>
        <p:nvSpPr>
          <p:cNvPr id="28" name="Google Shape;286;p47">
            <a:extLst>
              <a:ext uri="{FF2B5EF4-FFF2-40B4-BE49-F238E27FC236}">
                <a16:creationId xmlns:a16="http://schemas.microsoft.com/office/drawing/2014/main" id="{FC03622C-5FA2-A9DD-4ABB-5185C7A367DC}"/>
              </a:ext>
            </a:extLst>
          </p:cNvPr>
          <p:cNvSpPr/>
          <p:nvPr/>
        </p:nvSpPr>
        <p:spPr>
          <a:xfrm>
            <a:off x="6463527" y="3417191"/>
            <a:ext cx="2282100" cy="4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515151"/>
                </a:solidFill>
                <a:latin typeface="Calibri"/>
                <a:ea typeface="Calibri"/>
                <a:cs typeface="Calibri"/>
                <a:sym typeface="Calibri"/>
              </a:rPr>
              <a:t>5. Resolve DOI to Notebook</a:t>
            </a:r>
            <a:endParaRPr sz="1400" b="0" i="1" u="none" strike="noStrike" cap="none">
              <a:solidFill>
                <a:srgbClr val="515151"/>
              </a:solidFill>
              <a:latin typeface="Calibri"/>
              <a:ea typeface="Calibri"/>
              <a:cs typeface="Calibri"/>
              <a:sym typeface="Calibri"/>
            </a:endParaRPr>
          </a:p>
        </p:txBody>
      </p:sp>
      <p:cxnSp>
        <p:nvCxnSpPr>
          <p:cNvPr id="29" name="Google Shape;287;p47">
            <a:extLst>
              <a:ext uri="{FF2B5EF4-FFF2-40B4-BE49-F238E27FC236}">
                <a16:creationId xmlns:a16="http://schemas.microsoft.com/office/drawing/2014/main" id="{7F13BC9C-9724-A8BC-FB57-8C0E1081CE84}"/>
              </a:ext>
            </a:extLst>
          </p:cNvPr>
          <p:cNvCxnSpPr>
            <a:stCxn id="11" idx="1"/>
            <a:endCxn id="13" idx="3"/>
          </p:cNvCxnSpPr>
          <p:nvPr/>
        </p:nvCxnSpPr>
        <p:spPr>
          <a:xfrm>
            <a:off x="1453350" y="4110948"/>
            <a:ext cx="2935200" cy="18810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078"/>
              </a:srgbClr>
            </a:outerShdw>
          </a:effectLst>
        </p:spPr>
      </p:cxnSp>
      <p:sp>
        <p:nvSpPr>
          <p:cNvPr id="30" name="Google Shape;288;p47">
            <a:extLst>
              <a:ext uri="{FF2B5EF4-FFF2-40B4-BE49-F238E27FC236}">
                <a16:creationId xmlns:a16="http://schemas.microsoft.com/office/drawing/2014/main" id="{B5FA0ACD-8B02-6EAF-425E-1CC65DFC0F33}"/>
              </a:ext>
            </a:extLst>
          </p:cNvPr>
          <p:cNvSpPr/>
          <p:nvPr/>
        </p:nvSpPr>
        <p:spPr>
          <a:xfrm>
            <a:off x="8684190" y="1429847"/>
            <a:ext cx="1761000" cy="1316100"/>
          </a:xfrm>
          <a:prstGeom prst="rect">
            <a:avLst/>
          </a:prstGeom>
          <a:solidFill>
            <a:srgbClr val="FF9900"/>
          </a:solid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FFFFFF"/>
                </a:solidFill>
                <a:latin typeface="Calibri"/>
                <a:ea typeface="Calibri"/>
                <a:cs typeface="Calibri"/>
                <a:sym typeface="Calibri"/>
              </a:rPr>
              <a:t>Binder </a:t>
            </a:r>
            <a:endParaRPr sz="1400" b="0" i="0" u="none" strike="noStrike" cap="none" dirty="0">
              <a:solidFill>
                <a:srgbClr val="000000"/>
              </a:solidFill>
              <a:latin typeface="Arial"/>
              <a:ea typeface="Arial"/>
              <a:cs typeface="Arial"/>
              <a:sym typeface="Arial"/>
            </a:endParaRPr>
          </a:p>
        </p:txBody>
      </p:sp>
      <p:pic>
        <p:nvPicPr>
          <p:cNvPr id="31" name="Google Shape;289;p47">
            <a:extLst>
              <a:ext uri="{FF2B5EF4-FFF2-40B4-BE49-F238E27FC236}">
                <a16:creationId xmlns:a16="http://schemas.microsoft.com/office/drawing/2014/main" id="{D86F8B53-867E-F06D-9896-DC1E89B21F96}"/>
              </a:ext>
            </a:extLst>
          </p:cNvPr>
          <p:cNvPicPr preferRelativeResize="0"/>
          <p:nvPr/>
        </p:nvPicPr>
        <p:blipFill rotWithShape="1">
          <a:blip r:embed="rId4">
            <a:alphaModFix/>
          </a:blip>
          <a:srcRect/>
          <a:stretch/>
        </p:blipFill>
        <p:spPr>
          <a:xfrm>
            <a:off x="4832392" y="1814781"/>
            <a:ext cx="906567" cy="783569"/>
          </a:xfrm>
          <a:prstGeom prst="rect">
            <a:avLst/>
          </a:prstGeom>
          <a:noFill/>
          <a:ln>
            <a:noFill/>
          </a:ln>
        </p:spPr>
      </p:pic>
      <p:pic>
        <p:nvPicPr>
          <p:cNvPr id="32" name="Google Shape;290;p47">
            <a:extLst>
              <a:ext uri="{FF2B5EF4-FFF2-40B4-BE49-F238E27FC236}">
                <a16:creationId xmlns:a16="http://schemas.microsoft.com/office/drawing/2014/main" id="{454D1137-850D-B4A9-F3EE-80655EAF7695}"/>
              </a:ext>
            </a:extLst>
          </p:cNvPr>
          <p:cNvPicPr preferRelativeResize="0"/>
          <p:nvPr/>
        </p:nvPicPr>
        <p:blipFill rotWithShape="1">
          <a:blip r:embed="rId4">
            <a:alphaModFix/>
          </a:blip>
          <a:srcRect/>
          <a:stretch/>
        </p:blipFill>
        <p:spPr>
          <a:xfrm>
            <a:off x="9102552" y="1814783"/>
            <a:ext cx="906567" cy="783566"/>
          </a:xfrm>
          <a:prstGeom prst="rect">
            <a:avLst/>
          </a:prstGeom>
          <a:noFill/>
          <a:ln>
            <a:noFill/>
          </a:ln>
        </p:spPr>
      </p:pic>
    </p:spTree>
    <p:extLst>
      <p:ext uri="{BB962C8B-B14F-4D97-AF65-F5344CB8AC3E}">
        <p14:creationId xmlns:p14="http://schemas.microsoft.com/office/powerpoint/2010/main" val="238914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C03FF-9DB5-B978-35F6-302CC4F98348}"/>
              </a:ext>
            </a:extLst>
          </p:cNvPr>
          <p:cNvSpPr>
            <a:spLocks noGrp="1"/>
          </p:cNvSpPr>
          <p:nvPr>
            <p:ph idx="1"/>
          </p:nvPr>
        </p:nvSpPr>
        <p:spPr>
          <a:xfrm>
            <a:off x="376096" y="1516134"/>
            <a:ext cx="5239611" cy="3914054"/>
          </a:xfrm>
        </p:spPr>
        <p:txBody>
          <a:bodyPr>
            <a:normAutofit/>
          </a:bodyPr>
          <a:lstStyle/>
          <a:p>
            <a:pPr>
              <a:lnSpc>
                <a:spcPct val="100000"/>
              </a:lnSpc>
            </a:pPr>
            <a:r>
              <a:rPr lang="en-GB" sz="2400" dirty="0">
                <a:latin typeface="Calibri" panose="020F0502020204030204" pitchFamily="34" charset="0"/>
                <a:cs typeface="Calibri" panose="020F0502020204030204" pitchFamily="34" charset="0"/>
              </a:rPr>
              <a:t>An open-source web application to turn repositories into interactive notebooks</a:t>
            </a:r>
          </a:p>
          <a:p>
            <a:pPr>
              <a:lnSpc>
                <a:spcPct val="100000"/>
              </a:lnSpc>
            </a:pPr>
            <a:r>
              <a:rPr lang="en-GB" sz="2400" dirty="0">
                <a:latin typeface="Calibri" panose="020F0502020204030204" pitchFamily="34" charset="0"/>
                <a:cs typeface="Calibri" panose="020F0502020204030204" pitchFamily="34" charset="0"/>
              </a:rPr>
              <a:t>It uses modern technology in cloud orchestration (Kubernetes), interactive computing (</a:t>
            </a:r>
            <a:r>
              <a:rPr lang="en-GB" sz="2400" dirty="0" err="1">
                <a:latin typeface="Calibri" panose="020F0502020204030204" pitchFamily="34" charset="0"/>
                <a:cs typeface="Calibri" panose="020F0502020204030204" pitchFamily="34" charset="0"/>
              </a:rPr>
              <a:t>Jupyter</a:t>
            </a:r>
            <a:r>
              <a:rPr lang="en-GB" sz="2400" dirty="0">
                <a:latin typeface="Calibri" panose="020F0502020204030204" pitchFamily="34" charset="0"/>
                <a:cs typeface="Calibri" panose="020F0502020204030204" pitchFamily="34" charset="0"/>
              </a:rPr>
              <a:t>), scientific computing (the open-science ecosystem)</a:t>
            </a:r>
          </a:p>
        </p:txBody>
      </p:sp>
      <p:sp>
        <p:nvSpPr>
          <p:cNvPr id="3" name="Title 2">
            <a:extLst>
              <a:ext uri="{FF2B5EF4-FFF2-40B4-BE49-F238E27FC236}">
                <a16:creationId xmlns:a16="http://schemas.microsoft.com/office/drawing/2014/main" id="{AF5AB865-D928-E5A8-AE68-68420E015A29}"/>
              </a:ext>
            </a:extLst>
          </p:cNvPr>
          <p:cNvSpPr>
            <a:spLocks noGrp="1"/>
          </p:cNvSpPr>
          <p:nvPr>
            <p:ph type="title"/>
          </p:nvPr>
        </p:nvSpPr>
        <p:spPr/>
        <p:txBody>
          <a:bodyPr/>
          <a:lstStyle/>
          <a:p>
            <a:r>
              <a:rPr lang="en-GB" dirty="0"/>
              <a:t>Binder</a:t>
            </a:r>
          </a:p>
        </p:txBody>
      </p:sp>
      <p:pic>
        <p:nvPicPr>
          <p:cNvPr id="4" name="Google Shape;318;p6" descr="https://lh3.googleusercontent.com/QmS2SsWBVodASGvT-k2T6K7q8fH2J4cTxsBuG2Vt7_lTJeMWf6eZAtGk7R4qCC2Pk4OxR2fa43FzCT4t1lGGSLSTQqsXSg1XXqARzKSmBcPcDlODB0TLwf-AohBQBXOs2gUwDJ26mjI">
            <a:extLst>
              <a:ext uri="{FF2B5EF4-FFF2-40B4-BE49-F238E27FC236}">
                <a16:creationId xmlns:a16="http://schemas.microsoft.com/office/drawing/2014/main" id="{F821AD85-8CDB-DFB1-3935-F0953411DF0A}"/>
              </a:ext>
            </a:extLst>
          </p:cNvPr>
          <p:cNvPicPr preferRelativeResize="0">
            <a:picLocks/>
          </p:cNvPicPr>
          <p:nvPr/>
        </p:nvPicPr>
        <p:blipFill rotWithShape="1">
          <a:blip r:embed="rId2">
            <a:alphaModFix/>
          </a:blip>
          <a:srcRect/>
          <a:stretch/>
        </p:blipFill>
        <p:spPr>
          <a:xfrm>
            <a:off x="5636775" y="992295"/>
            <a:ext cx="6409754" cy="4648959"/>
          </a:xfrm>
          <a:prstGeom prst="rect">
            <a:avLst/>
          </a:prstGeom>
          <a:noFill/>
          <a:ln>
            <a:noFill/>
          </a:ln>
        </p:spPr>
      </p:pic>
      <p:sp>
        <p:nvSpPr>
          <p:cNvPr id="5" name="Google Shape;316;p6">
            <a:extLst>
              <a:ext uri="{FF2B5EF4-FFF2-40B4-BE49-F238E27FC236}">
                <a16:creationId xmlns:a16="http://schemas.microsoft.com/office/drawing/2014/main" id="{78958E3A-32BD-1BC6-3066-667E9DC363C2}"/>
              </a:ext>
            </a:extLst>
          </p:cNvPr>
          <p:cNvSpPr txBox="1"/>
          <p:nvPr/>
        </p:nvSpPr>
        <p:spPr>
          <a:xfrm>
            <a:off x="7694339" y="6123831"/>
            <a:ext cx="41651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1" u="none" strike="noStrike" cap="none" dirty="0">
                <a:solidFill>
                  <a:schemeClr val="dk1"/>
                </a:solidFill>
                <a:latin typeface="Calibri"/>
                <a:ea typeface="Calibri"/>
                <a:cs typeface="Calibri"/>
                <a:sym typeface="Calibri"/>
              </a:rPr>
              <a:t>Credit: Juliette Taka https://</a:t>
            </a:r>
            <a:r>
              <a:rPr lang="en-GB" sz="1400" b="1" i="1" u="none" strike="noStrike" cap="none" dirty="0" err="1">
                <a:solidFill>
                  <a:schemeClr val="dk1"/>
                </a:solidFill>
                <a:latin typeface="Calibri"/>
                <a:ea typeface="Calibri"/>
                <a:cs typeface="Calibri"/>
                <a:sym typeface="Calibri"/>
              </a:rPr>
              <a:t>twitter.com</a:t>
            </a:r>
            <a:r>
              <a:rPr lang="en-GB" sz="1400" b="1" i="1" u="none" strike="noStrike" cap="none" dirty="0">
                <a:solidFill>
                  <a:schemeClr val="dk1"/>
                </a:solidFill>
                <a:latin typeface="Calibri"/>
                <a:ea typeface="Calibri"/>
                <a:cs typeface="Calibri"/>
                <a:sym typeface="Calibri"/>
              </a:rPr>
              <a:t>/</a:t>
            </a:r>
            <a:r>
              <a:rPr lang="en-GB" sz="1400" b="1" i="1" u="none" strike="noStrike" cap="none" dirty="0" err="1">
                <a:solidFill>
                  <a:schemeClr val="dk1"/>
                </a:solidFill>
                <a:latin typeface="Calibri"/>
                <a:ea typeface="Calibri"/>
                <a:cs typeface="Calibri"/>
                <a:sym typeface="Calibri"/>
              </a:rPr>
              <a:t>JulietteTaka</a:t>
            </a:r>
            <a:endParaRPr sz="1400" b="1" i="1"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7096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A9AA3-014C-19C6-8067-DB5062C7DA1F}"/>
              </a:ext>
            </a:extLst>
          </p:cNvPr>
          <p:cNvSpPr>
            <a:spLocks noGrp="1"/>
          </p:cNvSpPr>
          <p:nvPr>
            <p:ph type="title"/>
          </p:nvPr>
        </p:nvSpPr>
        <p:spPr/>
        <p:txBody>
          <a:bodyPr/>
          <a:lstStyle/>
          <a:p>
            <a:r>
              <a:rPr lang="en-GB" dirty="0"/>
              <a:t>What does Binder do?</a:t>
            </a:r>
          </a:p>
        </p:txBody>
      </p:sp>
      <p:pic>
        <p:nvPicPr>
          <p:cNvPr id="4" name="Google Shape;323;p8">
            <a:extLst>
              <a:ext uri="{FF2B5EF4-FFF2-40B4-BE49-F238E27FC236}">
                <a16:creationId xmlns:a16="http://schemas.microsoft.com/office/drawing/2014/main" id="{77A67C68-2934-F244-A35A-18CC04B32E2D}"/>
              </a:ext>
            </a:extLst>
          </p:cNvPr>
          <p:cNvPicPr preferRelativeResize="0">
            <a:picLocks/>
          </p:cNvPicPr>
          <p:nvPr/>
        </p:nvPicPr>
        <p:blipFill rotWithShape="1">
          <a:blip r:embed="rId2">
            <a:alphaModFix/>
          </a:blip>
          <a:srcRect/>
          <a:stretch/>
        </p:blipFill>
        <p:spPr>
          <a:xfrm>
            <a:off x="623393" y="1133462"/>
            <a:ext cx="1440160" cy="1197133"/>
          </a:xfrm>
          <a:prstGeom prst="rect">
            <a:avLst/>
          </a:prstGeom>
          <a:noFill/>
          <a:ln>
            <a:noFill/>
          </a:ln>
        </p:spPr>
      </p:pic>
      <p:pic>
        <p:nvPicPr>
          <p:cNvPr id="6" name="Google Shape;326;p8">
            <a:extLst>
              <a:ext uri="{FF2B5EF4-FFF2-40B4-BE49-F238E27FC236}">
                <a16:creationId xmlns:a16="http://schemas.microsoft.com/office/drawing/2014/main" id="{08FC8C6C-BE4A-480E-AF4E-3B32AD6D89B1}"/>
              </a:ext>
            </a:extLst>
          </p:cNvPr>
          <p:cNvPicPr preferRelativeResize="0"/>
          <p:nvPr/>
        </p:nvPicPr>
        <p:blipFill rotWithShape="1">
          <a:blip r:embed="rId3">
            <a:alphaModFix/>
          </a:blip>
          <a:srcRect/>
          <a:stretch/>
        </p:blipFill>
        <p:spPr>
          <a:xfrm>
            <a:off x="497034" y="2333385"/>
            <a:ext cx="1692877" cy="694080"/>
          </a:xfrm>
          <a:prstGeom prst="rect">
            <a:avLst/>
          </a:prstGeom>
          <a:noFill/>
          <a:ln>
            <a:noFill/>
          </a:ln>
        </p:spPr>
      </p:pic>
      <p:cxnSp>
        <p:nvCxnSpPr>
          <p:cNvPr id="7" name="Google Shape;328;p8">
            <a:extLst>
              <a:ext uri="{FF2B5EF4-FFF2-40B4-BE49-F238E27FC236}">
                <a16:creationId xmlns:a16="http://schemas.microsoft.com/office/drawing/2014/main" id="{25B55922-3F75-AC7C-748C-5B3CB9F249EA}"/>
              </a:ext>
            </a:extLst>
          </p:cNvPr>
          <p:cNvCxnSpPr>
            <a:stCxn id="4" idx="3"/>
          </p:cNvCxnSpPr>
          <p:nvPr/>
        </p:nvCxnSpPr>
        <p:spPr>
          <a:xfrm>
            <a:off x="2063553" y="1732029"/>
            <a:ext cx="2703900" cy="123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5686"/>
              </a:srgbClr>
            </a:outerShdw>
          </a:effectLst>
        </p:spPr>
      </p:cxnSp>
      <p:pic>
        <p:nvPicPr>
          <p:cNvPr id="8" name="Google Shape;329;p8">
            <a:extLst>
              <a:ext uri="{FF2B5EF4-FFF2-40B4-BE49-F238E27FC236}">
                <a16:creationId xmlns:a16="http://schemas.microsoft.com/office/drawing/2014/main" id="{C38812C3-8CF3-209A-5A44-29BF1A186767}"/>
              </a:ext>
            </a:extLst>
          </p:cNvPr>
          <p:cNvPicPr preferRelativeResize="0"/>
          <p:nvPr/>
        </p:nvPicPr>
        <p:blipFill rotWithShape="1">
          <a:blip r:embed="rId4">
            <a:alphaModFix/>
          </a:blip>
          <a:srcRect/>
          <a:stretch/>
        </p:blipFill>
        <p:spPr>
          <a:xfrm>
            <a:off x="955165" y="3307976"/>
            <a:ext cx="1271555" cy="1254372"/>
          </a:xfrm>
          <a:prstGeom prst="rect">
            <a:avLst/>
          </a:prstGeom>
          <a:noFill/>
          <a:ln>
            <a:noFill/>
          </a:ln>
        </p:spPr>
      </p:pic>
      <p:sp>
        <p:nvSpPr>
          <p:cNvPr id="9" name="Google Shape;330;p8">
            <a:extLst>
              <a:ext uri="{FF2B5EF4-FFF2-40B4-BE49-F238E27FC236}">
                <a16:creationId xmlns:a16="http://schemas.microsoft.com/office/drawing/2014/main" id="{7C295A81-1EE6-DA0F-C8DF-079EC06EA28E}"/>
              </a:ext>
            </a:extLst>
          </p:cNvPr>
          <p:cNvSpPr/>
          <p:nvPr/>
        </p:nvSpPr>
        <p:spPr>
          <a:xfrm>
            <a:off x="241088" y="4743530"/>
            <a:ext cx="269971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repo2docker: </a:t>
            </a:r>
            <a:r>
              <a:rPr lang="en-GB" sz="1800" b="0" i="0" u="none" strike="noStrike" cap="none">
                <a:solidFill>
                  <a:schemeClr val="dk1"/>
                </a:solidFill>
                <a:latin typeface="Calibri"/>
                <a:ea typeface="Calibri"/>
                <a:cs typeface="Calibri"/>
                <a:sym typeface="Calibri"/>
              </a:rPr>
              <a:t>Creates reproducible containers from repositories</a:t>
            </a:r>
            <a:endParaRPr sz="1400" b="0" i="0" u="none" strike="noStrike" cap="none">
              <a:solidFill>
                <a:srgbClr val="000000"/>
              </a:solidFill>
              <a:latin typeface="Arial"/>
              <a:ea typeface="Arial"/>
              <a:cs typeface="Arial"/>
              <a:sym typeface="Arial"/>
            </a:endParaRPr>
          </a:p>
        </p:txBody>
      </p:sp>
      <p:pic>
        <p:nvPicPr>
          <p:cNvPr id="10" name="Google Shape;331;p8">
            <a:extLst>
              <a:ext uri="{FF2B5EF4-FFF2-40B4-BE49-F238E27FC236}">
                <a16:creationId xmlns:a16="http://schemas.microsoft.com/office/drawing/2014/main" id="{FABAB082-F899-0D33-9A11-79D79627DE8C}"/>
              </a:ext>
            </a:extLst>
          </p:cNvPr>
          <p:cNvPicPr preferRelativeResize="0"/>
          <p:nvPr/>
        </p:nvPicPr>
        <p:blipFill rotWithShape="1">
          <a:blip r:embed="rId5">
            <a:alphaModFix/>
          </a:blip>
          <a:srcRect/>
          <a:stretch/>
        </p:blipFill>
        <p:spPr>
          <a:xfrm>
            <a:off x="3407588" y="3228774"/>
            <a:ext cx="1587881" cy="1412777"/>
          </a:xfrm>
          <a:prstGeom prst="rect">
            <a:avLst/>
          </a:prstGeom>
          <a:noFill/>
          <a:ln>
            <a:noFill/>
          </a:ln>
        </p:spPr>
      </p:pic>
      <p:sp>
        <p:nvSpPr>
          <p:cNvPr id="11" name="Google Shape;332;p8">
            <a:extLst>
              <a:ext uri="{FF2B5EF4-FFF2-40B4-BE49-F238E27FC236}">
                <a16:creationId xmlns:a16="http://schemas.microsoft.com/office/drawing/2014/main" id="{FA5E00E7-8263-3D15-CD95-8FB12FA45DEC}"/>
              </a:ext>
            </a:extLst>
          </p:cNvPr>
          <p:cNvSpPr/>
          <p:nvPr/>
        </p:nvSpPr>
        <p:spPr>
          <a:xfrm>
            <a:off x="2851673" y="4743530"/>
            <a:ext cx="269971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jupyterhub: </a:t>
            </a:r>
            <a:r>
              <a:rPr lang="en-GB" sz="1800" b="0" i="0" u="none" strike="noStrike" cap="none">
                <a:solidFill>
                  <a:schemeClr val="dk1"/>
                </a:solidFill>
                <a:latin typeface="Calibri"/>
                <a:ea typeface="Calibri"/>
                <a:cs typeface="Calibri"/>
                <a:sym typeface="Calibri"/>
              </a:rPr>
              <a:t>Generates user sessions that serve these containers </a:t>
            </a:r>
            <a:endParaRPr sz="1400" b="0" i="0" u="none" strike="noStrike" cap="none">
              <a:solidFill>
                <a:srgbClr val="000000"/>
              </a:solidFill>
              <a:latin typeface="Arial"/>
              <a:ea typeface="Arial"/>
              <a:cs typeface="Arial"/>
              <a:sym typeface="Arial"/>
            </a:endParaRPr>
          </a:p>
        </p:txBody>
      </p:sp>
      <p:pic>
        <p:nvPicPr>
          <p:cNvPr id="12" name="Google Shape;333;p8">
            <a:extLst>
              <a:ext uri="{FF2B5EF4-FFF2-40B4-BE49-F238E27FC236}">
                <a16:creationId xmlns:a16="http://schemas.microsoft.com/office/drawing/2014/main" id="{F2F5A0C7-6681-A57C-F7AA-AE428AD7B46E}"/>
              </a:ext>
            </a:extLst>
          </p:cNvPr>
          <p:cNvPicPr preferRelativeResize="0"/>
          <p:nvPr/>
        </p:nvPicPr>
        <p:blipFill rotWithShape="1">
          <a:blip r:embed="rId6">
            <a:alphaModFix/>
          </a:blip>
          <a:srcRect/>
          <a:stretch/>
        </p:blipFill>
        <p:spPr>
          <a:xfrm>
            <a:off x="6023796" y="3156146"/>
            <a:ext cx="1558032" cy="1558032"/>
          </a:xfrm>
          <a:prstGeom prst="rect">
            <a:avLst/>
          </a:prstGeom>
          <a:noFill/>
          <a:ln>
            <a:noFill/>
          </a:ln>
        </p:spPr>
      </p:pic>
      <p:sp>
        <p:nvSpPr>
          <p:cNvPr id="13" name="Google Shape;334;p8">
            <a:extLst>
              <a:ext uri="{FF2B5EF4-FFF2-40B4-BE49-F238E27FC236}">
                <a16:creationId xmlns:a16="http://schemas.microsoft.com/office/drawing/2014/main" id="{52CBBBAF-C27E-AC99-2B9F-66ACC6F7CD80}"/>
              </a:ext>
            </a:extLst>
          </p:cNvPr>
          <p:cNvSpPr/>
          <p:nvPr/>
        </p:nvSpPr>
        <p:spPr>
          <a:xfrm>
            <a:off x="5587672" y="4743530"/>
            <a:ext cx="243028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Kubernetes: </a:t>
            </a:r>
            <a:r>
              <a:rPr lang="en-GB" sz="1800" b="0" i="0" u="none" strike="noStrike" cap="none" dirty="0">
                <a:solidFill>
                  <a:schemeClr val="dk1"/>
                </a:solidFill>
                <a:latin typeface="Calibri"/>
                <a:ea typeface="Calibri"/>
                <a:cs typeface="Calibri"/>
                <a:sym typeface="Calibri"/>
              </a:rPr>
              <a:t>manages the computing infrastructure</a:t>
            </a:r>
            <a:endParaRPr sz="1400" b="0" i="0" u="none" strike="noStrike" cap="none" dirty="0">
              <a:solidFill>
                <a:srgbClr val="000000"/>
              </a:solidFill>
              <a:latin typeface="Arial"/>
              <a:ea typeface="Arial"/>
              <a:cs typeface="Arial"/>
              <a:sym typeface="Arial"/>
            </a:endParaRPr>
          </a:p>
        </p:txBody>
      </p:sp>
      <p:sp>
        <p:nvSpPr>
          <p:cNvPr id="14" name="Google Shape;335;p8">
            <a:extLst>
              <a:ext uri="{FF2B5EF4-FFF2-40B4-BE49-F238E27FC236}">
                <a16:creationId xmlns:a16="http://schemas.microsoft.com/office/drawing/2014/main" id="{0BA447FA-0D34-C5E1-5ADE-808B40990281}"/>
              </a:ext>
            </a:extLst>
          </p:cNvPr>
          <p:cNvSpPr/>
          <p:nvPr/>
        </p:nvSpPr>
        <p:spPr>
          <a:xfrm>
            <a:off x="8161349" y="5133338"/>
            <a:ext cx="387540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EGI Binder</a:t>
            </a:r>
            <a:r>
              <a:rPr lang="en-GB"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Provides an interface to create, share,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and share the sessions</a:t>
            </a:r>
            <a:endParaRPr sz="1400" b="0" i="0" u="none" strike="noStrike" cap="none">
              <a:solidFill>
                <a:schemeClr val="dk1"/>
              </a:solidFill>
              <a:latin typeface="Arial"/>
              <a:ea typeface="Arial"/>
              <a:cs typeface="Arial"/>
              <a:sym typeface="Arial"/>
            </a:endParaRPr>
          </a:p>
        </p:txBody>
      </p:sp>
      <p:sp>
        <p:nvSpPr>
          <p:cNvPr id="15" name="Google Shape;336;p8">
            <a:extLst>
              <a:ext uri="{FF2B5EF4-FFF2-40B4-BE49-F238E27FC236}">
                <a16:creationId xmlns:a16="http://schemas.microsoft.com/office/drawing/2014/main" id="{5F3631EF-ECAC-42B8-B04D-13333FEECFCE}"/>
              </a:ext>
            </a:extLst>
          </p:cNvPr>
          <p:cNvSpPr/>
          <p:nvPr/>
        </p:nvSpPr>
        <p:spPr>
          <a:xfrm>
            <a:off x="385104" y="3083034"/>
            <a:ext cx="7632848" cy="3046012"/>
          </a:xfrm>
          <a:prstGeom prst="rect">
            <a:avLst/>
          </a:prstGeom>
          <a:noFill/>
          <a:ln w="9525" cap="flat" cmpd="sng">
            <a:solidFill>
              <a:srgbClr val="171E6D"/>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337;p8">
            <a:extLst>
              <a:ext uri="{FF2B5EF4-FFF2-40B4-BE49-F238E27FC236}">
                <a16:creationId xmlns:a16="http://schemas.microsoft.com/office/drawing/2014/main" id="{302B0878-B9D9-E03B-A4D7-8DAA6F2C49C7}"/>
              </a:ext>
            </a:extLst>
          </p:cNvPr>
          <p:cNvSpPr/>
          <p:nvPr/>
        </p:nvSpPr>
        <p:spPr>
          <a:xfrm>
            <a:off x="2451889" y="1401642"/>
            <a:ext cx="16278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Pulls code from repository</a:t>
            </a:r>
            <a:endParaRPr sz="1400" b="0" i="0" u="none" strike="noStrike" cap="none">
              <a:solidFill>
                <a:srgbClr val="000000"/>
              </a:solidFill>
              <a:latin typeface="Arial"/>
              <a:ea typeface="Arial"/>
              <a:cs typeface="Arial"/>
              <a:sym typeface="Arial"/>
            </a:endParaRPr>
          </a:p>
        </p:txBody>
      </p:sp>
      <p:cxnSp>
        <p:nvCxnSpPr>
          <p:cNvPr id="17" name="Google Shape;338;p8">
            <a:extLst>
              <a:ext uri="{FF2B5EF4-FFF2-40B4-BE49-F238E27FC236}">
                <a16:creationId xmlns:a16="http://schemas.microsoft.com/office/drawing/2014/main" id="{79A2B189-339E-D2DF-7690-D9AEE10413DA}"/>
              </a:ext>
            </a:extLst>
          </p:cNvPr>
          <p:cNvCxnSpPr>
            <a:endCxn id="15" idx="0"/>
          </p:cNvCxnSpPr>
          <p:nvPr/>
        </p:nvCxnSpPr>
        <p:spPr>
          <a:xfrm flipH="1">
            <a:off x="4201452" y="2640892"/>
            <a:ext cx="1462500" cy="4422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5686"/>
              </a:srgbClr>
            </a:outerShdw>
          </a:effectLst>
        </p:spPr>
      </p:cxnSp>
      <p:pic>
        <p:nvPicPr>
          <p:cNvPr id="18" name="Google Shape;339;p8" descr="Immagine che contiene screenshot&#10;&#10;Descrizione generata con affidabilità molto elevata">
            <a:extLst>
              <a:ext uri="{FF2B5EF4-FFF2-40B4-BE49-F238E27FC236}">
                <a16:creationId xmlns:a16="http://schemas.microsoft.com/office/drawing/2014/main" id="{4987E920-02DD-6002-0EA9-2251B2D3B7ED}"/>
              </a:ext>
            </a:extLst>
          </p:cNvPr>
          <p:cNvPicPr preferRelativeResize="0"/>
          <p:nvPr/>
        </p:nvPicPr>
        <p:blipFill rotWithShape="1">
          <a:blip r:embed="rId7">
            <a:alphaModFix/>
          </a:blip>
          <a:srcRect/>
          <a:stretch/>
        </p:blipFill>
        <p:spPr>
          <a:xfrm>
            <a:off x="8234219" y="1052717"/>
            <a:ext cx="3628350" cy="3921294"/>
          </a:xfrm>
          <a:prstGeom prst="rect">
            <a:avLst/>
          </a:prstGeom>
          <a:noFill/>
          <a:ln>
            <a:noFill/>
          </a:ln>
          <a:effectLst>
            <a:outerShdw blurRad="292100" dist="139700" dir="2700000" algn="tl" rotWithShape="0">
              <a:srgbClr val="333333">
                <a:alpha val="63137"/>
              </a:srgbClr>
            </a:outerShdw>
          </a:effectLst>
        </p:spPr>
      </p:pic>
    </p:spTree>
    <p:extLst>
      <p:ext uri="{BB962C8B-B14F-4D97-AF65-F5344CB8AC3E}">
        <p14:creationId xmlns:p14="http://schemas.microsoft.com/office/powerpoint/2010/main" val="374395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1C539-0C5E-B9BE-6081-53B25DF70708}"/>
              </a:ext>
            </a:extLst>
          </p:cNvPr>
          <p:cNvSpPr>
            <a:spLocks noGrp="1"/>
          </p:cNvSpPr>
          <p:nvPr>
            <p:ph idx="1"/>
          </p:nvPr>
        </p:nvSpPr>
        <p:spPr>
          <a:xfrm>
            <a:off x="265084" y="1595120"/>
            <a:ext cx="11591636" cy="4399280"/>
          </a:xfrm>
        </p:spPr>
        <p:txBody>
          <a:bodyPr>
            <a:normAutofit fontScale="70000" lnSpcReduction="20000"/>
          </a:bodyPr>
          <a:lstStyle/>
          <a:p>
            <a:pPr>
              <a:lnSpc>
                <a:spcPct val="120000"/>
              </a:lnSpc>
            </a:pPr>
            <a:r>
              <a:rPr lang="en-GB" dirty="0" err="1">
                <a:latin typeface="Calibri" panose="020F0502020204030204" pitchFamily="34" charset="0"/>
                <a:cs typeface="Calibri" panose="020F0502020204030204" pitchFamily="34" charset="0"/>
              </a:rPr>
              <a:t>BinderHub</a:t>
            </a:r>
            <a:r>
              <a:rPr lang="en-GB" dirty="0">
                <a:latin typeface="Calibri" panose="020F0502020204030204" pitchFamily="34" charset="0"/>
                <a:cs typeface="Calibri" panose="020F0502020204030204" pitchFamily="34" charset="0"/>
              </a:rPr>
              <a:t> is a cloud-based technology that can launch a repository of code (from GitHub, GitLab, and others) in a browser window such that the code can be executed and interacted with</a:t>
            </a:r>
          </a:p>
          <a:p>
            <a:pPr lvl="1">
              <a:lnSpc>
                <a:spcPct val="120000"/>
              </a:lnSpc>
            </a:pPr>
            <a:r>
              <a:rPr lang="en-GB" dirty="0">
                <a:latin typeface="Calibri" panose="020F0502020204030204" pitchFamily="34" charset="0"/>
                <a:cs typeface="Calibri" panose="020F0502020204030204" pitchFamily="34" charset="0"/>
              </a:rPr>
              <a:t>a unique URL is generated allowing the interactive code to be easily shared</a:t>
            </a:r>
          </a:p>
          <a:p>
            <a:pPr>
              <a:lnSpc>
                <a:spcPct val="120000"/>
              </a:lnSpc>
            </a:pPr>
            <a:r>
              <a:rPr lang="en-GB" dirty="0">
                <a:latin typeface="Calibri" panose="020F0502020204030204" pitchFamily="34" charset="0"/>
                <a:cs typeface="Calibri" panose="020F0502020204030204" pitchFamily="34" charset="0"/>
              </a:rPr>
              <a:t>The purpose of these Binder instances is to promote reproducibility in research projects by encouraging researchers to document their software dependencies and produce fun, interactive environments!</a:t>
            </a:r>
          </a:p>
          <a:p>
            <a:pPr>
              <a:lnSpc>
                <a:spcPct val="120000"/>
              </a:lnSpc>
            </a:pPr>
            <a:r>
              <a:rPr lang="en-GB" dirty="0">
                <a:latin typeface="Calibri" panose="020F0502020204030204" pitchFamily="34" charset="0"/>
                <a:cs typeface="Calibri" panose="020F0502020204030204" pitchFamily="34" charset="0"/>
              </a:rPr>
              <a:t>Binder, as a user interface, is useful for reproducibility because the code needs to be version controlled and the computational environment needs to be documented in order to benefit from the functionality of Binder</a:t>
            </a:r>
          </a:p>
          <a:p>
            <a:pPr>
              <a:lnSpc>
                <a:spcPct val="120000"/>
              </a:lnSpc>
            </a:pPr>
            <a:r>
              <a:rPr lang="en-GB" dirty="0">
                <a:latin typeface="Calibri" panose="020F0502020204030204" pitchFamily="34" charset="0"/>
                <a:cs typeface="Calibri" panose="020F0502020204030204" pitchFamily="34" charset="0"/>
              </a:rPr>
              <a:t>Each change to the code repository forces a new build of the Binder instance </a:t>
            </a:r>
            <a:r>
              <a:rPr lang="en-GB" dirty="0">
                <a:latin typeface="Calibri" panose="020F0502020204030204" pitchFamily="34" charset="0"/>
                <a:cs typeface="Calibri" panose="020F0502020204030204" pitchFamily="34" charset="0"/>
                <a:sym typeface="Wingdings" pitchFamily="2" charset="2"/>
              </a:rPr>
              <a:t> t</a:t>
            </a:r>
            <a:r>
              <a:rPr lang="en-GB" dirty="0">
                <a:latin typeface="Calibri" panose="020F0502020204030204" pitchFamily="34" charset="0"/>
                <a:cs typeface="Calibri" panose="020F0502020204030204" pitchFamily="34" charset="0"/>
              </a:rPr>
              <a:t>his acts as a proxy for continuous integration of the computational environment as the Binder instance will break if the configuration file is not updated</a:t>
            </a:r>
          </a:p>
          <a:p>
            <a:pPr>
              <a:lnSpc>
                <a:spcPct val="120000"/>
              </a:lnSpc>
            </a:pPr>
            <a:r>
              <a:rPr lang="en-GB" dirty="0" err="1">
                <a:latin typeface="Calibri" panose="020F0502020204030204" pitchFamily="34" charset="0"/>
                <a:cs typeface="Calibri" panose="020F0502020204030204" pitchFamily="34" charset="0"/>
              </a:rPr>
              <a:t>BinderHub</a:t>
            </a:r>
            <a:r>
              <a:rPr lang="en-GB" dirty="0">
                <a:latin typeface="Calibri" panose="020F0502020204030204" pitchFamily="34" charset="0"/>
                <a:cs typeface="Calibri" panose="020F0502020204030204" pitchFamily="34" charset="0"/>
              </a:rPr>
              <a:t> relies on different tools and resources in order to create and launch the Binder instances</a:t>
            </a:r>
          </a:p>
        </p:txBody>
      </p:sp>
      <p:sp>
        <p:nvSpPr>
          <p:cNvPr id="3" name="Title 2">
            <a:extLst>
              <a:ext uri="{FF2B5EF4-FFF2-40B4-BE49-F238E27FC236}">
                <a16:creationId xmlns:a16="http://schemas.microsoft.com/office/drawing/2014/main" id="{EB168AC7-E888-EBF5-A956-B335B1C436FB}"/>
              </a:ext>
            </a:extLst>
          </p:cNvPr>
          <p:cNvSpPr>
            <a:spLocks noGrp="1"/>
          </p:cNvSpPr>
          <p:nvPr>
            <p:ph type="title"/>
          </p:nvPr>
        </p:nvSpPr>
        <p:spPr/>
        <p:txBody>
          <a:bodyPr/>
          <a:lstStyle/>
          <a:p>
            <a:r>
              <a:rPr lang="en-GB" dirty="0"/>
              <a:t>Compute resources</a:t>
            </a:r>
          </a:p>
        </p:txBody>
      </p:sp>
    </p:spTree>
    <p:extLst>
      <p:ext uri="{BB962C8B-B14F-4D97-AF65-F5344CB8AC3E}">
        <p14:creationId xmlns:p14="http://schemas.microsoft.com/office/powerpoint/2010/main" val="4127677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5B843-0667-B7F7-048F-BF030C878259}"/>
              </a:ext>
            </a:extLst>
          </p:cNvPr>
          <p:cNvSpPr>
            <a:spLocks noGrp="1"/>
          </p:cNvSpPr>
          <p:nvPr>
            <p:ph type="title"/>
          </p:nvPr>
        </p:nvSpPr>
        <p:spPr/>
        <p:txBody>
          <a:bodyPr/>
          <a:lstStyle/>
          <a:p>
            <a:r>
              <a:rPr lang="en-GB" dirty="0"/>
              <a:t>Reproduce your analysis with Binder</a:t>
            </a:r>
          </a:p>
        </p:txBody>
      </p:sp>
      <p:sp>
        <p:nvSpPr>
          <p:cNvPr id="4" name="Google Shape;518;p55">
            <a:extLst>
              <a:ext uri="{FF2B5EF4-FFF2-40B4-BE49-F238E27FC236}">
                <a16:creationId xmlns:a16="http://schemas.microsoft.com/office/drawing/2014/main" id="{E6D23C02-9A50-B466-0B7C-DBB2B1C8EEB6}"/>
              </a:ext>
            </a:extLst>
          </p:cNvPr>
          <p:cNvSpPr txBox="1"/>
          <p:nvPr/>
        </p:nvSpPr>
        <p:spPr>
          <a:xfrm>
            <a:off x="7845100" y="1305069"/>
            <a:ext cx="41166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DF3A10"/>
                </a:solidFill>
                <a:latin typeface="Calibri" panose="020F0502020204030204" pitchFamily="34" charset="0"/>
                <a:ea typeface="Arial"/>
                <a:cs typeface="Calibri" panose="020F0502020204030204" pitchFamily="34" charset="0"/>
                <a:sym typeface="Arial"/>
              </a:rPr>
              <a:t>WARNING: </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Registration of the DOI can take up to 10 minutes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Binder has to wait until registration is finished.</a:t>
            </a:r>
            <a:endParaRPr sz="1400" b="0" i="0" u="none" strike="noStrike" cap="none" dirty="0">
              <a:solidFill>
                <a:srgbClr val="DF3A1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DF3A1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To check whether the DOI is resolved, please use the website: </a:t>
            </a:r>
            <a:r>
              <a:rPr lang="en-GB" sz="1400" u="sng" dirty="0">
                <a:solidFill>
                  <a:schemeClr val="hlink"/>
                </a:solidFill>
                <a:latin typeface="Calibri" panose="020F0502020204030204" pitchFamily="34" charset="0"/>
                <a:cs typeface="Calibri" panose="020F0502020204030204" pitchFamily="34" charset="0"/>
                <a:hlinkClick r:id="rId2"/>
              </a:rPr>
              <a:t>https://dx.doi.org/</a:t>
            </a:r>
            <a:r>
              <a:rPr lang="en-GB" sz="1400" u="none" dirty="0">
                <a:solidFill>
                  <a:srgbClr val="DF3A10"/>
                </a:solidFill>
                <a:latin typeface="Calibri" panose="020F0502020204030204" pitchFamily="34" charset="0"/>
                <a:cs typeface="Calibri" panose="020F0502020204030204" pitchFamily="34" charset="0"/>
              </a:rPr>
              <a:t> </a:t>
            </a: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 </a:t>
            </a:r>
            <a:endParaRPr sz="1400" b="0" i="0" u="none" strike="noStrike" cap="none" dirty="0">
              <a:solidFill>
                <a:srgbClr val="DF3A10"/>
              </a:solidFill>
              <a:latin typeface="Calibri" panose="020F0502020204030204" pitchFamily="34" charset="0"/>
              <a:ea typeface="Arial"/>
              <a:cs typeface="Calibri" panose="020F0502020204030204" pitchFamily="34" charset="0"/>
              <a:sym typeface="Arial"/>
            </a:endParaRPr>
          </a:p>
        </p:txBody>
      </p:sp>
      <p:pic>
        <p:nvPicPr>
          <p:cNvPr id="5" name="Google Shape;519;p55">
            <a:extLst>
              <a:ext uri="{FF2B5EF4-FFF2-40B4-BE49-F238E27FC236}">
                <a16:creationId xmlns:a16="http://schemas.microsoft.com/office/drawing/2014/main" id="{B5E4ABB4-2E1A-81C5-E821-B01038A9F8FD}"/>
              </a:ext>
            </a:extLst>
          </p:cNvPr>
          <p:cNvPicPr preferRelativeResize="0"/>
          <p:nvPr/>
        </p:nvPicPr>
        <p:blipFill rotWithShape="1">
          <a:blip r:embed="rId3">
            <a:alphaModFix/>
          </a:blip>
          <a:srcRect/>
          <a:stretch/>
        </p:blipFill>
        <p:spPr>
          <a:xfrm>
            <a:off x="99312" y="1319345"/>
            <a:ext cx="7745800" cy="5052692"/>
          </a:xfrm>
          <a:prstGeom prst="rect">
            <a:avLst/>
          </a:prstGeom>
          <a:noFill/>
          <a:ln>
            <a:noFill/>
          </a:ln>
        </p:spPr>
      </p:pic>
      <p:sp>
        <p:nvSpPr>
          <p:cNvPr id="6" name="Google Shape;520;p55">
            <a:extLst>
              <a:ext uri="{FF2B5EF4-FFF2-40B4-BE49-F238E27FC236}">
                <a16:creationId xmlns:a16="http://schemas.microsoft.com/office/drawing/2014/main" id="{072E03E0-6D0C-3460-861F-59542A9C9DF8}"/>
              </a:ext>
            </a:extLst>
          </p:cNvPr>
          <p:cNvSpPr/>
          <p:nvPr/>
        </p:nvSpPr>
        <p:spPr>
          <a:xfrm>
            <a:off x="397112" y="2099685"/>
            <a:ext cx="7149600" cy="377700"/>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521;p55">
            <a:extLst>
              <a:ext uri="{FF2B5EF4-FFF2-40B4-BE49-F238E27FC236}">
                <a16:creationId xmlns:a16="http://schemas.microsoft.com/office/drawing/2014/main" id="{B7F3768B-6E4E-4560-F7F3-F5281D3BB66D}"/>
              </a:ext>
            </a:extLst>
          </p:cNvPr>
          <p:cNvSpPr/>
          <p:nvPr/>
        </p:nvSpPr>
        <p:spPr>
          <a:xfrm>
            <a:off x="397112" y="4004658"/>
            <a:ext cx="7149600" cy="1016700"/>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522;p55">
            <a:extLst>
              <a:ext uri="{FF2B5EF4-FFF2-40B4-BE49-F238E27FC236}">
                <a16:creationId xmlns:a16="http://schemas.microsoft.com/office/drawing/2014/main" id="{7A224E8A-DB5F-B38E-1022-E27AA1894AF4}"/>
              </a:ext>
            </a:extLst>
          </p:cNvPr>
          <p:cNvSpPr txBox="1"/>
          <p:nvPr/>
        </p:nvSpPr>
        <p:spPr>
          <a:xfrm>
            <a:off x="7839629" y="5895796"/>
            <a:ext cx="4206900" cy="523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Calibri" panose="020F0502020204030204" pitchFamily="34" charset="0"/>
                <a:ea typeface="Arial"/>
                <a:cs typeface="Calibri" panose="020F0502020204030204" pitchFamily="34" charset="0"/>
                <a:sym typeface="Arial"/>
              </a:rPr>
              <a:t>Go to </a:t>
            </a:r>
            <a:r>
              <a:rPr lang="en-GB" sz="1400" b="0" i="0" u="sng" strike="noStrike" cap="none" dirty="0">
                <a:solidFill>
                  <a:srgbClr val="000000"/>
                </a:solidFill>
                <a:latin typeface="Calibri" panose="020F0502020204030204" pitchFamily="34" charset="0"/>
                <a:ea typeface="Arial"/>
                <a:cs typeface="Calibri" panose="020F0502020204030204" pitchFamily="34" charset="0"/>
                <a:sym typeface="Arial"/>
                <a:hlinkClick r:id="rId4"/>
              </a:rPr>
              <a:t>https://cs3.fedcloud-tf.fedcloud.eu/hub/home</a:t>
            </a:r>
            <a:r>
              <a:rPr lang="en-GB" sz="1400" b="0" i="0" u="none" strike="noStrike" cap="none" dirty="0">
                <a:solidFill>
                  <a:srgbClr val="000000"/>
                </a:solidFill>
                <a:latin typeface="Calibri" panose="020F0502020204030204" pitchFamily="34" charset="0"/>
                <a:ea typeface="Arial"/>
                <a:cs typeface="Calibri" panose="020F0502020204030204" pitchFamily="34" charset="0"/>
                <a:sym typeface="Arial"/>
              </a:rPr>
              <a:t> </a:t>
            </a:r>
            <a:br>
              <a:rPr lang="en-GB" sz="1400" b="0" i="0" u="none" strike="noStrike" cap="none" dirty="0">
                <a:solidFill>
                  <a:srgbClr val="000000"/>
                </a:solidFill>
                <a:latin typeface="Calibri" panose="020F0502020204030204" pitchFamily="34" charset="0"/>
                <a:ea typeface="Arial"/>
                <a:cs typeface="Calibri" panose="020F0502020204030204" pitchFamily="34" charset="0"/>
                <a:sym typeface="Arial"/>
              </a:rPr>
            </a:br>
            <a:r>
              <a:rPr lang="en-GB" sz="1400" b="0" i="0" u="none" strike="noStrike" cap="none" dirty="0">
                <a:solidFill>
                  <a:srgbClr val="000000"/>
                </a:solidFill>
                <a:latin typeface="Calibri" panose="020F0502020204030204" pitchFamily="34" charset="0"/>
                <a:ea typeface="Arial"/>
                <a:cs typeface="Calibri" panose="020F0502020204030204" pitchFamily="34" charset="0"/>
                <a:sym typeface="Arial"/>
              </a:rPr>
              <a:t>and stop your server before retry!</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9" name="Google Shape;523;p55" descr="Screenshot 2019-09-23 at 14.27.54.png">
            <a:extLst>
              <a:ext uri="{FF2B5EF4-FFF2-40B4-BE49-F238E27FC236}">
                <a16:creationId xmlns:a16="http://schemas.microsoft.com/office/drawing/2014/main" id="{C3A30EE2-21EE-51CC-3639-06EC4E0DF89A}"/>
              </a:ext>
            </a:extLst>
          </p:cNvPr>
          <p:cNvPicPr preferRelativeResize="0"/>
          <p:nvPr/>
        </p:nvPicPr>
        <p:blipFill rotWithShape="1">
          <a:blip r:embed="rId5">
            <a:alphaModFix/>
          </a:blip>
          <a:srcRect/>
          <a:stretch/>
        </p:blipFill>
        <p:spPr>
          <a:xfrm>
            <a:off x="9011982" y="3844080"/>
            <a:ext cx="2600053" cy="2009132"/>
          </a:xfrm>
          <a:prstGeom prst="rect">
            <a:avLst/>
          </a:prstGeom>
          <a:noFill/>
          <a:ln>
            <a:noFill/>
          </a:ln>
          <a:effectLst>
            <a:outerShdw blurRad="292100" dist="139700" dir="2700000" algn="tl" rotWithShape="0">
              <a:srgbClr val="333333">
                <a:alpha val="63921"/>
              </a:srgbClr>
            </a:outerShdw>
          </a:effectLst>
        </p:spPr>
      </p:pic>
      <p:sp>
        <p:nvSpPr>
          <p:cNvPr id="10" name="Google Shape;524;p55">
            <a:extLst>
              <a:ext uri="{FF2B5EF4-FFF2-40B4-BE49-F238E27FC236}">
                <a16:creationId xmlns:a16="http://schemas.microsoft.com/office/drawing/2014/main" id="{60E26A77-16A2-6118-7CC8-FB26AE7E7295}"/>
              </a:ext>
            </a:extLst>
          </p:cNvPr>
          <p:cNvSpPr txBox="1"/>
          <p:nvPr/>
        </p:nvSpPr>
        <p:spPr>
          <a:xfrm>
            <a:off x="7845100" y="3286269"/>
            <a:ext cx="41166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Create a </a:t>
            </a:r>
            <a:r>
              <a:rPr lang="en-GB" sz="1400" b="0" i="0" u="none" strike="noStrike" cap="none" dirty="0" err="1">
                <a:solidFill>
                  <a:srgbClr val="DF3A10"/>
                </a:solidFill>
                <a:latin typeface="Calibri" panose="020F0502020204030204" pitchFamily="34" charset="0"/>
                <a:ea typeface="Arial"/>
                <a:cs typeface="Calibri" panose="020F0502020204030204" pitchFamily="34" charset="0"/>
                <a:sym typeface="Arial"/>
              </a:rPr>
              <a:t>LaunchBinder</a:t>
            </a:r>
            <a:r>
              <a:rPr lang="en-GB" sz="1400" b="0" i="0" u="none" strike="noStrike" cap="none" dirty="0">
                <a:solidFill>
                  <a:srgbClr val="DF3A10"/>
                </a:solidFill>
                <a:latin typeface="Calibri" panose="020F0502020204030204" pitchFamily="34" charset="0"/>
                <a:ea typeface="Arial"/>
                <a:cs typeface="Calibri" panose="020F0502020204030204" pitchFamily="34" charset="0"/>
                <a:sym typeface="Arial"/>
              </a:rPr>
              <a:t> button in your repo</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 name="Google Shape;525;p55">
            <a:extLst>
              <a:ext uri="{FF2B5EF4-FFF2-40B4-BE49-F238E27FC236}">
                <a16:creationId xmlns:a16="http://schemas.microsoft.com/office/drawing/2014/main" id="{AE39312F-8003-C927-86DF-58BB0A08CB49}"/>
              </a:ext>
            </a:extLst>
          </p:cNvPr>
          <p:cNvSpPr/>
          <p:nvPr/>
        </p:nvSpPr>
        <p:spPr>
          <a:xfrm rot="-1036508">
            <a:off x="7557253" y="3722204"/>
            <a:ext cx="974877" cy="28808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943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50FB9-FCDB-B8A2-3382-DD4AACDC6E90}"/>
              </a:ext>
            </a:extLst>
          </p:cNvPr>
          <p:cNvSpPr>
            <a:spLocks noGrp="1"/>
          </p:cNvSpPr>
          <p:nvPr>
            <p:ph idx="1"/>
          </p:nvPr>
        </p:nvSpPr>
        <p:spPr>
          <a:xfrm>
            <a:off x="330662" y="1595120"/>
            <a:ext cx="11530676" cy="4551680"/>
          </a:xfrm>
        </p:spPr>
        <p:txBody>
          <a:bodyPr>
            <a:normAutofit fontScale="62500" lnSpcReduction="20000"/>
          </a:bodyPr>
          <a:lstStyle/>
          <a:p>
            <a:pPr>
              <a:lnSpc>
                <a:spcPct val="120000"/>
              </a:lnSpc>
              <a:buFont typeface="+mj-lt"/>
              <a:buAutoNum type="arabicPeriod"/>
            </a:pPr>
            <a:r>
              <a:rPr lang="en-GB" dirty="0">
                <a:solidFill>
                  <a:srgbClr val="333333"/>
                </a:solidFill>
                <a:latin typeface="Calibri" panose="020F0502020204030204" pitchFamily="34" charset="0"/>
                <a:cs typeface="Calibri" panose="020F0502020204030204" pitchFamily="34" charset="0"/>
              </a:rPr>
              <a:t>The link to the repository is resolved by </a:t>
            </a:r>
            <a:r>
              <a:rPr lang="en-GB" dirty="0" err="1">
                <a:solidFill>
                  <a:srgbClr val="333333"/>
                </a:solidFill>
                <a:latin typeface="Calibri" panose="020F0502020204030204" pitchFamily="34" charset="0"/>
                <a:cs typeface="Calibri" panose="020F0502020204030204" pitchFamily="34" charset="0"/>
              </a:rPr>
              <a:t>BinderHub</a:t>
            </a:r>
            <a:endParaRPr lang="en-GB" dirty="0">
              <a:solidFill>
                <a:srgbClr val="333333"/>
              </a:solidFill>
              <a:latin typeface="Calibri" panose="020F0502020204030204" pitchFamily="34" charset="0"/>
              <a:cs typeface="Calibri" panose="020F0502020204030204" pitchFamily="34" charset="0"/>
            </a:endParaRPr>
          </a:p>
          <a:p>
            <a:pPr>
              <a:lnSpc>
                <a:spcPct val="120000"/>
              </a:lnSpc>
              <a:buFont typeface="+mj-lt"/>
              <a:buAutoNum type="arabicPeriod"/>
            </a:pPr>
            <a:r>
              <a:rPr lang="en-GB" dirty="0" err="1">
                <a:solidFill>
                  <a:srgbClr val="333333"/>
                </a:solidFill>
                <a:latin typeface="Calibri" panose="020F0502020204030204" pitchFamily="34" charset="0"/>
                <a:cs typeface="Calibri" panose="020F0502020204030204" pitchFamily="34" charset="0"/>
              </a:rPr>
              <a:t>BinderHub</a:t>
            </a:r>
            <a:r>
              <a:rPr lang="en-GB" dirty="0">
                <a:solidFill>
                  <a:srgbClr val="333333"/>
                </a:solidFill>
                <a:latin typeface="Calibri" panose="020F0502020204030204" pitchFamily="34" charset="0"/>
                <a:cs typeface="Calibri" panose="020F0502020204030204" pitchFamily="34" charset="0"/>
              </a:rPr>
              <a:t> searches for a Docker image relating to the provided reference (for example, git commit hash, branch or tag)</a:t>
            </a:r>
          </a:p>
          <a:p>
            <a:pPr>
              <a:lnSpc>
                <a:spcPct val="120000"/>
              </a:lnSpc>
              <a:buFont typeface="+mj-lt"/>
              <a:buAutoNum type="arabicPeriod"/>
            </a:pPr>
            <a:r>
              <a:rPr lang="en-GB" b="1" dirty="0">
                <a:solidFill>
                  <a:srgbClr val="333333"/>
                </a:solidFill>
                <a:latin typeface="Calibri" panose="020F0502020204030204" pitchFamily="34" charset="0"/>
                <a:cs typeface="Calibri" panose="020F0502020204030204" pitchFamily="34" charset="0"/>
              </a:rPr>
              <a:t>If a Docker image is not found</a:t>
            </a:r>
            <a:r>
              <a:rPr lang="en-GB" dirty="0">
                <a:solidFill>
                  <a:srgbClr val="333333"/>
                </a:solidFill>
                <a:latin typeface="Calibri" panose="020F0502020204030204" pitchFamily="34" charset="0"/>
                <a:cs typeface="Calibri" panose="020F0502020204030204" pitchFamily="34" charset="0"/>
              </a:rPr>
              <a:t>, </a:t>
            </a:r>
            <a:r>
              <a:rPr lang="en-GB" dirty="0" err="1">
                <a:solidFill>
                  <a:srgbClr val="333333"/>
                </a:solidFill>
                <a:latin typeface="Calibri" panose="020F0502020204030204" pitchFamily="34" charset="0"/>
                <a:cs typeface="Calibri" panose="020F0502020204030204" pitchFamily="34" charset="0"/>
              </a:rPr>
              <a:t>BinderHub</a:t>
            </a:r>
            <a:r>
              <a:rPr lang="en-GB" dirty="0">
                <a:solidFill>
                  <a:srgbClr val="333333"/>
                </a:solidFill>
                <a:latin typeface="Calibri" panose="020F0502020204030204" pitchFamily="34" charset="0"/>
                <a:cs typeface="Calibri" panose="020F0502020204030204" pitchFamily="34" charset="0"/>
              </a:rPr>
              <a:t> requests resources from the Kubernetes cluster to run </a:t>
            </a:r>
            <a:r>
              <a:rPr lang="en-GB" i="1" dirty="0">
                <a:solidFill>
                  <a:srgbClr val="333333"/>
                </a:solidFill>
                <a:latin typeface="Calibri" panose="020F0502020204030204" pitchFamily="34" charset="0"/>
                <a:cs typeface="Calibri" panose="020F0502020204030204" pitchFamily="34" charset="0"/>
              </a:rPr>
              <a:t>repo2docker</a:t>
            </a:r>
            <a:r>
              <a:rPr lang="en-GB" dirty="0">
                <a:solidFill>
                  <a:srgbClr val="333333"/>
                </a:solidFill>
                <a:latin typeface="Calibri" panose="020F0502020204030204" pitchFamily="34" charset="0"/>
                <a:cs typeface="Calibri" panose="020F0502020204030204" pitchFamily="34" charset="0"/>
              </a:rPr>
              <a:t> to do the following:</a:t>
            </a:r>
          </a:p>
          <a:p>
            <a:pPr marL="742950" lvl="1" indent="-285750">
              <a:lnSpc>
                <a:spcPct val="120000"/>
              </a:lnSpc>
              <a:buFont typeface="+mj-lt"/>
              <a:buAutoNum type="arabicPeriod"/>
            </a:pPr>
            <a:r>
              <a:rPr lang="en-GB" dirty="0">
                <a:solidFill>
                  <a:srgbClr val="333333"/>
                </a:solidFill>
                <a:latin typeface="Calibri" panose="020F0502020204030204" pitchFamily="34" charset="0"/>
                <a:cs typeface="Calibri" panose="020F0502020204030204" pitchFamily="34" charset="0"/>
              </a:rPr>
              <a:t>fetch the repository</a:t>
            </a:r>
          </a:p>
          <a:p>
            <a:pPr marL="742950" lvl="1" indent="-285750">
              <a:lnSpc>
                <a:spcPct val="120000"/>
              </a:lnSpc>
              <a:buFont typeface="+mj-lt"/>
              <a:buAutoNum type="arabicPeriod"/>
            </a:pPr>
            <a:r>
              <a:rPr lang="en-GB" dirty="0">
                <a:solidFill>
                  <a:srgbClr val="333333"/>
                </a:solidFill>
                <a:latin typeface="Calibri" panose="020F0502020204030204" pitchFamily="34" charset="0"/>
                <a:cs typeface="Calibri" panose="020F0502020204030204" pitchFamily="34" charset="0"/>
              </a:rPr>
              <a:t>build a Docker image containing the software requested in the configuration file</a:t>
            </a:r>
          </a:p>
          <a:p>
            <a:pPr marL="742950" lvl="1" indent="-285750">
              <a:lnSpc>
                <a:spcPct val="120000"/>
              </a:lnSpc>
              <a:buFont typeface="+mj-lt"/>
              <a:buAutoNum type="arabicPeriod"/>
            </a:pPr>
            <a:r>
              <a:rPr lang="en-GB" dirty="0">
                <a:solidFill>
                  <a:srgbClr val="333333"/>
                </a:solidFill>
                <a:latin typeface="Calibri" panose="020F0502020204030204" pitchFamily="34" charset="0"/>
                <a:cs typeface="Calibri" panose="020F0502020204030204" pitchFamily="34" charset="0"/>
              </a:rPr>
              <a:t>push that image to the Docker registry</a:t>
            </a:r>
          </a:p>
          <a:p>
            <a:pPr>
              <a:lnSpc>
                <a:spcPct val="120000"/>
              </a:lnSpc>
              <a:buFont typeface="+mj-lt"/>
              <a:buAutoNum type="arabicPeriod"/>
            </a:pPr>
            <a:r>
              <a:rPr lang="en-GB" dirty="0" err="1">
                <a:solidFill>
                  <a:srgbClr val="333333"/>
                </a:solidFill>
                <a:latin typeface="Calibri" panose="020F0502020204030204" pitchFamily="34" charset="0"/>
                <a:cs typeface="Calibri" panose="020F0502020204030204" pitchFamily="34" charset="0"/>
              </a:rPr>
              <a:t>BinderHub</a:t>
            </a:r>
            <a:r>
              <a:rPr lang="en-GB" dirty="0">
                <a:solidFill>
                  <a:srgbClr val="333333"/>
                </a:solidFill>
                <a:latin typeface="Calibri" panose="020F0502020204030204" pitchFamily="34" charset="0"/>
                <a:cs typeface="Calibri" panose="020F0502020204030204" pitchFamily="34" charset="0"/>
              </a:rPr>
              <a:t> sends the Docker image to </a:t>
            </a:r>
            <a:r>
              <a:rPr lang="en-GB" dirty="0" err="1">
                <a:solidFill>
                  <a:srgbClr val="333333"/>
                </a:solidFill>
                <a:latin typeface="Calibri" panose="020F0502020204030204" pitchFamily="34" charset="0"/>
                <a:cs typeface="Calibri" panose="020F0502020204030204" pitchFamily="34" charset="0"/>
              </a:rPr>
              <a:t>JupyterHub</a:t>
            </a:r>
            <a:endParaRPr lang="en-GB" dirty="0">
              <a:solidFill>
                <a:srgbClr val="333333"/>
              </a:solidFill>
              <a:latin typeface="Calibri" panose="020F0502020204030204" pitchFamily="34" charset="0"/>
              <a:cs typeface="Calibri" panose="020F0502020204030204" pitchFamily="34" charset="0"/>
            </a:endParaRPr>
          </a:p>
          <a:p>
            <a:pPr>
              <a:lnSpc>
                <a:spcPct val="120000"/>
              </a:lnSpc>
              <a:buFont typeface="+mj-lt"/>
              <a:buAutoNum type="arabicPeriod"/>
            </a:pPr>
            <a:r>
              <a:rPr lang="en-GB" dirty="0" err="1">
                <a:solidFill>
                  <a:srgbClr val="333333"/>
                </a:solidFill>
                <a:latin typeface="Calibri" panose="020F0502020204030204" pitchFamily="34" charset="0"/>
                <a:cs typeface="Calibri" panose="020F0502020204030204" pitchFamily="34" charset="0"/>
              </a:rPr>
              <a:t>JupyterHub</a:t>
            </a:r>
            <a:r>
              <a:rPr lang="en-GB" dirty="0">
                <a:solidFill>
                  <a:srgbClr val="333333"/>
                </a:solidFill>
                <a:latin typeface="Calibri" panose="020F0502020204030204" pitchFamily="34" charset="0"/>
                <a:cs typeface="Calibri" panose="020F0502020204030204" pitchFamily="34" charset="0"/>
              </a:rPr>
              <a:t> requests resources from the Kubernetes cluster to serve the Docker image</a:t>
            </a:r>
          </a:p>
          <a:p>
            <a:pPr>
              <a:lnSpc>
                <a:spcPct val="120000"/>
              </a:lnSpc>
              <a:buFont typeface="+mj-lt"/>
              <a:buAutoNum type="arabicPeriod"/>
            </a:pPr>
            <a:r>
              <a:rPr lang="en-GB" dirty="0" err="1">
                <a:solidFill>
                  <a:srgbClr val="333333"/>
                </a:solidFill>
                <a:latin typeface="Calibri" panose="020F0502020204030204" pitchFamily="34" charset="0"/>
                <a:cs typeface="Calibri" panose="020F0502020204030204" pitchFamily="34" charset="0"/>
              </a:rPr>
              <a:t>JupyterHub</a:t>
            </a:r>
            <a:r>
              <a:rPr lang="en-GB" dirty="0">
                <a:solidFill>
                  <a:srgbClr val="333333"/>
                </a:solidFill>
                <a:latin typeface="Calibri" panose="020F0502020204030204" pitchFamily="34" charset="0"/>
                <a:cs typeface="Calibri" panose="020F0502020204030204" pitchFamily="34" charset="0"/>
              </a:rPr>
              <a:t> connects the user’s browser to the running Docker environment</a:t>
            </a:r>
          </a:p>
          <a:p>
            <a:pPr>
              <a:lnSpc>
                <a:spcPct val="120000"/>
              </a:lnSpc>
              <a:buFont typeface="+mj-lt"/>
              <a:buAutoNum type="arabicPeriod"/>
            </a:pPr>
            <a:r>
              <a:rPr lang="en-GB" dirty="0" err="1">
                <a:solidFill>
                  <a:srgbClr val="333333"/>
                </a:solidFill>
                <a:latin typeface="Calibri" panose="020F0502020204030204" pitchFamily="34" charset="0"/>
                <a:cs typeface="Calibri" panose="020F0502020204030204" pitchFamily="34" charset="0"/>
              </a:rPr>
              <a:t>JupyterHub</a:t>
            </a:r>
            <a:r>
              <a:rPr lang="en-GB" dirty="0">
                <a:solidFill>
                  <a:srgbClr val="333333"/>
                </a:solidFill>
                <a:latin typeface="Calibri" panose="020F0502020204030204" pitchFamily="34" charset="0"/>
                <a:cs typeface="Calibri" panose="020F0502020204030204" pitchFamily="34" charset="0"/>
              </a:rPr>
              <a:t> monitors the container for activity and destroys it after a period of inactivity</a:t>
            </a:r>
          </a:p>
        </p:txBody>
      </p:sp>
      <p:sp>
        <p:nvSpPr>
          <p:cNvPr id="3" name="Title 2">
            <a:extLst>
              <a:ext uri="{FF2B5EF4-FFF2-40B4-BE49-F238E27FC236}">
                <a16:creationId xmlns:a16="http://schemas.microsoft.com/office/drawing/2014/main" id="{2F361B28-8AD4-619D-FE3D-514C035D0350}"/>
              </a:ext>
            </a:extLst>
          </p:cNvPr>
          <p:cNvSpPr>
            <a:spLocks noGrp="1"/>
          </p:cNvSpPr>
          <p:nvPr>
            <p:ph type="title"/>
          </p:nvPr>
        </p:nvSpPr>
        <p:spPr/>
        <p:txBody>
          <a:bodyPr>
            <a:normAutofit/>
          </a:bodyPr>
          <a:lstStyle/>
          <a:p>
            <a:r>
              <a:rPr lang="en-GB" dirty="0"/>
              <a:t>What happens when we click a Binder link?</a:t>
            </a:r>
          </a:p>
        </p:txBody>
      </p:sp>
    </p:spTree>
    <p:extLst>
      <p:ext uri="{BB962C8B-B14F-4D97-AF65-F5344CB8AC3E}">
        <p14:creationId xmlns:p14="http://schemas.microsoft.com/office/powerpoint/2010/main" val="89554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38DD65-FB06-5873-7223-DAB32CBA8887}"/>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FA55B1DB-5798-442A-43B5-A01B1D54399D}"/>
              </a:ext>
            </a:extLst>
          </p:cNvPr>
          <p:cNvSpPr>
            <a:spLocks noGrp="1"/>
          </p:cNvSpPr>
          <p:nvPr>
            <p:ph type="title"/>
          </p:nvPr>
        </p:nvSpPr>
        <p:spPr/>
        <p:txBody>
          <a:bodyPr/>
          <a:lstStyle/>
          <a:p>
            <a:endParaRPr lang="en-GB"/>
          </a:p>
        </p:txBody>
      </p:sp>
      <p:pic>
        <p:nvPicPr>
          <p:cNvPr id="24580" name="Picture 3" descr="A picture containing text, map&#10;&#10;Description automatically generated">
            <a:extLst>
              <a:ext uri="{FF2B5EF4-FFF2-40B4-BE49-F238E27FC236}">
                <a16:creationId xmlns:a16="http://schemas.microsoft.com/office/drawing/2014/main" id="{9CC4D9F5-411A-578F-B09D-4E1F85B93A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5132" y="0"/>
            <a:ext cx="9116295" cy="644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a:extLst>
              <a:ext uri="{FF2B5EF4-FFF2-40B4-BE49-F238E27FC236}">
                <a16:creationId xmlns:a16="http://schemas.microsoft.com/office/drawing/2014/main" id="{B4D124AA-CA29-5157-D419-AB9D8D40CD56}"/>
              </a:ext>
            </a:extLst>
          </p:cNvPr>
          <p:cNvSpPr txBox="1">
            <a:spLocks noChangeArrowheads="1"/>
          </p:cNvSpPr>
          <p:nvPr/>
        </p:nvSpPr>
        <p:spPr bwMode="auto">
          <a:xfrm>
            <a:off x="5008881" y="6155056"/>
            <a:ext cx="864298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1800" dirty="0"/>
              <a:t>Courtesy of Juliette Belin: </a:t>
            </a:r>
            <a:r>
              <a:rPr lang="en-GB" altLang="en-US" sz="1800" dirty="0">
                <a:hlinkClick r:id="rId3">
                  <a:extLst>
                    <a:ext uri="{A12FA001-AC4F-418D-AE19-62706E023703}">
                      <ahyp:hlinkClr xmlns:ahyp="http://schemas.microsoft.com/office/drawing/2018/hyperlinkcolor" val="tx"/>
                    </a:ext>
                  </a:extLst>
                </a:hlinkClick>
              </a:rPr>
              <a:t>https://twitter.com/JulietteTaka/status/1082735653929000960</a:t>
            </a:r>
            <a:r>
              <a:rPr lang="en-GB" altLang="en-US" sz="1800" dirty="0"/>
              <a:t> </a:t>
            </a:r>
          </a:p>
          <a:p>
            <a:pPr eaLnBrk="1" hangingPunct="1">
              <a:spcBef>
                <a:spcPct val="0"/>
              </a:spcBef>
              <a:buClrTx/>
              <a:buSzTx/>
              <a:buFontTx/>
              <a:buNone/>
            </a:pPr>
            <a:endParaRPr lang="en-GB"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Content Placeholder 1">
            <a:extLst>
              <a:ext uri="{FF2B5EF4-FFF2-40B4-BE49-F238E27FC236}">
                <a16:creationId xmlns:a16="http://schemas.microsoft.com/office/drawing/2014/main" id="{45AD9945-3513-A4A3-53E9-CEA3773DCA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56080" y="417482"/>
            <a:ext cx="9164319" cy="6318063"/>
          </a:xfrm>
        </p:spPr>
      </p:pic>
      <p:sp>
        <p:nvSpPr>
          <p:cNvPr id="2" name="Title 1">
            <a:extLst>
              <a:ext uri="{FF2B5EF4-FFF2-40B4-BE49-F238E27FC236}">
                <a16:creationId xmlns:a16="http://schemas.microsoft.com/office/drawing/2014/main" id="{8189F763-FC20-1416-A0D4-048FB4A29173}"/>
              </a:ext>
            </a:extLst>
          </p:cNvPr>
          <p:cNvSpPr>
            <a:spLocks noGrp="1"/>
          </p:cNvSpPr>
          <p:nvPr>
            <p:ph type="title"/>
          </p:nvPr>
        </p:nvSpPr>
        <p:spPr/>
        <p:txBody>
          <a:bodyPr/>
          <a:lstStyle/>
          <a:p>
            <a:endParaRPr lang="en-GB"/>
          </a:p>
        </p:txBody>
      </p:sp>
      <p:sp>
        <p:nvSpPr>
          <p:cNvPr id="25604" name="TextBox 7">
            <a:extLst>
              <a:ext uri="{FF2B5EF4-FFF2-40B4-BE49-F238E27FC236}">
                <a16:creationId xmlns:a16="http://schemas.microsoft.com/office/drawing/2014/main" id="{B0EE3D90-EC6C-94AD-59F9-8AF55A59CEA9}"/>
              </a:ext>
            </a:extLst>
          </p:cNvPr>
          <p:cNvSpPr txBox="1">
            <a:spLocks noChangeArrowheads="1"/>
          </p:cNvSpPr>
          <p:nvPr/>
        </p:nvSpPr>
        <p:spPr bwMode="auto">
          <a:xfrm>
            <a:off x="314960" y="6396991"/>
            <a:ext cx="11297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1600" dirty="0"/>
              <a:t>Courtesy of Juliette Belin: </a:t>
            </a:r>
            <a:r>
              <a:rPr lang="en-GB" altLang="en-US" sz="1600" dirty="0">
                <a:hlinkClick r:id="rId3">
                  <a:extLst>
                    <a:ext uri="{A12FA001-AC4F-418D-AE19-62706E023703}">
                      <ahyp:hlinkClr xmlns:ahyp="http://schemas.microsoft.com/office/drawing/2018/hyperlinkcolor" val="tx"/>
                    </a:ext>
                  </a:extLst>
                </a:hlinkClick>
              </a:rPr>
              <a:t>https://twitter.com/JulietteTaka/status/1082735653929000960</a:t>
            </a:r>
            <a:r>
              <a:rPr lang="en-GB" altLang="en-US" sz="1600" dirty="0"/>
              <a:t> and Sarah Gibson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Autofit/>
          </a:bodyPr>
          <a:lstStyle/>
          <a:p>
            <a:pPr>
              <a:lnSpc>
                <a:spcPct val="100000"/>
              </a:lnSpc>
              <a:spcBef>
                <a:spcPts val="0"/>
              </a:spcBef>
              <a:defRPr/>
            </a:pPr>
            <a:r>
              <a:rPr lang="en-GB" sz="2100" spc="-1" dirty="0">
                <a:solidFill>
                  <a:srgbClr val="000000"/>
                </a:solidFill>
                <a:uFill>
                  <a:solidFill>
                    <a:srgbClr val="FFFFFF"/>
                  </a:solidFill>
                </a:uFill>
                <a:latin typeface="Calibri" panose="020F0502020204030204" pitchFamily="34" charset="0"/>
                <a:cs typeface="Calibri" panose="020F0502020204030204" pitchFamily="34" charset="0"/>
                <a:hlinkClick r:id="rId3"/>
              </a:rPr>
              <a:t>https://open-science-training-handbook.gitbook.io/book/open-science-basics/reproducible-research-and-data-analysis</a:t>
            </a:r>
            <a:endParaRPr lang="en-GB" sz="2100"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z="2100" spc="-1" dirty="0">
                <a:solidFill>
                  <a:srgbClr val="000000"/>
                </a:solidFill>
                <a:uFill>
                  <a:solidFill>
                    <a:srgbClr val="FFFFFF"/>
                  </a:solidFill>
                </a:uFill>
                <a:latin typeface="Calibri" panose="020F0502020204030204" pitchFamily="34" charset="0"/>
                <a:cs typeface="Calibri" panose="020F0502020204030204" pitchFamily="34" charset="0"/>
                <a:hlinkClick r:id="rId4"/>
              </a:rPr>
              <a:t>https://www.annualreviews.org/doi/10.1146/annurev-publhealth-012420-105110</a:t>
            </a:r>
            <a:endParaRPr lang="en-GB" sz="2100"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z="2100" spc="-1" dirty="0">
                <a:solidFill>
                  <a:srgbClr val="000000"/>
                </a:solidFill>
                <a:uFill>
                  <a:solidFill>
                    <a:srgbClr val="FFFFFF"/>
                  </a:solidFill>
                </a:uFill>
                <a:latin typeface="Calibri" panose="020F0502020204030204" pitchFamily="34" charset="0"/>
                <a:cs typeface="Calibri" panose="020F0502020204030204" pitchFamily="34" charset="0"/>
                <a:hlinkClick r:id="rId5"/>
              </a:rPr>
              <a:t>https://esajournals.onlinelibrary.wiley.com/doi/full/10.1002/bes2.1801</a:t>
            </a:r>
            <a:r>
              <a:rPr lang="en-GB" sz="2100" spc="-1" dirty="0">
                <a:solidFill>
                  <a:srgbClr val="000000"/>
                </a:solidFill>
                <a:uFill>
                  <a:solidFill>
                    <a:srgbClr val="FFFFFF"/>
                  </a:solidFill>
                </a:uFill>
                <a:latin typeface="Calibri" panose="020F0502020204030204" pitchFamily="34" charset="0"/>
                <a:cs typeface="Calibri" panose="020F0502020204030204" pitchFamily="34" charset="0"/>
              </a:rPr>
              <a:t> </a:t>
            </a:r>
          </a:p>
          <a:p>
            <a:pPr>
              <a:lnSpc>
                <a:spcPct val="100000"/>
              </a:lnSpc>
              <a:spcBef>
                <a:spcPts val="0"/>
              </a:spcBef>
              <a:defRPr/>
            </a:pPr>
            <a:r>
              <a:rPr lang="en-GB" sz="2100" dirty="0">
                <a:latin typeface="Calibri" panose="020F0502020204030204" pitchFamily="34" charset="0"/>
                <a:cs typeface="Calibri" panose="020F0502020204030204" pitchFamily="34" charset="0"/>
              </a:rPr>
              <a:t>Ioannidis, John PA. "Why most published research findings are false." </a:t>
            </a:r>
            <a:r>
              <a:rPr lang="en-GB" sz="2100" i="1" dirty="0" err="1">
                <a:latin typeface="Calibri" panose="020F0502020204030204" pitchFamily="34" charset="0"/>
                <a:cs typeface="Calibri" panose="020F0502020204030204" pitchFamily="34" charset="0"/>
              </a:rPr>
              <a:t>PLoS</a:t>
            </a:r>
            <a:r>
              <a:rPr lang="en-GB" sz="2100" i="1" dirty="0">
                <a:latin typeface="Calibri" panose="020F0502020204030204" pitchFamily="34" charset="0"/>
                <a:cs typeface="Calibri" panose="020F0502020204030204" pitchFamily="34" charset="0"/>
              </a:rPr>
              <a:t> medicine</a:t>
            </a:r>
            <a:r>
              <a:rPr lang="en-GB" sz="2100" dirty="0">
                <a:latin typeface="Calibri" panose="020F0502020204030204" pitchFamily="34" charset="0"/>
                <a:cs typeface="Calibri" panose="020F0502020204030204" pitchFamily="34" charset="0"/>
              </a:rPr>
              <a:t> 2, no. 8 (2005): e124.</a:t>
            </a:r>
          </a:p>
          <a:p>
            <a:pPr>
              <a:lnSpc>
                <a:spcPct val="100000"/>
              </a:lnSpc>
              <a:spcBef>
                <a:spcPts val="0"/>
              </a:spcBef>
              <a:defRPr/>
            </a:pPr>
            <a:r>
              <a:rPr lang="en-GB" sz="2100" dirty="0">
                <a:latin typeface="Calibri" panose="020F0502020204030204" pitchFamily="34" charset="0"/>
                <a:cs typeface="Calibri" panose="020F0502020204030204" pitchFamily="34" charset="0"/>
              </a:rPr>
              <a:t>Schooler, Jonathan W. "Metascience could rescue the ‘replication crisis’." </a:t>
            </a:r>
            <a:r>
              <a:rPr lang="en-GB" sz="2100" i="1" dirty="0">
                <a:latin typeface="Calibri" panose="020F0502020204030204" pitchFamily="34" charset="0"/>
                <a:cs typeface="Calibri" panose="020F0502020204030204" pitchFamily="34" charset="0"/>
              </a:rPr>
              <a:t>Nature</a:t>
            </a:r>
            <a:r>
              <a:rPr lang="en-GB" sz="2100" dirty="0">
                <a:latin typeface="Calibri" panose="020F0502020204030204" pitchFamily="34" charset="0"/>
                <a:cs typeface="Calibri" panose="020F0502020204030204" pitchFamily="34" charset="0"/>
              </a:rPr>
              <a:t> 515, no. 7525 (2014): 9-9.</a:t>
            </a:r>
          </a:p>
          <a:p>
            <a:pPr>
              <a:lnSpc>
                <a:spcPct val="100000"/>
              </a:lnSpc>
              <a:spcBef>
                <a:spcPts val="0"/>
              </a:spcBef>
              <a:defRPr/>
            </a:pPr>
            <a:r>
              <a:rPr lang="en-GB" sz="2100" dirty="0" err="1">
                <a:latin typeface="Calibri" panose="020F0502020204030204" pitchFamily="34" charset="0"/>
                <a:cs typeface="Calibri" panose="020F0502020204030204" pitchFamily="34" charset="0"/>
              </a:rPr>
              <a:t>Essawy</a:t>
            </a:r>
            <a:r>
              <a:rPr lang="en-GB" sz="2100" dirty="0">
                <a:latin typeface="Calibri" panose="020F0502020204030204" pitchFamily="34" charset="0"/>
                <a:cs typeface="Calibri" panose="020F0502020204030204" pitchFamily="34" charset="0"/>
              </a:rPr>
              <a:t>, </a:t>
            </a:r>
            <a:r>
              <a:rPr lang="en-GB" sz="2100" dirty="0" err="1">
                <a:latin typeface="Calibri" panose="020F0502020204030204" pitchFamily="34" charset="0"/>
                <a:cs typeface="Calibri" panose="020F0502020204030204" pitchFamily="34" charset="0"/>
              </a:rPr>
              <a:t>Bakinam</a:t>
            </a:r>
            <a:r>
              <a:rPr lang="en-GB" sz="2100" dirty="0">
                <a:latin typeface="Calibri" panose="020F0502020204030204" pitchFamily="34" charset="0"/>
                <a:cs typeface="Calibri" panose="020F0502020204030204" pitchFamily="34" charset="0"/>
              </a:rPr>
              <a:t> T., Jonathan L. Goodall, Daniel Voce, Mohamed M. </a:t>
            </a:r>
            <a:r>
              <a:rPr lang="en-GB" sz="2100" dirty="0" err="1">
                <a:latin typeface="Calibri" panose="020F0502020204030204" pitchFamily="34" charset="0"/>
                <a:cs typeface="Calibri" panose="020F0502020204030204" pitchFamily="34" charset="0"/>
              </a:rPr>
              <a:t>Morsy</a:t>
            </a:r>
            <a:r>
              <a:rPr lang="en-GB" sz="2100" dirty="0">
                <a:latin typeface="Calibri" panose="020F0502020204030204" pitchFamily="34" charset="0"/>
                <a:cs typeface="Calibri" panose="020F0502020204030204" pitchFamily="34" charset="0"/>
              </a:rPr>
              <a:t>, Jeffrey M. Sadler, Young Don Choi, David G. </a:t>
            </a:r>
            <a:r>
              <a:rPr lang="en-GB" sz="2100" dirty="0" err="1">
                <a:latin typeface="Calibri" panose="020F0502020204030204" pitchFamily="34" charset="0"/>
                <a:cs typeface="Calibri" panose="020F0502020204030204" pitchFamily="34" charset="0"/>
              </a:rPr>
              <a:t>Tarboton</a:t>
            </a:r>
            <a:r>
              <a:rPr lang="en-GB" sz="2100" dirty="0">
                <a:latin typeface="Calibri" panose="020F0502020204030204" pitchFamily="34" charset="0"/>
                <a:cs typeface="Calibri" panose="020F0502020204030204" pitchFamily="34" charset="0"/>
              </a:rPr>
              <a:t>, and </a:t>
            </a:r>
            <a:r>
              <a:rPr lang="en-GB" sz="2100" dirty="0" err="1">
                <a:latin typeface="Calibri" panose="020F0502020204030204" pitchFamily="34" charset="0"/>
                <a:cs typeface="Calibri" panose="020F0502020204030204" pitchFamily="34" charset="0"/>
              </a:rPr>
              <a:t>Tanu</a:t>
            </a:r>
            <a:r>
              <a:rPr lang="en-GB" sz="2100" dirty="0">
                <a:latin typeface="Calibri" panose="020F0502020204030204" pitchFamily="34" charset="0"/>
                <a:cs typeface="Calibri" panose="020F0502020204030204" pitchFamily="34" charset="0"/>
              </a:rPr>
              <a:t> Malik. "A taxonomy for reproducible and replicable research in environmental modelling." </a:t>
            </a:r>
            <a:r>
              <a:rPr lang="en-GB" sz="2100" i="1" dirty="0">
                <a:latin typeface="Calibri" panose="020F0502020204030204" pitchFamily="34" charset="0"/>
                <a:cs typeface="Calibri" panose="020F0502020204030204" pitchFamily="34" charset="0"/>
              </a:rPr>
              <a:t>Environmental Modelling &amp; Software</a:t>
            </a:r>
            <a:r>
              <a:rPr lang="en-GB" sz="2100" dirty="0">
                <a:latin typeface="Calibri" panose="020F0502020204030204" pitchFamily="34" charset="0"/>
                <a:cs typeface="Calibri" panose="020F0502020204030204" pitchFamily="34" charset="0"/>
              </a:rPr>
              <a:t> 134 (2020): 104753.</a:t>
            </a:r>
          </a:p>
          <a:p>
            <a:pPr>
              <a:lnSpc>
                <a:spcPct val="100000"/>
              </a:lnSpc>
              <a:spcBef>
                <a:spcPts val="0"/>
              </a:spcBef>
              <a:defRPr/>
            </a:pPr>
            <a:r>
              <a:rPr lang="en-GB" sz="2100" dirty="0">
                <a:latin typeface="Calibri" panose="020F0502020204030204" pitchFamily="34" charset="0"/>
                <a:cs typeface="Calibri" panose="020F0502020204030204" pitchFamily="34" charset="0"/>
              </a:rPr>
              <a:t>Peng, Roger D. "Reproducible research in computational science." </a:t>
            </a:r>
            <a:r>
              <a:rPr lang="en-GB" sz="2100" i="1" dirty="0">
                <a:latin typeface="Calibri" panose="020F0502020204030204" pitchFamily="34" charset="0"/>
                <a:cs typeface="Calibri" panose="020F0502020204030204" pitchFamily="34" charset="0"/>
              </a:rPr>
              <a:t>Science</a:t>
            </a:r>
            <a:r>
              <a:rPr lang="en-GB" sz="2100" dirty="0">
                <a:latin typeface="Calibri" panose="020F0502020204030204" pitchFamily="34" charset="0"/>
                <a:cs typeface="Calibri" panose="020F0502020204030204" pitchFamily="34" charset="0"/>
              </a:rPr>
              <a:t> 334, no. 6060 (2011): 1226-1227.</a:t>
            </a:r>
            <a:endParaRPr lang="en-GB" sz="21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Bibliography and further reading</a:t>
            </a:r>
          </a:p>
        </p:txBody>
      </p:sp>
    </p:spTree>
    <p:extLst>
      <p:ext uri="{BB962C8B-B14F-4D97-AF65-F5344CB8AC3E}">
        <p14:creationId xmlns:p14="http://schemas.microsoft.com/office/powerpoint/2010/main" val="39630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fontScale="92500" lnSpcReduction="20000"/>
          </a:bodyPr>
          <a:lstStyle/>
          <a:p>
            <a:pPr fontAlgn="auto">
              <a:lnSpc>
                <a:spcPct val="100000"/>
              </a:lnSpc>
              <a:spcBef>
                <a:spcPts val="0"/>
              </a:spcBef>
              <a:spcAft>
                <a:spcPts val="0"/>
              </a:spcAft>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It benefits the researchers who perform it</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they can repeat the same analysis multiple times with the same results</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they can remember how and why they performed specific analyses</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they can easily and rapidly modify analyses and figures</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they can quickly reconfigure previous research tasks for use in new projects</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reproducible research is a strong indicator of rigor, trustworthiness, and transparency in scientific research</a:t>
            </a:r>
          </a:p>
          <a:p>
            <a:pPr lvl="1">
              <a:lnSpc>
                <a:spcPct val="100000"/>
              </a:lnSpc>
              <a:spcBef>
                <a:spcPts val="0"/>
              </a:spcBef>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reproducible research increases paper citation rates</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Why perform reproducible research?</a:t>
            </a:r>
          </a:p>
        </p:txBody>
      </p:sp>
    </p:spTree>
    <p:extLst>
      <p:ext uri="{BB962C8B-B14F-4D97-AF65-F5344CB8AC3E}">
        <p14:creationId xmlns:p14="http://schemas.microsoft.com/office/powerpoint/2010/main" val="209939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3622781"/>
            <a:ext cx="7399421" cy="868363"/>
          </a:xfrm>
        </p:spPr>
        <p:txBody>
          <a:bodyPr>
            <a:normAutofit/>
          </a:bodyPr>
          <a:lstStyle/>
          <a:p>
            <a:pPr algn="l"/>
            <a:r>
              <a:rPr lang="en-US" sz="4800" b="1" dirty="0">
                <a:solidFill>
                  <a:schemeClr val="bg1"/>
                </a:solidFill>
                <a:latin typeface="Arial" panose="020B0604020202020204" pitchFamily="34" charset="0"/>
                <a:cs typeface="Arial" panose="020B0604020202020204" pitchFamily="34" charset="0"/>
              </a:rPr>
              <a:t>THANK YOU!</a:t>
            </a:r>
          </a:p>
        </p:txBody>
      </p:sp>
      <p:cxnSp>
        <p:nvCxnSpPr>
          <p:cNvPr id="5" name="Straight Connector 4">
            <a:extLst>
              <a:ext uri="{FF2B5EF4-FFF2-40B4-BE49-F238E27FC236}">
                <a16:creationId xmlns:a16="http://schemas.microsoft.com/office/drawing/2014/main" id="{73B95838-9304-4712-A049-9665DC4F6177}"/>
              </a:ext>
            </a:extLst>
          </p:cNvPr>
          <p:cNvCxnSpPr/>
          <p:nvPr/>
        </p:nvCxnSpPr>
        <p:spPr>
          <a:xfrm>
            <a:off x="3873500" y="-13843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646363" y="4605690"/>
            <a:ext cx="36843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pic>
        <p:nvPicPr>
          <p:cNvPr id="4" name="Picture 3" descr="A picture containing ax, vector graphics, tool&#10;&#10;Description automatically generated">
            <a:hlinkClick r:id="rId3"/>
            <a:extLst>
              <a:ext uri="{FF2B5EF4-FFF2-40B4-BE49-F238E27FC236}">
                <a16:creationId xmlns:a16="http://schemas.microsoft.com/office/drawing/2014/main" id="{B1EEBA63-BF23-42C5-A61A-78464CA00378}"/>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363" y="5396422"/>
            <a:ext cx="434292" cy="352591"/>
          </a:xfrm>
          <a:prstGeom prst="rect">
            <a:avLst/>
          </a:prstGeom>
        </p:spPr>
      </p:pic>
      <p:pic>
        <p:nvPicPr>
          <p:cNvPr id="21" name="Picture 20" descr="Icon&#10;&#10;Description automatically generated">
            <a:hlinkClick r:id="rId6"/>
            <a:extLst>
              <a:ext uri="{FF2B5EF4-FFF2-40B4-BE49-F238E27FC236}">
                <a16:creationId xmlns:a16="http://schemas.microsoft.com/office/drawing/2014/main" id="{CA93997B-31DC-43D7-A95D-A0B0AE1986B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17983" y="5283908"/>
            <a:ext cx="577618" cy="577618"/>
          </a:xfrm>
          <a:prstGeom prst="rect">
            <a:avLst/>
          </a:prstGeom>
        </p:spPr>
      </p:pic>
      <p:pic>
        <p:nvPicPr>
          <p:cNvPr id="28" name="Picture 27" descr="Icon&#10;&#10;Description automatically generated">
            <a:hlinkClick r:id="rId10" action="ppaction://hlinkfile"/>
            <a:extLst>
              <a:ext uri="{FF2B5EF4-FFF2-40B4-BE49-F238E27FC236}">
                <a16:creationId xmlns:a16="http://schemas.microsoft.com/office/drawing/2014/main" id="{4F6EBF4A-2B7F-4C87-AC9A-8C1F08DE93D4}"/>
              </a:ext>
            </a:extLst>
          </p:cNvPr>
          <p:cNvPicPr>
            <a:picLocks noChangeAspect="1"/>
          </p:cNvPicPr>
          <p:nvPr/>
        </p:nvPicPr>
        <p:blipFill>
          <a:blip r:embed="rId11">
            <a:clrChange>
              <a:clrFrom>
                <a:srgbClr val="4A85FF"/>
              </a:clrFrom>
              <a:clrTo>
                <a:srgbClr val="4A85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332929" y="5183655"/>
            <a:ext cx="778124" cy="778124"/>
          </a:xfrm>
          <a:prstGeom prst="rect">
            <a:avLst/>
          </a:prstGeom>
        </p:spPr>
      </p:pic>
      <p:sp>
        <p:nvSpPr>
          <p:cNvPr id="36" name="TextBox 35">
            <a:extLst>
              <a:ext uri="{FF2B5EF4-FFF2-40B4-BE49-F238E27FC236}">
                <a16:creationId xmlns:a16="http://schemas.microsoft.com/office/drawing/2014/main" id="{D041DE01-8997-4AB9-9441-FB1CC04EFEF2}"/>
              </a:ext>
            </a:extLst>
          </p:cNvPr>
          <p:cNvSpPr txBox="1"/>
          <p:nvPr/>
        </p:nvSpPr>
        <p:spPr>
          <a:xfrm>
            <a:off x="509831" y="5863581"/>
            <a:ext cx="233333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Follow us</a:t>
            </a:r>
          </a:p>
        </p:txBody>
      </p:sp>
    </p:spTree>
    <p:extLst>
      <p:ext uri="{BB962C8B-B14F-4D97-AF65-F5344CB8AC3E}">
        <p14:creationId xmlns:p14="http://schemas.microsoft.com/office/powerpoint/2010/main" val="121243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a:bodyPr>
          <a:lstStyle/>
          <a:p>
            <a:pPr>
              <a:lnSpc>
                <a:spcPct val="100000"/>
              </a:lnSpc>
              <a:spcBef>
                <a:spcPts val="0"/>
              </a:spcBef>
              <a:defRPr/>
            </a:pPr>
            <a:r>
              <a:rPr lang="en-GB" sz="2600" b="1" spc="-1" dirty="0">
                <a:solidFill>
                  <a:srgbClr val="000000"/>
                </a:solidFill>
                <a:uFill>
                  <a:solidFill>
                    <a:srgbClr val="FFFFFF"/>
                  </a:solidFill>
                </a:uFill>
                <a:latin typeface="Calibri" panose="020F0502020204030204" pitchFamily="34" charset="0"/>
                <a:cs typeface="Calibri" panose="020F0502020204030204" pitchFamily="34" charset="0"/>
              </a:rPr>
              <a:t>It benefits the research community</a:t>
            </a:r>
            <a:endParaRPr lang="en-GB" sz="2600"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endParaRPr lang="en-GB" sz="2200"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z="2200" spc="-1" dirty="0">
                <a:solidFill>
                  <a:srgbClr val="000000"/>
                </a:solidFill>
                <a:uFill>
                  <a:solidFill>
                    <a:srgbClr val="FFFFFF"/>
                  </a:solidFill>
                </a:uFill>
                <a:latin typeface="Calibri" panose="020F0502020204030204" pitchFamily="34" charset="0"/>
                <a:cs typeface="Calibri" panose="020F0502020204030204" pitchFamily="34" charset="0"/>
              </a:rPr>
              <a:t>research is more accessible to more scientists </a:t>
            </a:r>
            <a:r>
              <a:rPr lang="en-GB" sz="2200"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 </a:t>
            </a:r>
            <a:r>
              <a:rPr lang="en-GB" sz="2200" spc="-1" dirty="0">
                <a:solidFill>
                  <a:srgbClr val="000000"/>
                </a:solidFill>
                <a:uFill>
                  <a:solidFill>
                    <a:srgbClr val="FFFFFF"/>
                  </a:solidFill>
                </a:uFill>
                <a:latin typeface="Calibri" panose="020F0502020204030204" pitchFamily="34" charset="0"/>
                <a:cs typeface="Calibri" panose="020F0502020204030204" pitchFamily="34" charset="0"/>
              </a:rPr>
              <a:t>faster progress in methodological development and innovation</a:t>
            </a:r>
          </a:p>
          <a:p>
            <a:pPr lvl="1">
              <a:lnSpc>
                <a:spcPct val="100000"/>
              </a:lnSpc>
              <a:spcBef>
                <a:spcPts val="0"/>
              </a:spcBef>
              <a:defRPr/>
            </a:pPr>
            <a:endParaRPr lang="en-GB" sz="2200"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z="2200" spc="-1" dirty="0">
                <a:solidFill>
                  <a:srgbClr val="000000"/>
                </a:solidFill>
                <a:uFill>
                  <a:solidFill>
                    <a:srgbClr val="FFFFFF"/>
                  </a:solidFill>
                </a:uFill>
                <a:latin typeface="Calibri" panose="020F0502020204030204" pitchFamily="34" charset="0"/>
                <a:cs typeface="Calibri" panose="020F0502020204030204" pitchFamily="34" charset="0"/>
              </a:rPr>
              <a:t>allows others to learn from a researcher’s work</a:t>
            </a:r>
          </a:p>
          <a:p>
            <a:pPr lvl="1">
              <a:lnSpc>
                <a:spcPct val="100000"/>
              </a:lnSpc>
              <a:spcBef>
                <a:spcPts val="0"/>
              </a:spcBef>
              <a:defRPr/>
            </a:pPr>
            <a:endParaRPr lang="en-GB" sz="2200"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z="2200" spc="-1" dirty="0">
                <a:solidFill>
                  <a:srgbClr val="000000"/>
                </a:solidFill>
                <a:uFill>
                  <a:solidFill>
                    <a:srgbClr val="FFFFFF"/>
                  </a:solidFill>
                </a:uFill>
                <a:latin typeface="Calibri" panose="020F0502020204030204" pitchFamily="34" charset="0"/>
                <a:cs typeface="Calibri" panose="020F0502020204030204" pitchFamily="34" charset="0"/>
              </a:rPr>
              <a:t>allows others to understand and reproduce a researcher's work</a:t>
            </a:r>
          </a:p>
          <a:p>
            <a:pPr lvl="1">
              <a:lnSpc>
                <a:spcPct val="100000"/>
              </a:lnSpc>
              <a:spcBef>
                <a:spcPts val="0"/>
              </a:spcBef>
              <a:defRPr/>
            </a:pPr>
            <a:endParaRPr lang="en-GB" sz="2200" spc="-1" dirty="0">
              <a:solidFill>
                <a:srgbClr val="000000"/>
              </a:solidFill>
              <a:uFill>
                <a:solidFill>
                  <a:srgbClr val="FFFFFF"/>
                </a:solidFill>
              </a:uFill>
              <a:latin typeface="Calibri" panose="020F0502020204030204" pitchFamily="34" charset="0"/>
              <a:cs typeface="Calibri" panose="020F0502020204030204" pitchFamily="34" charset="0"/>
            </a:endParaRPr>
          </a:p>
          <a:p>
            <a:pPr lvl="1">
              <a:lnSpc>
                <a:spcPct val="100000"/>
              </a:lnSpc>
              <a:spcBef>
                <a:spcPts val="0"/>
              </a:spcBef>
              <a:defRPr/>
            </a:pPr>
            <a:r>
              <a:rPr lang="en-GB" sz="2200" spc="-1" dirty="0">
                <a:solidFill>
                  <a:srgbClr val="000000"/>
                </a:solidFill>
                <a:uFill>
                  <a:solidFill>
                    <a:srgbClr val="FFFFFF"/>
                  </a:solidFill>
                </a:uFill>
                <a:latin typeface="Calibri" panose="020F0502020204030204" pitchFamily="34" charset="0"/>
                <a:cs typeface="Calibri" panose="020F0502020204030204" pitchFamily="34" charset="0"/>
              </a:rPr>
              <a:t>allows others to detect and avoid a researcher’s mistakes</a:t>
            </a:r>
          </a:p>
          <a:p>
            <a:pPr lvl="1">
              <a:lnSpc>
                <a:spcPct val="100000"/>
              </a:lnSpc>
              <a:spcBef>
                <a:spcPts val="0"/>
              </a:spcBef>
              <a:defRPr/>
            </a:pPr>
            <a:endParaRPr lang="en-GB" sz="22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Why perform reproducible research?</a:t>
            </a:r>
          </a:p>
        </p:txBody>
      </p:sp>
    </p:spTree>
    <p:extLst>
      <p:ext uri="{BB962C8B-B14F-4D97-AF65-F5344CB8AC3E}">
        <p14:creationId xmlns:p14="http://schemas.microsoft.com/office/powerpoint/2010/main" val="54668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lnSpcReduction="10000"/>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Complexity</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scientific research may require specialized (and often proprietary) knowledge and tools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some studies require models and techniques that involve domain knowledge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some analyses may need specific hardware or software configurations (high-performance computing, GPU clusters, licensed software, etc.)</a:t>
            </a:r>
          </a:p>
          <a:p>
            <a:pPr marL="457200" lvl="1" indent="0">
              <a:lnSpc>
                <a:spcPct val="100000"/>
              </a:lnSpc>
              <a:spcBef>
                <a:spcPts val="0"/>
              </a:spcBef>
              <a:buNone/>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How to address this?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refer to studies and papers that offer the required domain knowledge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annotate code with comments and explanations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provide documentation</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open software where possible</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Challenges in reproducible research</a:t>
            </a:r>
          </a:p>
        </p:txBody>
      </p:sp>
    </p:spTree>
    <p:extLst>
      <p:ext uri="{BB962C8B-B14F-4D97-AF65-F5344CB8AC3E}">
        <p14:creationId xmlns:p14="http://schemas.microsoft.com/office/powerpoint/2010/main" val="20282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Technological change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old tools become obsolete</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small changes in software versions can lead to totally different results</a:t>
            </a:r>
          </a:p>
          <a:p>
            <a:pPr marL="457200" lvl="1" indent="0">
              <a:lnSpc>
                <a:spcPct val="100000"/>
              </a:lnSpc>
              <a:spcBef>
                <a:spcPts val="0"/>
              </a:spcBef>
              <a:buNone/>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How to address this?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established tools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specify software versions used</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run experiments in reproducible conditions </a:t>
            </a:r>
            <a:r>
              <a:rPr lang="en-GB" spc="-1" dirty="0">
                <a:solidFill>
                  <a:srgbClr val="000000"/>
                </a:solidFill>
                <a:uFill>
                  <a:solidFill>
                    <a:srgbClr val="FFFFFF"/>
                  </a:solidFill>
                </a:uFill>
                <a:latin typeface="Calibri" panose="020F0502020204030204" pitchFamily="34" charset="0"/>
                <a:cs typeface="Calibri" panose="020F0502020204030204" pitchFamily="34" charset="0"/>
                <a:sym typeface="Wingdings" pitchFamily="2" charset="2"/>
              </a:rPr>
              <a:t> e.g., software containers</a:t>
            </a: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Challenges in reproducible research</a:t>
            </a:r>
          </a:p>
        </p:txBody>
      </p:sp>
    </p:spTree>
    <p:extLst>
      <p:ext uri="{BB962C8B-B14F-4D97-AF65-F5344CB8AC3E}">
        <p14:creationId xmlns:p14="http://schemas.microsoft.com/office/powerpoint/2010/main" val="373900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lnSpcReduction="10000"/>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Human error</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forget small details from the research process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perform incomplete descriptions of the data collection or analysis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don’t collect or properly document data that we initially might consider unimportant</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lose or misplace data</a:t>
            </a:r>
          </a:p>
          <a:p>
            <a:pPr marL="457200" lvl="1" indent="0">
              <a:lnSpc>
                <a:spcPct val="100000"/>
              </a:lnSpc>
              <a:spcBef>
                <a:spcPts val="0"/>
              </a:spcBef>
              <a:buNone/>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How to address this?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record every detail of the data collection and analysis, as inconsequential or minor as it may seem</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keep multiple copies of the data</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keep raw copies of the data</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Challenges in reproducible research</a:t>
            </a:r>
          </a:p>
        </p:txBody>
      </p:sp>
    </p:spTree>
    <p:extLst>
      <p:ext uri="{BB962C8B-B14F-4D97-AF65-F5344CB8AC3E}">
        <p14:creationId xmlns:p14="http://schemas.microsoft.com/office/powerpoint/2010/main" val="87946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AF69AA-5B99-7DC5-EF12-B956D202070A}"/>
              </a:ext>
            </a:extLst>
          </p:cNvPr>
          <p:cNvSpPr>
            <a:spLocks noGrp="1"/>
          </p:cNvSpPr>
          <p:nvPr>
            <p:ph idx="1"/>
          </p:nvPr>
        </p:nvSpPr>
        <p:spPr>
          <a:xfrm>
            <a:off x="397164" y="1727200"/>
            <a:ext cx="11259127" cy="4185920"/>
          </a:xfrm>
        </p:spPr>
        <p:txBody>
          <a:bodyPr>
            <a:normAutofit/>
          </a:bodyPr>
          <a:lstStyle/>
          <a:p>
            <a:pPr>
              <a:lnSpc>
                <a:spcPct val="100000"/>
              </a:lnSpc>
              <a:spcBef>
                <a:spcPts val="0"/>
              </a:spcBef>
              <a:defRPr/>
            </a:pPr>
            <a:r>
              <a:rPr lang="en-GB" b="1" spc="-1" dirty="0">
                <a:solidFill>
                  <a:srgbClr val="000000"/>
                </a:solidFill>
                <a:uFill>
                  <a:solidFill>
                    <a:srgbClr val="FFFFFF"/>
                  </a:solidFill>
                </a:uFill>
                <a:latin typeface="Calibri" panose="020F0502020204030204" pitchFamily="34" charset="0"/>
                <a:cs typeface="Calibri" panose="020F0502020204030204" pitchFamily="34" charset="0"/>
              </a:rPr>
              <a:t>IPR</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don’t share data and code because we are afraid that other researchers might use it incorrectly or unethically</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might not receive proper credit for others using our data</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we might want to perform new analyses on our data and we are afraid that others might do this ahead of us</a:t>
            </a:r>
          </a:p>
          <a:p>
            <a:pPr marL="457200" lvl="1" indent="0">
              <a:lnSpc>
                <a:spcPct val="100000"/>
              </a:lnSpc>
              <a:spcBef>
                <a:spcPts val="0"/>
              </a:spcBef>
              <a:buNone/>
              <a:defRPr/>
            </a:pPr>
            <a:endParaRPr lang="en-GB"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How to address this?</a:t>
            </a:r>
          </a:p>
          <a:p>
            <a:pPr lvl="1">
              <a:lnSpc>
                <a:spcPct val="100000"/>
              </a:lnSpc>
              <a:spcBef>
                <a:spcPts val="0"/>
              </a:spcBef>
              <a:defRPr/>
            </a:pPr>
            <a:r>
              <a:rPr lang="en-GB" spc="-1" dirty="0">
                <a:solidFill>
                  <a:srgbClr val="000000"/>
                </a:solidFill>
                <a:uFill>
                  <a:solidFill>
                    <a:srgbClr val="FFFFFF"/>
                  </a:solidFill>
                </a:uFill>
                <a:latin typeface="Calibri" panose="020F0502020204030204" pitchFamily="34" charset="0"/>
                <a:cs typeface="Calibri" panose="020F0502020204030204" pitchFamily="34" charset="0"/>
              </a:rPr>
              <a:t>use specific data/code sharing tools that facilitate proper IPR management</a:t>
            </a:r>
          </a:p>
        </p:txBody>
      </p:sp>
      <p:sp>
        <p:nvSpPr>
          <p:cNvPr id="4" name="Title 3">
            <a:extLst>
              <a:ext uri="{FF2B5EF4-FFF2-40B4-BE49-F238E27FC236}">
                <a16:creationId xmlns:a16="http://schemas.microsoft.com/office/drawing/2014/main" id="{0F3C8F41-A89B-7CED-1EC5-58F94D5A997D}"/>
              </a:ext>
            </a:extLst>
          </p:cNvPr>
          <p:cNvSpPr>
            <a:spLocks noGrp="1"/>
          </p:cNvSpPr>
          <p:nvPr>
            <p:ph type="title"/>
          </p:nvPr>
        </p:nvSpPr>
        <p:spPr/>
        <p:txBody>
          <a:bodyPr/>
          <a:lstStyle/>
          <a:p>
            <a:r>
              <a:rPr lang="en-GB" dirty="0"/>
              <a:t>Challenges in reproducible research</a:t>
            </a:r>
          </a:p>
        </p:txBody>
      </p:sp>
    </p:spTree>
    <p:extLst>
      <p:ext uri="{BB962C8B-B14F-4D97-AF65-F5344CB8AC3E}">
        <p14:creationId xmlns:p14="http://schemas.microsoft.com/office/powerpoint/2010/main" val="3305739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E381DA-58FA-1D48-801C-204E17571D82}">
  <we:reference id="wa200002185" version="1.0.0.0" store="en-GB" storeType="OMEX"/>
  <we:alternateReferences>
    <we:reference id="wa200002185" version="1.0.0.0" store="WA20000218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2339</TotalTime>
  <Words>2457</Words>
  <Application>Microsoft Macintosh PowerPoint</Application>
  <PresentationFormat>Widescreen</PresentationFormat>
  <Paragraphs>322</Paragraphs>
  <Slides>40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Georgia</vt:lpstr>
      <vt:lpstr>Segoe UI</vt:lpstr>
      <vt:lpstr>StarSymbol</vt:lpstr>
      <vt:lpstr>Times New Roman</vt:lpstr>
      <vt:lpstr>Office Theme</vt:lpstr>
      <vt:lpstr>Reproducible Research and Data Analysis</vt:lpstr>
      <vt:lpstr>1. Reproducible Research</vt:lpstr>
      <vt:lpstr>Reproducible research</vt:lpstr>
      <vt:lpstr>Why perform reproducible research?</vt:lpstr>
      <vt:lpstr>Why perform reproducible research?</vt:lpstr>
      <vt:lpstr>Challenges in reproducible research</vt:lpstr>
      <vt:lpstr>Challenges in reproducible research</vt:lpstr>
      <vt:lpstr>Challenges in reproducible research</vt:lpstr>
      <vt:lpstr>Challenges in reproducible research</vt:lpstr>
      <vt:lpstr>Challenges in reproducible research</vt:lpstr>
      <vt:lpstr>Stages of performing reproducible research</vt:lpstr>
      <vt:lpstr>Stages of performing reproducible research</vt:lpstr>
      <vt:lpstr>Stages of performing reproducible research</vt:lpstr>
      <vt:lpstr>2. Research Code</vt:lpstr>
      <vt:lpstr>Git - good practice for code management</vt:lpstr>
      <vt:lpstr>Git and GitHub</vt:lpstr>
      <vt:lpstr>How to create metadata?</vt:lpstr>
      <vt:lpstr>Metadata can use any standard</vt:lpstr>
      <vt:lpstr>Zenodo</vt:lpstr>
      <vt:lpstr>Zenodo special features</vt:lpstr>
      <vt:lpstr>From GitHub to Zenodo</vt:lpstr>
      <vt:lpstr>Zenodo-GitHub bridge</vt:lpstr>
      <vt:lpstr>Publish GitHub repo in Zenodo</vt:lpstr>
      <vt:lpstr>Publish GitHub repo in Zenodo</vt:lpstr>
      <vt:lpstr>Publish GitHub repo in Zenodo</vt:lpstr>
      <vt:lpstr>3. Reproducible Environments</vt:lpstr>
      <vt:lpstr>Reproducible environments</vt:lpstr>
      <vt:lpstr>Capturing computational environments</vt:lpstr>
      <vt:lpstr>Open notebooks</vt:lpstr>
      <vt:lpstr>Reproducible Open Science</vt:lpstr>
      <vt:lpstr>Implement Open Science</vt:lpstr>
      <vt:lpstr>Binder</vt:lpstr>
      <vt:lpstr>What does Binder do?</vt:lpstr>
      <vt:lpstr>Compute resources</vt:lpstr>
      <vt:lpstr>Reproduce your analysis with Binder</vt:lpstr>
      <vt:lpstr>What happens when we click a Binder link?</vt:lpstr>
      <vt:lpstr>PowerPoint Presentation</vt:lpstr>
      <vt:lpstr>PowerPoint Presentation</vt:lpstr>
      <vt:lpstr>Bibliography and 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LOREDANA MARIA MANASIA (77132)</dc:creator>
  <cp:lastModifiedBy>Radu Ioan CIOBANU (1621)</cp:lastModifiedBy>
  <cp:revision>84</cp:revision>
  <dcterms:created xsi:type="dcterms:W3CDTF">2021-08-26T15:00:46Z</dcterms:created>
  <dcterms:modified xsi:type="dcterms:W3CDTF">2022-06-02T14:48:28Z</dcterms:modified>
</cp:coreProperties>
</file>