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6"/>
  </p:notesMasterIdLst>
  <p:sldIdLst>
    <p:sldId id="256" r:id="rId2"/>
    <p:sldId id="258" r:id="rId3"/>
    <p:sldId id="285" r:id="rId4"/>
    <p:sldId id="286" r:id="rId5"/>
    <p:sldId id="265" r:id="rId6"/>
    <p:sldId id="288" r:id="rId7"/>
    <p:sldId id="260" r:id="rId8"/>
    <p:sldId id="289" r:id="rId9"/>
    <p:sldId id="287" r:id="rId10"/>
    <p:sldId id="292" r:id="rId11"/>
    <p:sldId id="290" r:id="rId12"/>
    <p:sldId id="279" r:id="rId13"/>
    <p:sldId id="293" r:id="rId14"/>
    <p:sldId id="291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A6640B-FB1A-499A-BD51-1ADF665EE593}">
  <a:tblStyle styleId="{E7A6640B-FB1A-499A-BD51-1ADF665EE593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4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714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7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17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68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942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208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24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F9E0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818062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rgbClr val="FFFFFF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299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buClr>
                <a:srgbClr val="434343"/>
              </a:buClr>
              <a:buSzPct val="100000"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solidFill>
          <a:srgbClr val="43434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818062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799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1800" i="1">
                <a:solidFill>
                  <a:srgbClr val="CCCCCC"/>
                </a:solidFill>
              </a:defRPr>
            </a:lvl1pPr>
            <a:lvl2pPr lvl="1" algn="ctr" rtl="0">
              <a:spcBef>
                <a:spcPts val="0"/>
              </a:spcBef>
              <a:defRPr sz="1800" i="1">
                <a:solidFill>
                  <a:srgbClr val="CCCCCC"/>
                </a:solidFill>
              </a:defRPr>
            </a:lvl2pPr>
            <a:lvl3pPr lvl="2" algn="ctr" rtl="0">
              <a:spcBef>
                <a:spcPts val="0"/>
              </a:spcBef>
              <a:buSzPct val="100000"/>
              <a:defRPr sz="1800" i="1">
                <a:solidFill>
                  <a:srgbClr val="CCCCCC"/>
                </a:solidFill>
              </a:defRPr>
            </a:lvl3pPr>
            <a:lvl4pPr lvl="3" algn="ctr" rtl="0">
              <a:spcBef>
                <a:spcPts val="0"/>
              </a:spcBef>
              <a:defRPr i="1">
                <a:solidFill>
                  <a:srgbClr val="CCCCCC"/>
                </a:solidFill>
              </a:defRPr>
            </a:lvl4pPr>
            <a:lvl5pPr lvl="4" algn="ctr" rtl="0">
              <a:spcBef>
                <a:spcPts val="0"/>
              </a:spcBef>
              <a:defRPr i="1">
                <a:solidFill>
                  <a:srgbClr val="CCCCC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8pPr>
            <a:lvl9pPr lvl="8" algn="ctr">
              <a:spcBef>
                <a:spcPts val="0"/>
              </a:spcBef>
              <a:buClr>
                <a:srgbClr val="CCCCCC"/>
              </a:buClr>
              <a:defRPr i="1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/>
          <p:nvPr/>
        </p:nvSpPr>
        <p:spPr>
          <a:xfrm>
            <a:off x="3853200" y="293593"/>
            <a:ext cx="14376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241650" y="91565"/>
            <a:ext cx="2660700" cy="733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699" cy="3241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58124" y="550425"/>
            <a:ext cx="8028197" cy="4042637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241650" y="91565"/>
            <a:ext cx="2660700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699" cy="32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CCCCC"/>
              </a:buClr>
              <a:buSzPct val="80000"/>
              <a:buFont typeface="Droid Serif"/>
              <a:buChar char="⊡"/>
              <a:defRPr sz="30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CCCCCC"/>
              </a:buClr>
              <a:buSzPct val="75000"/>
              <a:buFont typeface="Droid Serif"/>
              <a:buChar char="□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CCCCCC"/>
              </a:buClr>
              <a:buSzPct val="100000"/>
              <a:buFont typeface="Droid Serif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CCCCCC"/>
              </a:buClr>
              <a:buSzPct val="100000"/>
              <a:buFont typeface="Droid Serif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CCCCCC"/>
              </a:buClr>
              <a:buSzPct val="100000"/>
              <a:buFont typeface="Droid Serif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434343"/>
              </a:buClr>
              <a:buSzPct val="100000"/>
              <a:buFont typeface="Droid Serif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dmtraininghub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2777/061652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esearch.ie/2019/02/08/irish-research-council-statement-on-open-access-and-plan-s/" TargetMode="External"/><Relationship Id="rId5" Type="http://schemas.openxmlformats.org/officeDocument/2006/relationships/hyperlink" Target="https://www.sfi.ie/funding/sfi-policies-and-guidance/open-research/" TargetMode="External"/><Relationship Id="rId4" Type="http://schemas.openxmlformats.org/officeDocument/2006/relationships/hyperlink" Target="http://dx.doi.org/10.1787/5jrs2f963zs1-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dmtraininghub.e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1184744" y="2083290"/>
            <a:ext cx="6798366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 err="1"/>
              <a:t>TrainRDM</a:t>
            </a:r>
            <a:r>
              <a:rPr lang="en" dirty="0"/>
              <a:t>: </a:t>
            </a:r>
            <a:br>
              <a:rPr lang="en" dirty="0"/>
            </a:br>
            <a:r>
              <a:rPr lang="en-IE" sz="2400" dirty="0"/>
              <a:t>Open Science and Research Data Management Innovative and Distributed Training Programme</a:t>
            </a:r>
            <a:endParaRPr lang="e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928852-6D39-484D-9D8C-37A2A8586817}"/>
              </a:ext>
            </a:extLst>
          </p:cNvPr>
          <p:cNvSpPr txBox="1"/>
          <p:nvPr/>
        </p:nvSpPr>
        <p:spPr>
          <a:xfrm>
            <a:off x="1755648" y="3901004"/>
            <a:ext cx="6528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hlinkClick r:id="rId3"/>
              </a:rPr>
              <a:t>https://rdmtraininghub.eu/</a:t>
            </a:r>
            <a:r>
              <a:rPr lang="en-US" sz="1600" dirty="0"/>
              <a:t>  			Sep 2021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2F9FDF-FEC1-B24C-BDA8-2AAF9E5B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16" y="727945"/>
            <a:ext cx="1972646" cy="12902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Timeliness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AF1A5-FA99-4A47-980B-EFAE8A41406F}"/>
              </a:ext>
            </a:extLst>
          </p:cNvPr>
          <p:cNvSpPr txBox="1"/>
          <p:nvPr/>
        </p:nvSpPr>
        <p:spPr>
          <a:xfrm>
            <a:off x="1536192" y="43525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hape 64">
            <a:extLst>
              <a:ext uri="{FF2B5EF4-FFF2-40B4-BE49-F238E27FC236}">
                <a16:creationId xmlns:a16="http://schemas.microsoft.com/office/drawing/2014/main" id="{C7C1889E-B961-9542-BE57-9CEC12BA5889}"/>
              </a:ext>
            </a:extLst>
          </p:cNvPr>
          <p:cNvSpPr txBox="1">
            <a:spLocks/>
          </p:cNvSpPr>
          <p:nvPr/>
        </p:nvSpPr>
        <p:spPr>
          <a:xfrm>
            <a:off x="713232" y="3867912"/>
            <a:ext cx="4256333" cy="785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ct val="80000"/>
              <a:buFont typeface="Droid Serif"/>
              <a:buChar char="⊡"/>
              <a:defRPr sz="3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75000"/>
              <a:buFont typeface="Droid Serif"/>
              <a:buChar char="□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IE" sz="2800" dirty="0"/>
              <a:t>Ireland is also aligned</a:t>
            </a:r>
          </a:p>
        </p:txBody>
      </p:sp>
      <p:sp>
        <p:nvSpPr>
          <p:cNvPr id="7" name="Shape 64">
            <a:extLst>
              <a:ext uri="{FF2B5EF4-FFF2-40B4-BE49-F238E27FC236}">
                <a16:creationId xmlns:a16="http://schemas.microsoft.com/office/drawing/2014/main" id="{F1351A3A-8756-7F4D-9B50-E9C8F5E01D56}"/>
              </a:ext>
            </a:extLst>
          </p:cNvPr>
          <p:cNvSpPr txBox="1">
            <a:spLocks/>
          </p:cNvSpPr>
          <p:nvPr/>
        </p:nvSpPr>
        <p:spPr>
          <a:xfrm>
            <a:off x="749808" y="777240"/>
            <a:ext cx="4885679" cy="29698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ct val="80000"/>
              <a:buFont typeface="Droid Serif"/>
              <a:buChar char="⊡"/>
              <a:defRPr sz="3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75000"/>
              <a:buFont typeface="Droid Serif"/>
              <a:buChar char="□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algn="ctr">
              <a:spcBef>
                <a:spcPts val="0"/>
              </a:spcBef>
              <a:buFont typeface="Droid Serif"/>
              <a:buNone/>
            </a:pPr>
            <a:endParaRPr lang="en-IE" sz="2000" dirty="0"/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Science Foundation Ireland supports that research data should be Findable, Accessible, Interoperable and Reusable (FAIR)</a:t>
            </a:r>
          </a:p>
          <a:p>
            <a:pPr marL="285750" indent="-285750">
              <a:spcBef>
                <a:spcPts val="0"/>
              </a:spcBef>
            </a:pPr>
            <a:endParaRPr lang="en-IE" sz="1800" dirty="0"/>
          </a:p>
          <a:p>
            <a:pPr marL="285750" indent="-285750">
              <a:spcBef>
                <a:spcPts val="0"/>
              </a:spcBef>
            </a:pPr>
            <a:endParaRPr lang="en-IE" sz="1800" dirty="0"/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The Irish Research Council strategy on open access emphasises the central role of the researcher in shaping and facilitating open access</a:t>
            </a:r>
          </a:p>
          <a:p>
            <a:pPr>
              <a:spcBef>
                <a:spcPts val="0"/>
              </a:spcBef>
              <a:buNone/>
            </a:pPr>
            <a:endParaRPr lang="en-IE" sz="1800" dirty="0"/>
          </a:p>
          <a:p>
            <a:pPr marL="285750" indent="-285750">
              <a:spcBef>
                <a:spcPts val="0"/>
              </a:spcBef>
            </a:pPr>
            <a:endParaRPr lang="en" sz="1800" dirty="0"/>
          </a:p>
        </p:txBody>
      </p:sp>
      <p:pic>
        <p:nvPicPr>
          <p:cNvPr id="5" name="Picture 4" descr="A picture containing dark, white, plant, ceramic ware&#10;&#10;Description automatically generated">
            <a:extLst>
              <a:ext uri="{FF2B5EF4-FFF2-40B4-BE49-F238E27FC236}">
                <a16:creationId xmlns:a16="http://schemas.microsoft.com/office/drawing/2014/main" id="{4A343E17-AB47-5146-BE5D-632F168A82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2285" y="1023179"/>
            <a:ext cx="4316419" cy="32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6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9C1F31-1A81-6440-881E-29084EE0F7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49"/>
            <a:ext cx="9143999" cy="6095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B5C43AF-BA70-794C-B6E7-1689712B4E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THANKS!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subTitle" idx="4294967295"/>
          </p:nvPr>
        </p:nvSpPr>
        <p:spPr>
          <a:xfrm>
            <a:off x="0" y="1860955"/>
            <a:ext cx="6593700" cy="784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/>
              <a:t>Questionnaires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F2EEEFA2-D818-4144-B0AE-5B62ED3AB9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975" y="323388"/>
            <a:ext cx="4400550" cy="440055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6D979ED-2E8A-AD43-A42F-4816BB99DD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863329" y="323388"/>
            <a:ext cx="1483924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REFERENCES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643260" y="633833"/>
            <a:ext cx="7857479" cy="38758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-IE" sz="800" dirty="0"/>
          </a:p>
          <a:p>
            <a:pPr marL="285750" indent="-285750">
              <a:spcBef>
                <a:spcPts val="0"/>
              </a:spcBef>
            </a:pPr>
            <a:r>
              <a:rPr lang="en-IE" sz="1600" dirty="0"/>
              <a:t>European Commission (2016). </a:t>
            </a:r>
            <a:r>
              <a:rPr lang="en-IE" sz="1600" i="1" dirty="0"/>
              <a:t>Open innovation, Open Science, open to the world. A vision for Europe</a:t>
            </a:r>
            <a:r>
              <a:rPr lang="en-IE" sz="1600" dirty="0"/>
              <a:t>. Brussels: European Commission, Directorate-General for Research and Innovation. ISBN: 978-92-79-57346-0 Available at: </a:t>
            </a:r>
            <a:r>
              <a:rPr lang="en-IE" sz="1600" dirty="0">
                <a:hlinkClick r:id="rId3"/>
              </a:rPr>
              <a:t>http://dx.doi.org/10.2777/061652</a:t>
            </a:r>
            <a:r>
              <a:rPr lang="en-IE" sz="1600" dirty="0"/>
              <a:t>  (Last accessed: 6/Apr/21)</a:t>
            </a:r>
          </a:p>
          <a:p>
            <a:pPr marL="285750" indent="-285750">
              <a:spcBef>
                <a:spcPts val="0"/>
              </a:spcBef>
            </a:pPr>
            <a:endParaRPr lang="en-IE" sz="1600" dirty="0"/>
          </a:p>
          <a:p>
            <a:pPr marL="285750" indent="-285750">
              <a:spcBef>
                <a:spcPts val="0"/>
              </a:spcBef>
            </a:pPr>
            <a:r>
              <a:rPr lang="en-IE" sz="1600" dirty="0"/>
              <a:t>OECD (2015). </a:t>
            </a:r>
            <a:r>
              <a:rPr lang="en-IE" sz="1600" i="1" dirty="0"/>
              <a:t>Making Open Science a Reality</a:t>
            </a:r>
            <a:r>
              <a:rPr lang="en-IE" sz="1600" dirty="0"/>
              <a:t>. (OECD Science, Technology and Industry Policy Papers, 25). Paris: OECD Publishing. Available at: </a:t>
            </a:r>
            <a:r>
              <a:rPr lang="en-IE" sz="1600" dirty="0">
                <a:hlinkClick r:id="rId4"/>
              </a:rPr>
              <a:t>http://dx.doi.org/10.1787/5jrs2f963zs1-en</a:t>
            </a:r>
            <a:r>
              <a:rPr lang="en-IE" sz="1600" dirty="0"/>
              <a:t>  (Last accessed: 6/Apr/21)</a:t>
            </a:r>
          </a:p>
          <a:p>
            <a:pPr marL="285750" indent="-285750">
              <a:spcBef>
                <a:spcPts val="0"/>
              </a:spcBef>
            </a:pPr>
            <a:endParaRPr lang="en-IE" sz="1600" dirty="0"/>
          </a:p>
          <a:p>
            <a:pPr marL="285750" indent="-285750">
              <a:spcBef>
                <a:spcPts val="0"/>
              </a:spcBef>
            </a:pPr>
            <a:r>
              <a:rPr lang="en-IE" sz="1600" dirty="0"/>
              <a:t>SFI (2021). </a:t>
            </a:r>
            <a:r>
              <a:rPr lang="en-IE" sz="1600" i="1" dirty="0"/>
              <a:t>Open Research Policy</a:t>
            </a:r>
            <a:r>
              <a:rPr lang="en-IE" sz="1600" dirty="0"/>
              <a:t>. Available at: </a:t>
            </a:r>
            <a:r>
              <a:rPr lang="en-IE" sz="1600" dirty="0">
                <a:hlinkClick r:id="rId5"/>
              </a:rPr>
              <a:t>https://www.sfi.ie/funding/sfi-policies-and-guidance/open-research/</a:t>
            </a:r>
            <a:r>
              <a:rPr lang="en-IE" sz="1600" dirty="0"/>
              <a:t>  (Last accessed: 6/Apr/21)</a:t>
            </a:r>
          </a:p>
          <a:p>
            <a:pPr marL="285750" indent="-285750">
              <a:spcBef>
                <a:spcPts val="0"/>
              </a:spcBef>
            </a:pPr>
            <a:endParaRPr lang="en-IE" sz="1600" dirty="0"/>
          </a:p>
          <a:p>
            <a:pPr marL="285750" indent="-285750">
              <a:spcBef>
                <a:spcPts val="0"/>
              </a:spcBef>
            </a:pPr>
            <a:r>
              <a:rPr lang="en-IE" sz="1600" dirty="0"/>
              <a:t>IRC (2019) </a:t>
            </a:r>
            <a:r>
              <a:rPr lang="en-IE" sz="1600" i="1" dirty="0"/>
              <a:t>Irish Research Council statement on open access and Plan </a:t>
            </a:r>
            <a:r>
              <a:rPr lang="en-IE" sz="1600" dirty="0"/>
              <a:t>S. Available at: </a:t>
            </a:r>
            <a:r>
              <a:rPr lang="en-IE" sz="1600" dirty="0">
                <a:hlinkClick r:id="rId6"/>
              </a:rPr>
              <a:t>https://research.ie/2019/02/08/irish-research-council-statement-on-open-access-and-plan-s/</a:t>
            </a:r>
            <a:r>
              <a:rPr lang="en-IE" sz="1600" dirty="0"/>
              <a:t>  (Last accessed: 6/Apr/21)</a:t>
            </a:r>
            <a:endParaRPr lang="en" sz="16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17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1184744" y="2083290"/>
            <a:ext cx="6798366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 err="1"/>
              <a:t>TrainRDM</a:t>
            </a:r>
            <a:r>
              <a:rPr lang="en" dirty="0"/>
              <a:t>: </a:t>
            </a:r>
            <a:br>
              <a:rPr lang="en" dirty="0"/>
            </a:br>
            <a:r>
              <a:rPr lang="en-IE" sz="2400" dirty="0"/>
              <a:t>Open Science and Research Data Management Innovative and Distributed Training Programme</a:t>
            </a:r>
            <a:endParaRPr lang="e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928852-6D39-484D-9D8C-37A2A8586817}"/>
              </a:ext>
            </a:extLst>
          </p:cNvPr>
          <p:cNvSpPr txBox="1"/>
          <p:nvPr/>
        </p:nvSpPr>
        <p:spPr>
          <a:xfrm>
            <a:off x="1755648" y="3901004"/>
            <a:ext cx="6528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hlinkClick r:id="rId3"/>
              </a:rPr>
              <a:t>https://rdmtraininghub.eu/</a:t>
            </a:r>
            <a:r>
              <a:rPr lang="en-US" sz="1600" dirty="0"/>
              <a:t>  			Sep 2021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2F9FDF-FEC1-B24C-BDA8-2AAF9E5B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16" y="727945"/>
            <a:ext cx="1972646" cy="129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3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Erasmus+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4294967295"/>
          </p:nvPr>
        </p:nvSpPr>
        <p:spPr>
          <a:xfrm>
            <a:off x="521208" y="1137727"/>
            <a:ext cx="8275320" cy="784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200" b="1" dirty="0" err="1"/>
              <a:t>TrainRDM</a:t>
            </a:r>
            <a:r>
              <a:rPr lang="en" sz="3200" b="1" dirty="0"/>
              <a:t> is a KA2 Strategic Partnership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1275150" y="2072256"/>
            <a:ext cx="6593700" cy="16219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IE" sz="2400" dirty="0"/>
              <a:t>30 Months: Nov/2020 – Apr 2023</a:t>
            </a:r>
          </a:p>
          <a:p>
            <a:pPr lvl="0" algn="ctr">
              <a:spcBef>
                <a:spcPts val="0"/>
              </a:spcBef>
              <a:buNone/>
            </a:pPr>
            <a:endParaRPr lang="en-IE" sz="2400" dirty="0"/>
          </a:p>
          <a:p>
            <a:pPr lvl="0" algn="ctr">
              <a:spcBef>
                <a:spcPts val="0"/>
              </a:spcBef>
              <a:buNone/>
            </a:pPr>
            <a:r>
              <a:rPr lang="en-IE" sz="2000" b="1" dirty="0"/>
              <a:t>Erasmus+</a:t>
            </a:r>
            <a:r>
              <a:rPr lang="en-IE" sz="1800" dirty="0"/>
              <a:t> KA2 Strategic Partnerships are </a:t>
            </a:r>
            <a:r>
              <a:rPr lang="en-IE" sz="2000" b="1" dirty="0"/>
              <a:t>transnational</a:t>
            </a:r>
            <a:r>
              <a:rPr lang="en-IE" sz="1800" dirty="0"/>
              <a:t> projects designed to develop and share innovative practices and promote </a:t>
            </a:r>
            <a:r>
              <a:rPr lang="en-IE" sz="2000" b="1" dirty="0"/>
              <a:t>cooperation</a:t>
            </a:r>
            <a:r>
              <a:rPr lang="en-IE" sz="2000" dirty="0"/>
              <a:t>, </a:t>
            </a:r>
            <a:r>
              <a:rPr lang="en-IE" sz="2000" b="1" dirty="0"/>
              <a:t>peer learning</a:t>
            </a:r>
            <a:r>
              <a:rPr lang="en-IE" sz="1800" dirty="0"/>
              <a:t>, and </a:t>
            </a:r>
            <a:r>
              <a:rPr lang="en-IE" sz="2000" b="1" dirty="0"/>
              <a:t>exchanges</a:t>
            </a:r>
            <a:r>
              <a:rPr lang="en-IE" sz="1800" dirty="0"/>
              <a:t> of experiences in the fields of education, training, and youth.</a:t>
            </a:r>
            <a:endParaRPr lang="en" sz="18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935B1-F4B2-8348-B0F1-913923AC76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4684" y="654050"/>
            <a:ext cx="3530600" cy="3835400"/>
          </a:xfrm>
          <a:prstGeom prst="rect">
            <a:avLst/>
          </a:prstGeom>
        </p:spPr>
      </p:pic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PARTNERS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  <p:sp>
        <p:nvSpPr>
          <p:cNvPr id="7" name="Shape 64">
            <a:extLst>
              <a:ext uri="{FF2B5EF4-FFF2-40B4-BE49-F238E27FC236}">
                <a16:creationId xmlns:a16="http://schemas.microsoft.com/office/drawing/2014/main" id="{3AD2FFD2-4584-A44F-AF18-834F2E643284}"/>
              </a:ext>
            </a:extLst>
          </p:cNvPr>
          <p:cNvSpPr txBox="1">
            <a:spLocks/>
          </p:cNvSpPr>
          <p:nvPr/>
        </p:nvSpPr>
        <p:spPr>
          <a:xfrm>
            <a:off x="881958" y="883536"/>
            <a:ext cx="4027862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ct val="80000"/>
              <a:buFont typeface="Droid Serif"/>
              <a:buChar char="⊡"/>
              <a:defRPr sz="3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75000"/>
              <a:buFont typeface="Droid Serif"/>
              <a:buChar char="□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285750" indent="-285750" algn="just">
              <a:spcBef>
                <a:spcPts val="0"/>
              </a:spcBef>
            </a:pPr>
            <a:r>
              <a:rPr lang="en-IE" sz="2000" dirty="0"/>
              <a:t>UNIVERSITATEA POLITEHNICA DIN BUCURESTI</a:t>
            </a:r>
          </a:p>
          <a:p>
            <a:pPr algn="just">
              <a:spcBef>
                <a:spcPts val="0"/>
              </a:spcBef>
              <a:buNone/>
            </a:pPr>
            <a:endParaRPr lang="en-IE" sz="1100" dirty="0"/>
          </a:p>
          <a:p>
            <a:pPr marL="285750" indent="-285750" algn="just">
              <a:spcBef>
                <a:spcPts val="0"/>
              </a:spcBef>
            </a:pPr>
            <a:r>
              <a:rPr lang="en-IE" sz="2000" dirty="0"/>
              <a:t>TECHNISCHE UNIVERSITAET WIEN</a:t>
            </a:r>
          </a:p>
          <a:p>
            <a:pPr algn="just">
              <a:spcBef>
                <a:spcPts val="0"/>
              </a:spcBef>
              <a:buNone/>
            </a:pPr>
            <a:endParaRPr lang="en-IE" sz="1000" dirty="0"/>
          </a:p>
          <a:p>
            <a:pPr marL="285750" indent="-285750" algn="just">
              <a:spcBef>
                <a:spcPts val="0"/>
              </a:spcBef>
            </a:pPr>
            <a:r>
              <a:rPr lang="en-IE" sz="2000" dirty="0"/>
              <a:t> NATIONAL COLLEGE OF IRELAND</a:t>
            </a:r>
          </a:p>
          <a:p>
            <a:pPr marL="285750" indent="-285750" algn="just">
              <a:spcBef>
                <a:spcPts val="0"/>
              </a:spcBef>
            </a:pPr>
            <a:endParaRPr lang="en-IE" sz="1000" dirty="0"/>
          </a:p>
          <a:p>
            <a:pPr marL="285750" indent="-285750" algn="just">
              <a:spcBef>
                <a:spcPts val="0"/>
              </a:spcBef>
            </a:pPr>
            <a:r>
              <a:rPr lang="en-IE" sz="2000" dirty="0"/>
              <a:t> </a:t>
            </a:r>
            <a:r>
              <a:rPr lang="en-IE" sz="2000" cap="all" dirty="0"/>
              <a:t>Digital Technology Skills Limited</a:t>
            </a:r>
            <a:endParaRPr lang="en-IE" sz="2000" dirty="0"/>
          </a:p>
          <a:p>
            <a:pPr marL="285750" indent="-285750" algn="just">
              <a:spcBef>
                <a:spcPts val="0"/>
              </a:spcBef>
            </a:pPr>
            <a:endParaRPr lang="en-IE" sz="1000" dirty="0"/>
          </a:p>
          <a:p>
            <a:pPr marL="285750" indent="-285750" algn="just">
              <a:spcBef>
                <a:spcPts val="0"/>
              </a:spcBef>
            </a:pPr>
            <a:r>
              <a:rPr lang="en-IE" sz="2000" dirty="0"/>
              <a:t> UNIVERSITA DEGLI STUDI DI ROMA LA SAPIENZA</a:t>
            </a:r>
          </a:p>
          <a:p>
            <a:pPr marL="285750" indent="-285750" algn="just">
              <a:spcBef>
                <a:spcPts val="0"/>
              </a:spcBef>
            </a:pPr>
            <a:endParaRPr lang="en-IE" sz="1000" dirty="0"/>
          </a:p>
          <a:p>
            <a:pPr marL="285750" indent="-285750" algn="just">
              <a:spcBef>
                <a:spcPts val="0"/>
              </a:spcBef>
            </a:pPr>
            <a:r>
              <a:rPr lang="en-IE" sz="2000" dirty="0"/>
              <a:t> ICI BUCURESTI </a:t>
            </a:r>
            <a:endParaRPr lang="en" sz="2000" dirty="0"/>
          </a:p>
        </p:txBody>
      </p:sp>
      <p:sp>
        <p:nvSpPr>
          <p:cNvPr id="8" name="Shape 145">
            <a:extLst>
              <a:ext uri="{FF2B5EF4-FFF2-40B4-BE49-F238E27FC236}">
                <a16:creationId xmlns:a16="http://schemas.microsoft.com/office/drawing/2014/main" id="{B665A056-4E0B-AA4A-8E0E-467FE04DE0BD}"/>
              </a:ext>
            </a:extLst>
          </p:cNvPr>
          <p:cNvSpPr/>
          <p:nvPr/>
        </p:nvSpPr>
        <p:spPr>
          <a:xfrm>
            <a:off x="5230925" y="2553462"/>
            <a:ext cx="202500" cy="202500"/>
          </a:xfrm>
          <a:prstGeom prst="frame">
            <a:avLst>
              <a:gd name="adj1" fmla="val 27022"/>
            </a:avLst>
          </a:prstGeom>
          <a:noFill/>
          <a:ln w="38100" cap="flat" cmpd="sng">
            <a:solidFill>
              <a:srgbClr val="FF9E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45">
            <a:extLst>
              <a:ext uri="{FF2B5EF4-FFF2-40B4-BE49-F238E27FC236}">
                <a16:creationId xmlns:a16="http://schemas.microsoft.com/office/drawing/2014/main" id="{F4ADB3ED-B8C2-2245-B8B7-CE5ABDA5E88E}"/>
              </a:ext>
            </a:extLst>
          </p:cNvPr>
          <p:cNvSpPr/>
          <p:nvPr/>
        </p:nvSpPr>
        <p:spPr>
          <a:xfrm>
            <a:off x="6881053" y="3644075"/>
            <a:ext cx="202500" cy="202500"/>
          </a:xfrm>
          <a:prstGeom prst="frame">
            <a:avLst>
              <a:gd name="adj1" fmla="val 27022"/>
            </a:avLst>
          </a:prstGeom>
          <a:noFill/>
          <a:ln w="38100" cap="flat" cmpd="sng">
            <a:solidFill>
              <a:srgbClr val="FF9E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45">
            <a:extLst>
              <a:ext uri="{FF2B5EF4-FFF2-40B4-BE49-F238E27FC236}">
                <a16:creationId xmlns:a16="http://schemas.microsoft.com/office/drawing/2014/main" id="{8958CC9C-A875-5B41-9391-DC09A014337F}"/>
              </a:ext>
            </a:extLst>
          </p:cNvPr>
          <p:cNvSpPr/>
          <p:nvPr/>
        </p:nvSpPr>
        <p:spPr>
          <a:xfrm>
            <a:off x="7031998" y="3155116"/>
            <a:ext cx="202500" cy="202500"/>
          </a:xfrm>
          <a:prstGeom prst="frame">
            <a:avLst>
              <a:gd name="adj1" fmla="val 27022"/>
            </a:avLst>
          </a:prstGeom>
          <a:noFill/>
          <a:ln w="38100" cap="flat" cmpd="sng">
            <a:solidFill>
              <a:srgbClr val="FF9E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45">
            <a:extLst>
              <a:ext uri="{FF2B5EF4-FFF2-40B4-BE49-F238E27FC236}">
                <a16:creationId xmlns:a16="http://schemas.microsoft.com/office/drawing/2014/main" id="{E93A6B11-B62C-3345-A188-729F65171CCD}"/>
              </a:ext>
            </a:extLst>
          </p:cNvPr>
          <p:cNvSpPr/>
          <p:nvPr/>
        </p:nvSpPr>
        <p:spPr>
          <a:xfrm>
            <a:off x="7922773" y="3401819"/>
            <a:ext cx="202500" cy="202500"/>
          </a:xfrm>
          <a:prstGeom prst="frame">
            <a:avLst>
              <a:gd name="adj1" fmla="val 27022"/>
            </a:avLst>
          </a:prstGeom>
          <a:noFill/>
          <a:ln w="38100" cap="flat" cmpd="sng">
            <a:solidFill>
              <a:srgbClr val="FF9E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20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 err="1"/>
              <a:t>TrainRDM</a:t>
            </a:r>
            <a:endParaRPr lang="en" sz="1800"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749807" y="1140714"/>
            <a:ext cx="3483865" cy="38758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IE" sz="2200" dirty="0"/>
              <a:t>Empower the </a:t>
            </a:r>
            <a:r>
              <a:rPr lang="en-IE" sz="2200" b="1" dirty="0"/>
              <a:t>Education</a:t>
            </a:r>
            <a:r>
              <a:rPr lang="en-IE" sz="2200" dirty="0"/>
              <a:t> and </a:t>
            </a:r>
            <a:r>
              <a:rPr lang="en-IE" sz="2200" b="1" dirty="0"/>
              <a:t>Skills</a:t>
            </a:r>
            <a:r>
              <a:rPr lang="en-IE" sz="2200" dirty="0"/>
              <a:t> dimension of </a:t>
            </a:r>
            <a:r>
              <a:rPr lang="en-IE" sz="2200" b="1" dirty="0"/>
              <a:t>Open Science</a:t>
            </a:r>
            <a:r>
              <a:rPr lang="en-IE" sz="2200" dirty="0"/>
              <a:t> (OS) through exploring innovative mechanisms and tools to provide the skills training in particular for and </a:t>
            </a:r>
            <a:r>
              <a:rPr lang="en-IE" sz="2200" b="1" dirty="0"/>
              <a:t>Research Data Management </a:t>
            </a:r>
            <a:r>
              <a:rPr lang="en-IE" sz="2200" dirty="0"/>
              <a:t>(RDM) good practices.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  <p:pic>
        <p:nvPicPr>
          <p:cNvPr id="3" name="Picture 2" descr="A picture containing stack&#10;&#10;Description automatically generated">
            <a:extLst>
              <a:ext uri="{FF2B5EF4-FFF2-40B4-BE49-F238E27FC236}">
                <a16:creationId xmlns:a16="http://schemas.microsoft.com/office/drawing/2014/main" id="{3DDEFA51-377D-F947-A6F7-E6EAFBB17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433" y="1140714"/>
            <a:ext cx="3888760" cy="30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241650" y="91565"/>
            <a:ext cx="2660700" cy="733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OPEN SCIENCE &amp; RDM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/>
          <a:srcRect t="3704" b="3704"/>
          <a:stretch/>
        </p:blipFill>
        <p:spPr>
          <a:xfrm>
            <a:off x="1143000" y="1151347"/>
            <a:ext cx="6857999" cy="25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143000" y="3672222"/>
            <a:ext cx="6857999" cy="1067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dirty="0" err="1"/>
              <a:t>TrainRDM</a:t>
            </a:r>
            <a:r>
              <a:rPr lang="en" sz="2800" dirty="0"/>
              <a:t> is all about training and skills in Open Science &amp; Research Data Management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531C548-9534-704C-BFC3-24B53F54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172" y="4344962"/>
            <a:ext cx="749808" cy="4904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OBJECTIVES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749808" y="777240"/>
            <a:ext cx="7708392" cy="38758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-IE" sz="2000" dirty="0"/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Analyse and </a:t>
            </a:r>
            <a:r>
              <a:rPr lang="en-IE" sz="2000" b="1" dirty="0"/>
              <a:t>Map </a:t>
            </a:r>
            <a:r>
              <a:rPr lang="en-IE" sz="1800" dirty="0"/>
              <a:t>the Skills Training </a:t>
            </a:r>
            <a:r>
              <a:rPr lang="en-IE" sz="2000" b="1" dirty="0"/>
              <a:t>Needs</a:t>
            </a:r>
            <a:r>
              <a:rPr lang="en-IE" sz="1800" dirty="0"/>
              <a:t> for OS and RDM in existing curricula in partner HEIs taking into account the different OS dimensions, target groups and level of existing knowledge;</a:t>
            </a:r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Review existing </a:t>
            </a:r>
            <a:r>
              <a:rPr lang="en-IE" sz="2000" b="1" dirty="0"/>
              <a:t>Good Practice </a:t>
            </a:r>
            <a:r>
              <a:rPr lang="en-IE" sz="1800" dirty="0"/>
              <a:t>in OS and RDM skills training;</a:t>
            </a:r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Develop a OS and RDM </a:t>
            </a:r>
            <a:r>
              <a:rPr lang="en-IE" sz="2000" b="1" dirty="0"/>
              <a:t>Training Methodological Toolkit</a:t>
            </a:r>
            <a:r>
              <a:rPr lang="en-IE" sz="1800" dirty="0"/>
              <a:t>;</a:t>
            </a:r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Develop, validate and diffuse a quality pilot </a:t>
            </a:r>
            <a:r>
              <a:rPr lang="en-IE" sz="2000" b="1" dirty="0"/>
              <a:t>Training Programme </a:t>
            </a:r>
            <a:r>
              <a:rPr lang="en-IE" sz="1800" dirty="0"/>
              <a:t>for OS and RDM;</a:t>
            </a:r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Develop a </a:t>
            </a:r>
            <a:r>
              <a:rPr lang="en-IE" sz="2000" b="1" dirty="0"/>
              <a:t>Training Network </a:t>
            </a:r>
            <a:r>
              <a:rPr lang="en-IE" sz="1800" dirty="0"/>
              <a:t>around OS and RDM concepts;</a:t>
            </a:r>
          </a:p>
          <a:p>
            <a:pPr marL="285750" indent="-285750">
              <a:spcBef>
                <a:spcPts val="0"/>
              </a:spcBef>
            </a:pPr>
            <a:r>
              <a:rPr lang="en-IE" sz="1800" dirty="0"/>
              <a:t>Encourage, motivate, support and recognise </a:t>
            </a:r>
            <a:r>
              <a:rPr lang="en-IE" sz="2000" b="1" dirty="0"/>
              <a:t>Staff and Students Skills Development </a:t>
            </a:r>
            <a:r>
              <a:rPr lang="en-IE" sz="1800" dirty="0"/>
              <a:t>in OS and RDM.</a:t>
            </a:r>
            <a:endParaRPr lang="en" sz="18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0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1271016" y="2161800"/>
            <a:ext cx="6611112" cy="819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buNone/>
            </a:pPr>
            <a:r>
              <a:rPr lang="en-IE" dirty="0"/>
              <a:t>Open Science represents a new approach to the scientific process based on cooperative work and new ways of diffusing knowledge by using digital technologies and new collaborative tools (EC (2016)). </a:t>
            </a:r>
          </a:p>
          <a:p>
            <a:pPr lvl="0">
              <a:buNone/>
            </a:pPr>
            <a:endParaRPr lang="en-IE" dirty="0"/>
          </a:p>
          <a:p>
            <a:pPr lvl="0">
              <a:buNone/>
            </a:pPr>
            <a:r>
              <a:rPr lang="en-IE" dirty="0"/>
              <a:t>The OECD (2015) defines Open Science as:  “to make the primary outputs of publicly funded research results – publications and the research data – publicly accessible in digital format with no or minimal restriction”</a:t>
            </a:r>
            <a:r>
              <a:rPr lang="en" dirty="0"/>
              <a:t>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1493572-CFAF-664E-A2B9-2D01DA01FA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NCI 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749808" y="950976"/>
            <a:ext cx="4050792" cy="38758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-IE" sz="2000" dirty="0"/>
          </a:p>
          <a:p>
            <a:pPr marL="285750" indent="-285750">
              <a:spcBef>
                <a:spcPts val="0"/>
              </a:spcBef>
            </a:pPr>
            <a:r>
              <a:rPr lang="en-IE" sz="2800" b="1" dirty="0"/>
              <a:t>Training Methodological Toolkit </a:t>
            </a:r>
          </a:p>
          <a:p>
            <a:pPr marL="285750" indent="-285750">
              <a:spcBef>
                <a:spcPts val="0"/>
              </a:spcBef>
            </a:pPr>
            <a:endParaRPr lang="en-IE" sz="1200" dirty="0"/>
          </a:p>
          <a:p>
            <a:pPr marL="285750" indent="-285750">
              <a:spcBef>
                <a:spcPts val="0"/>
              </a:spcBef>
            </a:pPr>
            <a:r>
              <a:rPr lang="en-IE" sz="2800" dirty="0"/>
              <a:t>Joint Design of Training Programme</a:t>
            </a:r>
          </a:p>
          <a:p>
            <a:pPr marL="285750" indent="-285750">
              <a:spcBef>
                <a:spcPts val="0"/>
              </a:spcBef>
            </a:pPr>
            <a:endParaRPr lang="en-IE" sz="1400" dirty="0"/>
          </a:p>
          <a:p>
            <a:pPr marL="285750" indent="-285750">
              <a:spcBef>
                <a:spcPts val="0"/>
              </a:spcBef>
            </a:pPr>
            <a:r>
              <a:rPr lang="en-IE" sz="2800" dirty="0"/>
              <a:t>Distributed eLearning Training Platform</a:t>
            </a:r>
            <a:endParaRPr lang="en" sz="28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  <p:pic>
        <p:nvPicPr>
          <p:cNvPr id="3" name="Picture 2" descr="A picture containing text, indoor, shelf, library&#10;&#10;Description automatically generated">
            <a:extLst>
              <a:ext uri="{FF2B5EF4-FFF2-40B4-BE49-F238E27FC236}">
                <a16:creationId xmlns:a16="http://schemas.microsoft.com/office/drawing/2014/main" id="{8EF1EEDB-CC9D-904A-858D-331CD6D84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438322"/>
            <a:ext cx="3724734" cy="26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Timeliness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FDD6FEF-5A7B-E745-9CF3-EF6C3A33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074"/>
            <a:ext cx="749808" cy="490426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B4A9B80-6736-D343-B64E-73DB12E6C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408" y="757075"/>
            <a:ext cx="4817428" cy="2903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3AF1A5-FA99-4A47-980B-EFAE8A41406F}"/>
              </a:ext>
            </a:extLst>
          </p:cNvPr>
          <p:cNvSpPr txBox="1"/>
          <p:nvPr/>
        </p:nvSpPr>
        <p:spPr>
          <a:xfrm>
            <a:off x="1536192" y="435254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Shape 64">
            <a:extLst>
              <a:ext uri="{FF2B5EF4-FFF2-40B4-BE49-F238E27FC236}">
                <a16:creationId xmlns:a16="http://schemas.microsoft.com/office/drawing/2014/main" id="{C7C1889E-B961-9542-BE57-9CEC12BA5889}"/>
              </a:ext>
            </a:extLst>
          </p:cNvPr>
          <p:cNvSpPr txBox="1">
            <a:spLocks/>
          </p:cNvSpPr>
          <p:nvPr/>
        </p:nvSpPr>
        <p:spPr>
          <a:xfrm>
            <a:off x="713232" y="3867912"/>
            <a:ext cx="7543800" cy="785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ct val="80000"/>
              <a:buFont typeface="Droid Serif"/>
              <a:buChar char="⊡"/>
              <a:defRPr sz="3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75000"/>
              <a:buFont typeface="Droid Serif"/>
              <a:buChar char="□"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24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CCCCC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Droid Serif"/>
              <a:buNone/>
              <a:defRPr sz="18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IE" sz="2800" dirty="0"/>
              <a:t>Required in the new Horizon Europe  </a:t>
            </a:r>
          </a:p>
        </p:txBody>
      </p:sp>
    </p:spTree>
    <p:extLst>
      <p:ext uri="{BB962C8B-B14F-4D97-AF65-F5344CB8AC3E}">
        <p14:creationId xmlns:p14="http://schemas.microsoft.com/office/powerpoint/2010/main" val="834639994"/>
      </p:ext>
    </p:extLst>
  </p:cSld>
  <p:clrMapOvr>
    <a:masterClrMapping/>
  </p:clrMapOvr>
</p:sld>
</file>

<file path=ppt/theme/theme1.xml><?xml version="1.0" encoding="utf-8"?>
<a:theme xmlns:a="http://schemas.openxmlformats.org/drawingml/2006/main" name="Perdi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605</Words>
  <Application>Microsoft Macintosh PowerPoint</Application>
  <PresentationFormat>On-screen Show (16:9)</PresentationFormat>
  <Paragraphs>63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Droid Serif</vt:lpstr>
      <vt:lpstr>Montserrat</vt:lpstr>
      <vt:lpstr>Perdita template</vt:lpstr>
      <vt:lpstr>TrainRDM:  Open Science and Research Data Management Innovative and Distributed Training Programme</vt:lpstr>
      <vt:lpstr>Erasmus+</vt:lpstr>
      <vt:lpstr>PARTNERS</vt:lpstr>
      <vt:lpstr>TrainRDM</vt:lpstr>
      <vt:lpstr>OPEN SCIENCE &amp; RDM</vt:lpstr>
      <vt:lpstr>OBJECTIVES</vt:lpstr>
      <vt:lpstr>PowerPoint Presentation</vt:lpstr>
      <vt:lpstr>NCI </vt:lpstr>
      <vt:lpstr>Timeliness</vt:lpstr>
      <vt:lpstr>Timeliness</vt:lpstr>
      <vt:lpstr>PowerPoint Presentation</vt:lpstr>
      <vt:lpstr>THANKS!</vt:lpstr>
      <vt:lpstr>REFERENCES</vt:lpstr>
      <vt:lpstr>TrainRDM:  Open Science and Research Data Management Innovative and Distributed Training Programme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TrainRDM:  Open Science and Research Data Management Innovative and Distributed Training Programme</dc:title>
  <cp:lastModifiedBy>Horacio Gonzalez-Velez</cp:lastModifiedBy>
  <cp:revision>15</cp:revision>
  <dcterms:modified xsi:type="dcterms:W3CDTF">2021-09-07T07:10:33Z</dcterms:modified>
</cp:coreProperties>
</file>