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4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0E2C-E554-41DB-B007-AFB097E5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D88D5-12D9-4574-BBD8-5F02E3F27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B766-3868-4754-B837-CD1F8AD1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CB89B-93CB-41E7-8EA5-F61DAFF5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CB0D-F012-40A3-A835-97CF56DC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DB0AEA-C670-426F-936A-DF1B55D4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27584-2056-4E17-8F75-F1E6623A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911C6-3197-41D2-9EDE-04150743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1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4351-6BB5-4A87-901C-2D20891A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EBA1-4BE9-42FA-A15C-AD2B20049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CA144-4FA8-4BD6-9FAF-C70441170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C251D-123F-448F-A6F8-0A53FFCC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567DE-7722-408A-884F-21152FEF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88CBA-5F42-45B6-A5AF-DEF5DEE5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5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5C37-1159-4D90-95D1-D5EDD28A4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1CFE5-46FC-4EDD-8049-3B7B419FA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96B13-A9BC-451E-AA03-23386A70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6E6DB-7103-436E-9BE8-159FECE3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D373C-3A13-48A1-AA26-8F6AB978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E5B7F-C299-4C46-9465-AC6DD171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A7D4-4C65-4BE6-B74D-288105E1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90450-ACF9-45DA-AD7D-CD0EF104E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9B13-8562-4F28-87DA-AAD00FE3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C163E-9D94-4FE3-A462-FE3A4297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CF518-2892-4422-93FF-BF8727E2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5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5FB61-768F-4D95-932F-8FEE2B345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369D-A0EA-4186-9F21-A1552901A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1D35-1D65-4253-8100-C433820C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4605B-6662-46F4-AD20-1BAE6E55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5B02-7C25-47FC-983A-B31D94E7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3E3A-93EC-4496-9515-359B8B0A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64" y="1727200"/>
            <a:ext cx="11259127" cy="3914054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7B36-1B1F-4C2A-95A1-286A6F59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0D86-7FF6-4E45-A406-6E6FB6DF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526E0-13FE-48AA-B383-62323E1F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BAEDE-F463-45FC-88F9-C8407F2C6D8A}"/>
              </a:ext>
            </a:extLst>
          </p:cNvPr>
          <p:cNvSpPr/>
          <p:nvPr userDrawn="1"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7A221-9D18-47BF-BFD4-6E07B470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1" y="-20494"/>
            <a:ext cx="1094047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596C5F-E807-4394-824C-4F9F155D3963}"/>
              </a:ext>
            </a:extLst>
          </p:cNvPr>
          <p:cNvSpPr/>
          <p:nvPr userDrawn="1"/>
        </p:nvSpPr>
        <p:spPr>
          <a:xfrm>
            <a:off x="0" y="6368979"/>
            <a:ext cx="12192000" cy="489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FDB23323-E98B-4286-A6FB-77D327DA45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71" y="193358"/>
            <a:ext cx="888858" cy="8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61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3E3A-93EC-4496-9515-359B8B0A7A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3272" y="2949070"/>
            <a:ext cx="6142182" cy="14864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You can edit this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7B36-1B1F-4C2A-95A1-286A6F59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0D86-7FF6-4E45-A406-6E6FB6DF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526E0-13FE-48AA-B383-62323E1F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BAEDE-F463-45FC-88F9-C8407F2C6D8A}"/>
              </a:ext>
            </a:extLst>
          </p:cNvPr>
          <p:cNvSpPr/>
          <p:nvPr userDrawn="1"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7A221-9D18-47BF-BFD4-6E07B470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1" y="-20494"/>
            <a:ext cx="1094047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596C5F-E807-4394-824C-4F9F155D3963}"/>
              </a:ext>
            </a:extLst>
          </p:cNvPr>
          <p:cNvSpPr/>
          <p:nvPr userDrawn="1"/>
        </p:nvSpPr>
        <p:spPr>
          <a:xfrm>
            <a:off x="0" y="6368979"/>
            <a:ext cx="12192000" cy="489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DCB044-CCDA-4893-8592-1C1EB49D40EF}"/>
              </a:ext>
            </a:extLst>
          </p:cNvPr>
          <p:cNvCxnSpPr/>
          <p:nvPr userDrawn="1"/>
        </p:nvCxnSpPr>
        <p:spPr>
          <a:xfrm>
            <a:off x="5403272" y="4562763"/>
            <a:ext cx="391621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4A70C508-E933-42DD-88C5-75F693D674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71" y="193358"/>
            <a:ext cx="888858" cy="8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32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7B36-1B1F-4C2A-95A1-286A6F59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0D86-7FF6-4E45-A406-6E6FB6DF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526E0-13FE-48AA-B383-62323E1F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BAEDE-F463-45FC-88F9-C8407F2C6D8A}"/>
              </a:ext>
            </a:extLst>
          </p:cNvPr>
          <p:cNvSpPr/>
          <p:nvPr userDrawn="1"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7A221-9D18-47BF-BFD4-6E07B470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1" y="-20494"/>
            <a:ext cx="1094047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596C5F-E807-4394-824C-4F9F155D3963}"/>
              </a:ext>
            </a:extLst>
          </p:cNvPr>
          <p:cNvSpPr/>
          <p:nvPr userDrawn="1"/>
        </p:nvSpPr>
        <p:spPr>
          <a:xfrm>
            <a:off x="0" y="6368979"/>
            <a:ext cx="12192000" cy="489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31E7E22-D137-4C8B-B2A2-E75DD12E50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71" y="193358"/>
            <a:ext cx="888858" cy="8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23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2BB4-0BEB-4F29-891E-8E55C17E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875" y="1312786"/>
            <a:ext cx="756445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340DA-95B7-4B66-B61A-D3BB6E68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16049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C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5E0B1-A447-4F79-A680-8D309C67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C73BF-9F14-4DFE-B19B-C061A9A8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B4451-AED9-4BE7-B3ED-B35E76EA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82E83D-A9DB-4ACC-819D-F5EEA88E75BD}"/>
              </a:ext>
            </a:extLst>
          </p:cNvPr>
          <p:cNvGrpSpPr/>
          <p:nvPr userDrawn="1"/>
        </p:nvGrpSpPr>
        <p:grpSpPr>
          <a:xfrm>
            <a:off x="4244760" y="160388"/>
            <a:ext cx="7546589" cy="6013468"/>
            <a:chOff x="1053702" y="274320"/>
            <a:chExt cx="7546589" cy="601346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9D05B4E-5F22-4434-96CE-A36552C42BB1}"/>
                </a:ext>
              </a:extLst>
            </p:cNvPr>
            <p:cNvCxnSpPr/>
            <p:nvPr/>
          </p:nvCxnSpPr>
          <p:spPr>
            <a:xfrm flipV="1">
              <a:off x="5328273" y="685800"/>
              <a:ext cx="1609398" cy="1094803"/>
            </a:xfrm>
            <a:prstGeom prst="line">
              <a:avLst/>
            </a:prstGeom>
            <a:ln w="762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5E55C5A-3492-4C83-998C-2E90DD5201AE}"/>
                </a:ext>
              </a:extLst>
            </p:cNvPr>
            <p:cNvCxnSpPr/>
            <p:nvPr/>
          </p:nvCxnSpPr>
          <p:spPr>
            <a:xfrm flipH="1" flipV="1">
              <a:off x="5328273" y="1780603"/>
              <a:ext cx="1957697" cy="1695068"/>
            </a:xfrm>
            <a:prstGeom prst="line">
              <a:avLst/>
            </a:prstGeom>
            <a:ln w="762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C2A5D0E-E245-4F36-A2A8-FA66F16C0742}"/>
                </a:ext>
              </a:extLst>
            </p:cNvPr>
            <p:cNvCxnSpPr/>
            <p:nvPr/>
          </p:nvCxnSpPr>
          <p:spPr>
            <a:xfrm>
              <a:off x="6047745" y="6036413"/>
              <a:ext cx="2278388" cy="0"/>
            </a:xfrm>
            <a:prstGeom prst="line">
              <a:avLst/>
            </a:prstGeom>
            <a:ln w="762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20DB13F-0DBE-493C-A991-3F12B241ED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7734" y="3712141"/>
              <a:ext cx="1824351" cy="2340909"/>
            </a:xfrm>
            <a:prstGeom prst="line">
              <a:avLst/>
            </a:prstGeom>
            <a:ln w="762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AA8B6D5-FD25-4C6D-81B9-6B47E733E503}"/>
                </a:ext>
              </a:extLst>
            </p:cNvPr>
            <p:cNvSpPr/>
            <p:nvPr/>
          </p:nvSpPr>
          <p:spPr>
            <a:xfrm>
              <a:off x="6096000" y="274320"/>
              <a:ext cx="1140825" cy="114082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E3ADCCD-34C0-45F8-84FD-4B170ED195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3702" y="6036410"/>
              <a:ext cx="205029" cy="47124"/>
              <a:chOff x="8487210" y="2674938"/>
              <a:chExt cx="393700" cy="90488"/>
            </a:xfrm>
          </p:grpSpPr>
          <p:sp>
            <p:nvSpPr>
              <p:cNvPr id="26" name="Freeform 12">
                <a:extLst>
                  <a:ext uri="{FF2B5EF4-FFF2-40B4-BE49-F238E27FC236}">
                    <a16:creationId xmlns:a16="http://schemas.microsoft.com/office/drawing/2014/main" id="{9888646B-78C0-4AF9-ADC9-D1A0E8AFA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7735" y="2674938"/>
                <a:ext cx="3175" cy="11113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0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id="{8B941FD1-015E-401A-A7D0-2D2C2FC33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7210" y="2738438"/>
                <a:ext cx="26988" cy="26988"/>
              </a:xfrm>
              <a:custGeom>
                <a:avLst/>
                <a:gdLst>
                  <a:gd name="T0" fmla="*/ 7 w 7"/>
                  <a:gd name="T1" fmla="*/ 0 h 7"/>
                  <a:gd name="T2" fmla="*/ 0 w 7"/>
                  <a:gd name="T3" fmla="*/ 7 h 7"/>
                  <a:gd name="T4" fmla="*/ 0 w 7"/>
                  <a:gd name="T5" fmla="*/ 7 h 7"/>
                  <a:gd name="T6" fmla="*/ 7 w 7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cubicBezTo>
                      <a:pt x="4" y="3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6"/>
                      <a:pt x="5" y="3"/>
                      <a:pt x="7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9EB12B5-CCD1-47D8-91A7-3DE891701CFD}"/>
                </a:ext>
              </a:extLst>
            </p:cNvPr>
            <p:cNvSpPr/>
            <p:nvPr/>
          </p:nvSpPr>
          <p:spPr>
            <a:xfrm>
              <a:off x="8051975" y="5739472"/>
              <a:ext cx="548316" cy="54831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pic>
        <p:nvPicPr>
          <p:cNvPr id="45" name="Picture 44" descr="Icon&#10;&#10;Description automatically generated">
            <a:extLst>
              <a:ext uri="{FF2B5EF4-FFF2-40B4-BE49-F238E27FC236}">
                <a16:creationId xmlns:a16="http://schemas.microsoft.com/office/drawing/2014/main" id="{306D46EC-A5B5-4218-BD81-FD4626A86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345" y="5577813"/>
            <a:ext cx="636190" cy="596043"/>
          </a:xfrm>
          <a:prstGeom prst="flowChartConnector">
            <a:avLst/>
          </a:prstGeom>
        </p:spPr>
      </p:pic>
      <p:pic>
        <p:nvPicPr>
          <p:cNvPr id="46" name="Picture 45" descr="Icon&#10;&#10;Description automatically generated">
            <a:extLst>
              <a:ext uri="{FF2B5EF4-FFF2-40B4-BE49-F238E27FC236}">
                <a16:creationId xmlns:a16="http://schemas.microsoft.com/office/drawing/2014/main" id="{2707D529-402A-4AF9-8245-FA373B58CC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95" y="162386"/>
            <a:ext cx="1215533" cy="1138827"/>
          </a:xfrm>
          <a:prstGeom prst="flowChartConnector">
            <a:avLst/>
          </a:prstGeom>
        </p:spPr>
      </p:pic>
      <p:pic>
        <p:nvPicPr>
          <p:cNvPr id="19" name="Picture 1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8198534B-907D-46AF-B293-D9B44F7DA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5001" r="22236" b="4722"/>
          <a:stretch/>
        </p:blipFill>
        <p:spPr>
          <a:xfrm>
            <a:off x="9224490" y="2216362"/>
            <a:ext cx="2505075" cy="249699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445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3E3A-93EC-4496-9515-359B8B0A7A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8941" y="1722005"/>
            <a:ext cx="4802910" cy="4350541"/>
          </a:xfrm>
          <a:solidFill>
            <a:srgbClr val="0070C0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You can edit this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7B36-1B1F-4C2A-95A1-286A6F59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0D86-7FF6-4E45-A406-6E6FB6DF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526E0-13FE-48AA-B383-62323E1F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BAEDE-F463-45FC-88F9-C8407F2C6D8A}"/>
              </a:ext>
            </a:extLst>
          </p:cNvPr>
          <p:cNvSpPr/>
          <p:nvPr userDrawn="1"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7A221-9D18-47BF-BFD4-6E07B470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1" y="-20494"/>
            <a:ext cx="1094047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596C5F-E807-4394-824C-4F9F155D3963}"/>
              </a:ext>
            </a:extLst>
          </p:cNvPr>
          <p:cNvSpPr/>
          <p:nvPr userDrawn="1"/>
        </p:nvSpPr>
        <p:spPr>
          <a:xfrm>
            <a:off x="0" y="6368979"/>
            <a:ext cx="12192000" cy="489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DCB044-CCDA-4893-8592-1C1EB49D40EF}"/>
              </a:ext>
            </a:extLst>
          </p:cNvPr>
          <p:cNvCxnSpPr>
            <a:cxnSpLocks/>
          </p:cNvCxnSpPr>
          <p:nvPr userDrawn="1"/>
        </p:nvCxnSpPr>
        <p:spPr>
          <a:xfrm>
            <a:off x="785085" y="6093039"/>
            <a:ext cx="483062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B158B8-8A83-4A07-8D52-97D9C079C39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550890" y="1672000"/>
            <a:ext cx="4802910" cy="4350541"/>
          </a:xfrm>
          <a:solidFill>
            <a:srgbClr val="0070C0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You can edit this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F9FBEB-47D2-4AC0-9CA8-C9230F330152}"/>
              </a:ext>
            </a:extLst>
          </p:cNvPr>
          <p:cNvCxnSpPr>
            <a:cxnSpLocks/>
          </p:cNvCxnSpPr>
          <p:nvPr userDrawn="1"/>
        </p:nvCxnSpPr>
        <p:spPr>
          <a:xfrm>
            <a:off x="6532414" y="6080410"/>
            <a:ext cx="4830622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0277A5C-7AFC-497B-91D6-3410D57EF6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71" y="193358"/>
            <a:ext cx="888858" cy="8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44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07BD-828F-48FE-8C05-BCBD4FE9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5CB61-3ADB-4E5E-BD2E-55187CB2B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3AC05-B212-4DB6-97DD-F83B75C3A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3150C-BCE0-44DC-A7A2-564B35EA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168DB-7A2F-417F-AC10-91FDB18B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79114-B270-4D0B-8161-DFDCC0E8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7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449F-A305-4439-AAC8-3282C891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6A90D-0641-4729-B7B5-C12CA2785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36300-D10F-4D97-81A3-393F9CBC8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F8F044-2DEE-48B1-A88B-A87B02C78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D3780-67C8-4500-90FB-19CDB38DB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FB8FB-4E91-4C3E-B075-D410331E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884C3-E2F3-4D81-80E1-EABF25ED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0BC6B4-A1EB-4DB6-88EA-129B5FF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76F1-3E5A-472A-A2E3-08E736F3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5A078-1033-4645-9931-27B44A65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E0AA8-34A9-4580-8FE8-99DCE2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57D40-D23E-42C3-99B7-01EBBF74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BF4AF-8BD3-475A-AD5A-07FF374C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26" y="184871"/>
            <a:ext cx="10940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7FED5-772E-4EAC-B00D-EB2903C0B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707" y="1727200"/>
            <a:ext cx="10818091" cy="3914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382F4-9AE8-405D-AB63-60B3D8C03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D2AB-6B5A-48D0-B84B-70C3B6C19188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40461-2BEA-4AAE-858A-4DEE91EEF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B00FE-8413-4D9B-B370-59FAC4CF4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AEBA-57A2-42DD-BF0A-88E664E0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7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s://twitter.com/trainrdm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://www.pngall.com/website-png/download/3769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in/rdm-training-hub-a6959521a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analisisdemedios.blogspot.com/2013/05/twitter-recopilara-informacion-personal.html" TargetMode="External"/><Relationship Id="rId10" Type="http://schemas.openxmlformats.org/officeDocument/2006/relationships/hyperlink" Target="rdmtraininghub.eu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://mediacause.org/if-you-were-a-social-platform-what-would-you-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u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E1FA-B691-4655-891E-B0464C6D8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289" y="4007852"/>
            <a:ext cx="7399421" cy="868363"/>
          </a:xfrm>
        </p:spPr>
        <p:txBody>
          <a:bodyPr>
            <a:normAutofit/>
          </a:bodyPr>
          <a:lstStyle/>
          <a:p>
            <a:r>
              <a:rPr lang="en-US" sz="4800" b="1" dirty="0"/>
              <a:t>PARTNER SURVEY- UPB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B95838-9304-4712-A049-9665DC4F6177}"/>
              </a:ext>
            </a:extLst>
          </p:cNvPr>
          <p:cNvCxnSpPr/>
          <p:nvPr/>
        </p:nvCxnSpPr>
        <p:spPr>
          <a:xfrm>
            <a:off x="3873500" y="-1384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BEC918-C388-4194-A5A1-6BBBE7CD9F6F}"/>
              </a:ext>
            </a:extLst>
          </p:cNvPr>
          <p:cNvCxnSpPr>
            <a:cxnSpLocks/>
          </p:cNvCxnSpPr>
          <p:nvPr/>
        </p:nvCxnSpPr>
        <p:spPr>
          <a:xfrm>
            <a:off x="849563" y="4971424"/>
            <a:ext cx="3481137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59511398-046B-4991-BC9F-E60933D01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34" y="673770"/>
            <a:ext cx="3886377" cy="3931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C278A2-D13F-6F45-ACD1-C3375C5CD83A}"/>
              </a:ext>
            </a:extLst>
          </p:cNvPr>
          <p:cNvSpPr txBox="1"/>
          <p:nvPr/>
        </p:nvSpPr>
        <p:spPr>
          <a:xfrm>
            <a:off x="641267" y="5066634"/>
            <a:ext cx="148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b="1" dirty="0">
                <a:solidFill>
                  <a:schemeClr val="bg1"/>
                </a:solidFill>
              </a:rPr>
              <a:t>Catalin Negru</a:t>
            </a:r>
          </a:p>
        </p:txBody>
      </p:sp>
    </p:spTree>
    <p:extLst>
      <p:ext uri="{BB962C8B-B14F-4D97-AF65-F5344CB8AC3E}">
        <p14:creationId xmlns:p14="http://schemas.microsoft.com/office/powerpoint/2010/main" val="184127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Visualising Data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7588CA3E-27EE-BC4F-BB8A-EC11F8D4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947" y="1668276"/>
            <a:ext cx="6142182" cy="275513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b="1" dirty="0"/>
              <a:t>What we need</a:t>
            </a:r>
            <a:r>
              <a:rPr lang="en-RO" dirty="0"/>
              <a:t>: learn visualization techniques for different types of research data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b="1" dirty="0"/>
              <a:t>Skills sets</a:t>
            </a:r>
            <a:r>
              <a:rPr lang="en-RO" dirty="0"/>
              <a:t>: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600200" lvl="2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9C187A5-7911-624C-A089-33D215DFB427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1486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</a:t>
            </a:r>
            <a:endParaRPr lang="en-RO" u="sng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u="sng" dirty="0"/>
              <a:t>BigData course: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u="sng" dirty="0"/>
              <a:t>T</a:t>
            </a:r>
            <a:r>
              <a:rPr lang="en-RO" u="sng" dirty="0"/>
              <a:t>ools: D3JS, </a:t>
            </a: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891A705B-F49C-6E41-87F7-A56F090AFF70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58242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handling tutorials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51D521-A41B-3744-B29E-22DCBF6B0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361" y="1481982"/>
            <a:ext cx="7596449" cy="280085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b="1" dirty="0"/>
              <a:t>What we need</a:t>
            </a:r>
            <a:r>
              <a:rPr lang="en-RO" dirty="0"/>
              <a:t>: learn new techniques and methods for handling research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b="1" dirty="0"/>
              <a:t>Skills sets: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RO" dirty="0"/>
              <a:t>vailable tools for handling reseach data;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RO" dirty="0"/>
              <a:t>ssues related to research data handling;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A38DEC7-17D3-BF48-AD6A-090A9971DF41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306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dirty="0"/>
              <a:t>Bachelor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Databases courses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Web programming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600200" lvl="2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5C35234-074E-5841-B1C0-6C58C361CF8D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73316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C366F-20C3-4007-8960-D2F2688C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07" y="1437570"/>
            <a:ext cx="11296072" cy="4927289"/>
          </a:xfrm>
        </p:spPr>
        <p:txBody>
          <a:bodyPr>
            <a:normAutofit/>
          </a:bodyPr>
          <a:lstStyle/>
          <a:p>
            <a:r>
              <a:rPr lang="en-GB" b="1" dirty="0"/>
              <a:t>Bachelor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Databases courses</a:t>
            </a:r>
          </a:p>
          <a:p>
            <a:r>
              <a:rPr lang="en-GB" b="1" dirty="0"/>
              <a:t>Master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Technical Writing</a:t>
            </a:r>
          </a:p>
          <a:p>
            <a:pPr lvl="1"/>
            <a:r>
              <a:rPr lang="en-GB" dirty="0"/>
              <a:t>Knowledge representation</a:t>
            </a:r>
          </a:p>
          <a:p>
            <a:pPr lvl="1"/>
            <a:r>
              <a:rPr lang="en-GB" dirty="0"/>
              <a:t>Introduction to Information Retrieval </a:t>
            </a:r>
          </a:p>
          <a:p>
            <a:r>
              <a:rPr lang="en-GB" b="1" dirty="0"/>
              <a:t>PhD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Ethic </a:t>
            </a:r>
          </a:p>
          <a:p>
            <a:pPr lvl="1"/>
            <a:r>
              <a:rPr lang="en-GB" dirty="0" err="1"/>
              <a:t>BigData</a:t>
            </a:r>
            <a:r>
              <a:rPr lang="en-GB" dirty="0"/>
              <a:t> processing technologies;</a:t>
            </a:r>
          </a:p>
          <a:p>
            <a:pPr lvl="1"/>
            <a:r>
              <a:rPr lang="en-GB" dirty="0"/>
              <a:t>Elements of Cloud Computing technology;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D32BCC-CF0A-47DD-B788-2D2E537C1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40473" cy="1325563"/>
          </a:xfrm>
        </p:spPr>
        <p:txBody>
          <a:bodyPr/>
          <a:lstStyle/>
          <a:p>
            <a:r>
              <a:rPr lang="en-US" dirty="0"/>
              <a:t>Educational offer UPB</a:t>
            </a:r>
          </a:p>
        </p:txBody>
      </p:sp>
    </p:spTree>
    <p:extLst>
      <p:ext uri="{BB962C8B-B14F-4D97-AF65-F5344CB8AC3E}">
        <p14:creationId xmlns:p14="http://schemas.microsoft.com/office/powerpoint/2010/main" val="356569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C366F-20C3-4007-8960-D2F2688C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07" y="1449446"/>
            <a:ext cx="11307948" cy="3026301"/>
          </a:xfrm>
        </p:spPr>
        <p:txBody>
          <a:bodyPr>
            <a:normAutofit fontScale="85000" lnSpcReduction="20000"/>
          </a:bodyPr>
          <a:lstStyle/>
          <a:p>
            <a:r>
              <a:rPr lang="en-RO" dirty="0"/>
              <a:t>Course: Introduction to Big Data</a:t>
            </a:r>
          </a:p>
          <a:p>
            <a:r>
              <a:rPr lang="en-RO" dirty="0"/>
              <a:t>Education level: Master</a:t>
            </a:r>
          </a:p>
          <a:p>
            <a:r>
              <a:rPr lang="en-RO" dirty="0"/>
              <a:t>Project requirements:</a:t>
            </a:r>
          </a:p>
          <a:p>
            <a:pPr lvl="1"/>
            <a:r>
              <a:rPr lang="en-GB" dirty="0"/>
              <a:t>F</a:t>
            </a:r>
            <a:r>
              <a:rPr lang="en-RO" dirty="0"/>
              <a:t>ind a BigData </a:t>
            </a:r>
            <a:r>
              <a:rPr lang="en-GB" dirty="0"/>
              <a:t>open-source</a:t>
            </a:r>
            <a:r>
              <a:rPr lang="en-RO" dirty="0"/>
              <a:t> dataset</a:t>
            </a:r>
          </a:p>
          <a:p>
            <a:pPr lvl="1"/>
            <a:r>
              <a:rPr lang="en-RO" dirty="0"/>
              <a:t>Perform data cleaning operations</a:t>
            </a:r>
          </a:p>
          <a:p>
            <a:pPr lvl="1"/>
            <a:r>
              <a:rPr lang="en-RO" dirty="0"/>
              <a:t>Process the dataset (ETL) using BigData technologies such as: Hadoop, Spark, Storm, Kafka, HDFS:</a:t>
            </a:r>
          </a:p>
          <a:p>
            <a:pPr lvl="2"/>
            <a:r>
              <a:rPr lang="en-GB" dirty="0"/>
              <a:t>I</a:t>
            </a:r>
            <a:r>
              <a:rPr lang="en-RO" dirty="0"/>
              <a:t>n order to extract valuable information</a:t>
            </a:r>
          </a:p>
          <a:p>
            <a:pPr lvl="2"/>
            <a:r>
              <a:rPr lang="en-GB" dirty="0"/>
              <a:t>V</a:t>
            </a:r>
            <a:r>
              <a:rPr lang="en-RO" dirty="0"/>
              <a:t>izualize the dataset</a:t>
            </a:r>
          </a:p>
          <a:p>
            <a:pPr lvl="2"/>
            <a:r>
              <a:rPr lang="en-GB" dirty="0"/>
              <a:t>E</a:t>
            </a:r>
            <a:r>
              <a:rPr lang="en-RO" dirty="0"/>
              <a:t>xtract relevant statistical information.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D32BCC-CF0A-47DD-B788-2D2E537C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783058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E1FA-B691-4655-891E-B0464C6D8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289" y="3622781"/>
            <a:ext cx="7399421" cy="868363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B95838-9304-4712-A049-9665DC4F6177}"/>
              </a:ext>
            </a:extLst>
          </p:cNvPr>
          <p:cNvCxnSpPr/>
          <p:nvPr/>
        </p:nvCxnSpPr>
        <p:spPr>
          <a:xfrm>
            <a:off x="3873500" y="-1384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BEC918-C388-4194-A5A1-6BBBE7CD9F6F}"/>
              </a:ext>
            </a:extLst>
          </p:cNvPr>
          <p:cNvCxnSpPr>
            <a:cxnSpLocks/>
          </p:cNvCxnSpPr>
          <p:nvPr/>
        </p:nvCxnSpPr>
        <p:spPr>
          <a:xfrm>
            <a:off x="646363" y="4605690"/>
            <a:ext cx="3684337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59511398-046B-4991-BC9F-E60933D01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34" y="673770"/>
            <a:ext cx="3886377" cy="3931920"/>
          </a:xfrm>
          <a:prstGeom prst="rect">
            <a:avLst/>
          </a:prstGeom>
        </p:spPr>
      </p:pic>
      <p:pic>
        <p:nvPicPr>
          <p:cNvPr id="4" name="Picture 3" descr="A picture containing ax, vector graphics, tool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1EEBA63-BF23-42C5-A61A-78464CA00378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46363" y="5396422"/>
            <a:ext cx="434292" cy="352591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CA93997B-31DC-43D7-A95D-A0B0AE1986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417983" y="5283908"/>
            <a:ext cx="577618" cy="577618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hlinkClick r:id="rId10" action="ppaction://hlinkfile"/>
            <a:extLst>
              <a:ext uri="{FF2B5EF4-FFF2-40B4-BE49-F238E27FC236}">
                <a16:creationId xmlns:a16="http://schemas.microsoft.com/office/drawing/2014/main" id="{4F6EBF4A-2B7F-4C87-AC9A-8C1F08DE93D4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4A85FF"/>
              </a:clrFrom>
              <a:clrTo>
                <a:srgbClr val="4A85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2332929" y="5183655"/>
            <a:ext cx="778124" cy="77812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041DE01-8997-4AB9-9441-FB1CC04EFEF2}"/>
              </a:ext>
            </a:extLst>
          </p:cNvPr>
          <p:cNvSpPr txBox="1"/>
          <p:nvPr/>
        </p:nvSpPr>
        <p:spPr>
          <a:xfrm>
            <a:off x="509831" y="5863581"/>
            <a:ext cx="233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</a:t>
            </a:r>
          </a:p>
        </p:txBody>
      </p:sp>
    </p:spTree>
    <p:extLst>
      <p:ext uri="{BB962C8B-B14F-4D97-AF65-F5344CB8AC3E}">
        <p14:creationId xmlns:p14="http://schemas.microsoft.com/office/powerpoint/2010/main" val="121243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1941-42E1-4034-9189-77C8E19E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1308-E3F3-4B21-8A52-E3B63511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10" y="1819563"/>
            <a:ext cx="11249890" cy="3914054"/>
          </a:xfrm>
        </p:spPr>
        <p:txBody>
          <a:bodyPr/>
          <a:lstStyle/>
          <a:p>
            <a:r>
              <a:rPr lang="en-US" dirty="0"/>
              <a:t> Our approach for RDM training</a:t>
            </a:r>
          </a:p>
          <a:p>
            <a:r>
              <a:rPr lang="en-US" dirty="0" err="1"/>
              <a:t>TrainRDM</a:t>
            </a:r>
            <a:r>
              <a:rPr lang="en-US" dirty="0"/>
              <a:t> survey</a:t>
            </a:r>
          </a:p>
          <a:p>
            <a:r>
              <a:rPr lang="en-RO" dirty="0"/>
              <a:t>Case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1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C366F-20C3-4007-8960-D2F2688C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3" y="1377258"/>
            <a:ext cx="11186651" cy="3130405"/>
          </a:xfrm>
        </p:spPr>
        <p:txBody>
          <a:bodyPr>
            <a:normAutofit lnSpcReduction="10000"/>
          </a:bodyPr>
          <a:lstStyle/>
          <a:p>
            <a:r>
              <a:rPr lang="en-RO" dirty="0"/>
              <a:t>Based on:</a:t>
            </a:r>
          </a:p>
          <a:p>
            <a:pPr lvl="1"/>
            <a:r>
              <a:rPr lang="en-RO" dirty="0"/>
              <a:t>LERU</a:t>
            </a:r>
            <a:r>
              <a:rPr lang="en-RO" baseline="30000" dirty="0"/>
              <a:t>1</a:t>
            </a:r>
            <a:r>
              <a:rPr lang="en-RO" dirty="0"/>
              <a:t> - OpenScience and its role in Universities: A road map for cultural change;</a:t>
            </a:r>
          </a:p>
          <a:p>
            <a:pPr lvl="1"/>
            <a:r>
              <a:rPr lang="en-RO" dirty="0"/>
              <a:t>LERU – Roadmap for Research Data</a:t>
            </a:r>
            <a:r>
              <a:rPr lang="en-US" dirty="0"/>
              <a:t> (Matrix model)</a:t>
            </a:r>
            <a:endParaRPr lang="en-RO" dirty="0"/>
          </a:p>
          <a:p>
            <a:r>
              <a:rPr lang="en-RO" dirty="0"/>
              <a:t>Structuring the courses on the three academic levels:</a:t>
            </a:r>
          </a:p>
          <a:p>
            <a:pPr lvl="1"/>
            <a:r>
              <a:rPr lang="en-GB" dirty="0"/>
              <a:t>B</a:t>
            </a:r>
            <a:r>
              <a:rPr lang="en-RO" dirty="0"/>
              <a:t>achelor;</a:t>
            </a:r>
          </a:p>
          <a:p>
            <a:pPr lvl="1"/>
            <a:r>
              <a:rPr lang="en-RO" dirty="0"/>
              <a:t>Master;</a:t>
            </a:r>
          </a:p>
          <a:p>
            <a:pPr lvl="1"/>
            <a:r>
              <a:rPr lang="en-RO" dirty="0"/>
              <a:t>PhD and PostDoc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D32BCC-CF0A-47DD-B788-2D2E537C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Our approach for RDM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40B770-1D86-724A-B1EC-CD5F0C79991E}"/>
              </a:ext>
            </a:extLst>
          </p:cNvPr>
          <p:cNvSpPr txBox="1"/>
          <p:nvPr/>
        </p:nvSpPr>
        <p:spPr>
          <a:xfrm>
            <a:off x="358803" y="6439873"/>
            <a:ext cx="5131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200" baseline="30000" dirty="0"/>
              <a:t>1</a:t>
            </a:r>
            <a:r>
              <a:rPr lang="en-RO" sz="1200" dirty="0"/>
              <a:t>LERU - </a:t>
            </a:r>
            <a:r>
              <a:rPr lang="en-GB" sz="1200" dirty="0"/>
              <a:t>LEAGUE OF EUROPEAN RESEARCH UNIVERSITIES: </a:t>
            </a:r>
            <a:r>
              <a:rPr lang="en-GB" sz="1200" dirty="0">
                <a:hlinkClick r:id="rId2"/>
              </a:rPr>
              <a:t>https://www.leru.org</a:t>
            </a:r>
            <a:r>
              <a:rPr lang="en-GB" sz="1200" dirty="0"/>
              <a:t> </a:t>
            </a:r>
            <a:endParaRPr lang="en-GB" sz="1200" dirty="0">
              <a:effectLst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7C4DC6-ED59-1D46-8238-15F52D3E3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8511"/>
              </p:ext>
            </p:extLst>
          </p:nvPr>
        </p:nvGraphicFramePr>
        <p:xfrm>
          <a:off x="722392" y="4932102"/>
          <a:ext cx="1074721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69">
                  <a:extLst>
                    <a:ext uri="{9D8B030D-6E8A-4147-A177-3AD203B41FA5}">
                      <a16:colId xmlns:a16="http://schemas.microsoft.com/office/drawing/2014/main" val="3673208227"/>
                    </a:ext>
                  </a:extLst>
                </a:gridCol>
                <a:gridCol w="1194545">
                  <a:extLst>
                    <a:ext uri="{9D8B030D-6E8A-4147-A177-3AD203B41FA5}">
                      <a16:colId xmlns:a16="http://schemas.microsoft.com/office/drawing/2014/main" val="276965686"/>
                    </a:ext>
                  </a:extLst>
                </a:gridCol>
                <a:gridCol w="2047045">
                  <a:extLst>
                    <a:ext uri="{9D8B030D-6E8A-4147-A177-3AD203B41FA5}">
                      <a16:colId xmlns:a16="http://schemas.microsoft.com/office/drawing/2014/main" val="771652499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1202393467"/>
                    </a:ext>
                  </a:extLst>
                </a:gridCol>
                <a:gridCol w="1986784">
                  <a:extLst>
                    <a:ext uri="{9D8B030D-6E8A-4147-A177-3AD203B41FA5}">
                      <a16:colId xmlns:a16="http://schemas.microsoft.com/office/drawing/2014/main" val="348133262"/>
                    </a:ext>
                  </a:extLst>
                </a:gridCol>
                <a:gridCol w="1463773">
                  <a:extLst>
                    <a:ext uri="{9D8B030D-6E8A-4147-A177-3AD203B41FA5}">
                      <a16:colId xmlns:a16="http://schemas.microsoft.com/office/drawing/2014/main" val="1271231903"/>
                    </a:ext>
                  </a:extLst>
                </a:gridCol>
                <a:gridCol w="1669026">
                  <a:extLst>
                    <a:ext uri="{9D8B030D-6E8A-4147-A177-3AD203B41FA5}">
                      <a16:colId xmlns:a16="http://schemas.microsoft.com/office/drawing/2014/main" val="5177319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RO" sz="1200" b="0" dirty="0">
                          <a:solidFill>
                            <a:schemeClr val="tx1"/>
                          </a:solidFill>
                          <a:effectLst/>
                        </a:rPr>
                        <a:t>Identification of thematic needs ( Research data &amp; RDM)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RO" sz="1200" b="0" dirty="0">
                          <a:solidFill>
                            <a:schemeClr val="tx1"/>
                          </a:solidFill>
                          <a:effectLst/>
                        </a:rPr>
                        <a:t>What we can offer and what we want to have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The target audience at universities:  students at the bachelor and masters’ levels, doctoral level, early career researchers, trainers 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RO" sz="1200" b="0" dirty="0">
                          <a:solidFill>
                            <a:schemeClr val="tx1"/>
                          </a:solidFill>
                          <a:effectLst/>
                        </a:rPr>
                        <a:t>The audience outside the university and  other parties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RO" sz="1200" b="0" dirty="0">
                          <a:solidFill>
                            <a:schemeClr val="tx1"/>
                          </a:solidFill>
                          <a:effectLst/>
                        </a:rPr>
                        <a:t>Training resources: platforms, hub, cloud, tools, repository</a:t>
                      </a:r>
                      <a:r>
                        <a:rPr lang="ro-MD" sz="1200" b="0" dirty="0">
                          <a:solidFill>
                            <a:schemeClr val="tx1"/>
                          </a:solidFill>
                          <a:effectLst/>
                        </a:rPr>
                        <a:t>, laboratory</a:t>
                      </a:r>
                      <a:r>
                        <a:rPr lang="en-RO" sz="1200" b="0" dirty="0">
                          <a:solidFill>
                            <a:schemeClr val="tx1"/>
                          </a:solidFill>
                          <a:effectLst/>
                        </a:rPr>
                        <a:t>  (is practical training possible?)</a:t>
                      </a:r>
                    </a:p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Learning contexts, including in-person or at distance, classroom, webinars, blended or not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Studies programs/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Scientific disciplines/ areas or separate/distinctive (on Research data and RDM )</a:t>
                      </a:r>
                      <a:endParaRPr lang="en-RO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284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45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C366F-20C3-4007-8960-D2F2688C9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71" y="1377258"/>
            <a:ext cx="11399983" cy="39191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</a:t>
            </a:r>
            <a:r>
              <a:rPr lang="en-RO" dirty="0"/>
              <a:t>ased on Carpentries</a:t>
            </a:r>
            <a:r>
              <a:rPr lang="en-RO" baseline="30000" dirty="0"/>
              <a:t>1</a:t>
            </a:r>
            <a:r>
              <a:rPr lang="en-RO" dirty="0"/>
              <a:t> and Mantra</a:t>
            </a:r>
            <a:r>
              <a:rPr lang="en-RO" baseline="30000" dirty="0"/>
              <a:t>2</a:t>
            </a:r>
            <a:r>
              <a:rPr lang="en-RO" dirty="0"/>
              <a:t>:</a:t>
            </a:r>
          </a:p>
          <a:p>
            <a:pPr lvl="1"/>
            <a:r>
              <a:rPr lang="en-RO" dirty="0"/>
              <a:t>Understanding Research Data;</a:t>
            </a:r>
          </a:p>
          <a:p>
            <a:pPr lvl="1"/>
            <a:r>
              <a:rPr lang="en-GB" dirty="0"/>
              <a:t>Data Management Planning;</a:t>
            </a:r>
          </a:p>
          <a:p>
            <a:pPr lvl="1"/>
            <a:r>
              <a:rPr lang="en-GB" dirty="0"/>
              <a:t>Working with Data</a:t>
            </a:r>
          </a:p>
          <a:p>
            <a:pPr lvl="1"/>
            <a:r>
              <a:rPr lang="en-GB" dirty="0"/>
              <a:t>Sharing Data</a:t>
            </a:r>
          </a:p>
          <a:p>
            <a:pPr lvl="1"/>
            <a:r>
              <a:rPr lang="en-GB" dirty="0"/>
              <a:t>Archiving Data</a:t>
            </a:r>
          </a:p>
          <a:p>
            <a:pPr lvl="1"/>
            <a:r>
              <a:rPr lang="en-GB" dirty="0"/>
              <a:t>Working with Personal and Sensitive Data</a:t>
            </a:r>
          </a:p>
          <a:p>
            <a:pPr lvl="1"/>
            <a:r>
              <a:rPr lang="en-GB" dirty="0"/>
              <a:t>Data Cleaning with </a:t>
            </a:r>
            <a:r>
              <a:rPr lang="en-GB" dirty="0" err="1"/>
              <a:t>OpenRefine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Visualising Data</a:t>
            </a:r>
          </a:p>
          <a:p>
            <a:pPr lvl="1"/>
            <a:r>
              <a:rPr lang="en-GB" dirty="0"/>
              <a:t>Data handling tutorials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D32BCC-CF0A-47DD-B788-2D2E537C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RDM survey topics(Part II)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58677E-E7F0-5342-850F-375CA45128D2}"/>
              </a:ext>
            </a:extLst>
          </p:cNvPr>
          <p:cNvSpPr/>
          <p:nvPr/>
        </p:nvSpPr>
        <p:spPr>
          <a:xfrm>
            <a:off x="4499811" y="54807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aseline="30000" dirty="0"/>
              <a:t>1</a:t>
            </a:r>
            <a:r>
              <a:rPr lang="en-GB" dirty="0"/>
              <a:t>https://</a:t>
            </a:r>
            <a:r>
              <a:rPr lang="en-GB" dirty="0" err="1"/>
              <a:t>carpentries.org</a:t>
            </a:r>
            <a:endParaRPr lang="en-GB" dirty="0"/>
          </a:p>
          <a:p>
            <a:r>
              <a:rPr lang="en-GB" baseline="30000" dirty="0"/>
              <a:t>2</a:t>
            </a:r>
            <a:r>
              <a:rPr lang="en-GB" dirty="0"/>
              <a:t>https://</a:t>
            </a:r>
            <a:r>
              <a:rPr lang="en-GB" dirty="0" err="1"/>
              <a:t>mantra.edina.ac.uk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54927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B7A435-3699-044B-9FD8-E915AAB6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947" y="1668276"/>
            <a:ext cx="6142182" cy="282371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b="1" dirty="0"/>
              <a:t>What we need</a:t>
            </a:r>
            <a:r>
              <a:rPr lang="en-RO" dirty="0"/>
              <a:t>: </a:t>
            </a:r>
            <a:r>
              <a:rPr lang="en-RO" i="1" dirty="0"/>
              <a:t>understand differ</a:t>
            </a:r>
            <a:r>
              <a:rPr lang="en-GB" i="1" dirty="0"/>
              <a:t>e</a:t>
            </a:r>
            <a:r>
              <a:rPr lang="en-RO" i="1" dirty="0"/>
              <a:t>nt types and sources of research data</a:t>
            </a:r>
            <a:r>
              <a:rPr lang="en-RO" dirty="0"/>
              <a:t>	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b="1" dirty="0"/>
              <a:t>Skills sets</a:t>
            </a:r>
            <a:r>
              <a:rPr lang="en-RO" dirty="0"/>
              <a:t>: 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find research data,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share and archive research data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Understanding Research Data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D81FFD8-D240-0C45-9501-F63CA90D95F0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1486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 -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5A224E4-A8BC-7E4D-A096-59E4424DBAFA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lvl="1" indent="-457200">
              <a:buFont typeface="Arial" panose="020B0604020202020204" pitchFamily="34" charset="0"/>
              <a:buChar char="•"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17442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Management Planning</a:t>
            </a:r>
            <a:endParaRPr lang="en-RO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5C51D1B-F41F-884D-A78C-97CCBC6F1CC7}"/>
              </a:ext>
            </a:extLst>
          </p:cNvPr>
          <p:cNvSpPr txBox="1">
            <a:spLocks/>
          </p:cNvSpPr>
          <p:nvPr/>
        </p:nvSpPr>
        <p:spPr>
          <a:xfrm>
            <a:off x="4572000" y="1668276"/>
            <a:ext cx="7322129" cy="2789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b="1" dirty="0"/>
              <a:t>What we need</a:t>
            </a:r>
            <a:r>
              <a:rPr lang="en-RO" dirty="0"/>
              <a:t>: learn how to write a DMP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2800" b="1" dirty="0"/>
              <a:t>Skills sets</a:t>
            </a:r>
            <a:r>
              <a:rPr lang="en-RO" sz="2800" dirty="0"/>
              <a:t>: 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sz="2400" dirty="0"/>
              <a:t>what is it and how to write a DMP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sz="2400" dirty="0"/>
              <a:t>DMP tools</a:t>
            </a: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sz="3600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FA399B1-4FF1-DC4B-B48E-EFBB27E51E37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1486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 -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A368073-3A23-8747-B883-A2A3EC17848E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lvl="1" indent="-457200">
              <a:buFont typeface="Arial" panose="020B0604020202020204" pitchFamily="34" charset="0"/>
              <a:buChar char="•"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0605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Data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DAE4109-0912-6C4C-BEDE-2FA040659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947" y="1668276"/>
            <a:ext cx="6142182" cy="281228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sz="2600" b="1" dirty="0"/>
              <a:t>What we need</a:t>
            </a:r>
            <a:r>
              <a:rPr lang="en-RO" sz="2600" dirty="0"/>
              <a:t>: learn processing methods related to research data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b="1" dirty="0"/>
              <a:t>Skills sets</a:t>
            </a:r>
            <a:r>
              <a:rPr lang="en-RO" dirty="0"/>
              <a:t>: 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find open datasets;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inspect data;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clean data, proces data, store data, achive data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45563A3-CD0F-8D40-8C0E-9D34A72CDF26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5291399" cy="2812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dirty="0"/>
              <a:t>Master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/>
              <a:t>Introduction to Big Data course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/>
              <a:t>Cloud Computing Course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/>
              <a:t>Big Data processing frameworks: Apache Hadoop, Spark, Kafka...</a:t>
            </a: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DFFB993-9AC0-C146-9200-B7467D6FF662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98811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Personal and Sensitive Data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066A28F-2614-BD40-8FE4-A70D181075DC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1486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dirty="0"/>
              <a:t>PhD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/>
              <a:t>Ethic course</a:t>
            </a:r>
            <a:endParaRPr lang="en-RO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F0DB545-31DA-1A42-8BD6-7520A6C43A1E}"/>
              </a:ext>
            </a:extLst>
          </p:cNvPr>
          <p:cNvSpPr txBox="1">
            <a:spLocks/>
          </p:cNvSpPr>
          <p:nvPr/>
        </p:nvSpPr>
        <p:spPr>
          <a:xfrm>
            <a:off x="4766310" y="1668276"/>
            <a:ext cx="7127819" cy="2812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sz="3600" b="1" dirty="0"/>
              <a:t>What we need</a:t>
            </a:r>
            <a:r>
              <a:rPr lang="en-RO" sz="3600" dirty="0"/>
              <a:t>: learn what is personal and sensitive data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200" b="1" dirty="0"/>
              <a:t>Skills sets</a:t>
            </a:r>
            <a:r>
              <a:rPr lang="en-RO" sz="3200" dirty="0"/>
              <a:t>: 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How to collect it</a:t>
            </a:r>
            <a:r>
              <a:rPr lang="en-RO" sz="2800" dirty="0"/>
              <a:t>, how to store it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sz="2800" dirty="0"/>
              <a:t>Available tools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I</a:t>
            </a:r>
            <a:r>
              <a:rPr lang="en-RO" sz="2800" dirty="0"/>
              <a:t>ssues regarding personal and sensitive data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9D07B0B-7E82-A242-AD90-314F1F9EF189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lvl="1" indent="-457200">
              <a:buFont typeface="Arial" panose="020B0604020202020204" pitchFamily="34" charset="0"/>
              <a:buChar char="•"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91306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A9978-5D7B-CA48-B555-54256A8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Cleaning with </a:t>
            </a:r>
            <a:r>
              <a:rPr lang="en-GB" dirty="0" err="1"/>
              <a:t>OpenRefine</a:t>
            </a:r>
            <a:r>
              <a:rPr lang="en-GB" dirty="0"/>
              <a:t> 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162BF05-5F7E-854A-A559-5DC42912C4D8}"/>
              </a:ext>
            </a:extLst>
          </p:cNvPr>
          <p:cNvSpPr txBox="1">
            <a:spLocks/>
          </p:cNvSpPr>
          <p:nvPr/>
        </p:nvSpPr>
        <p:spPr>
          <a:xfrm>
            <a:off x="297871" y="1668276"/>
            <a:ext cx="4822769" cy="1486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dirty="0"/>
              <a:t>What we have: -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RO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E80FDF5-7257-7A42-8E27-EFD871706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730" y="1667772"/>
            <a:ext cx="6910649" cy="281228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RO" sz="2600" b="1" dirty="0"/>
              <a:t>What we need</a:t>
            </a:r>
            <a:r>
              <a:rPr lang="en-RO" sz="2600" dirty="0"/>
              <a:t>: learn how to use OpenRefine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b="1" dirty="0"/>
              <a:t>Skills sets</a:t>
            </a:r>
            <a:r>
              <a:rPr lang="en-RO" dirty="0"/>
              <a:t>: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RO" dirty="0"/>
              <a:t> data peprocessing tasks such as:</a:t>
            </a:r>
          </a:p>
          <a:p>
            <a:pPr marL="2057400" lvl="3" indent="-457200">
              <a:buFont typeface="Arial" panose="020B0604020202020204" pitchFamily="34" charset="0"/>
              <a:buChar char="•"/>
            </a:pPr>
            <a:r>
              <a:rPr lang="en-RO" dirty="0"/>
              <a:t> exploring data, </a:t>
            </a:r>
          </a:p>
          <a:p>
            <a:pPr marL="2057400" lvl="3" indent="-457200">
              <a:buFont typeface="Arial" panose="020B0604020202020204" pitchFamily="34" charset="0"/>
              <a:buChar char="•"/>
            </a:pPr>
            <a:r>
              <a:rPr lang="en-RO" dirty="0"/>
              <a:t> cleaning and transformation of data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09DA027E-E6DA-704B-AFBE-ADFF835C8D2F}"/>
              </a:ext>
            </a:extLst>
          </p:cNvPr>
          <p:cNvSpPr txBox="1">
            <a:spLocks/>
          </p:cNvSpPr>
          <p:nvPr/>
        </p:nvSpPr>
        <p:spPr>
          <a:xfrm>
            <a:off x="145470" y="4732020"/>
            <a:ext cx="11748659" cy="1783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endParaRPr lang="en-RO" sz="36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Target audience</a:t>
            </a:r>
            <a:r>
              <a:rPr lang="en-RO" sz="3600" dirty="0"/>
              <a:t>: master, phd  students, early stage researchers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Learning contexts</a:t>
            </a:r>
            <a:r>
              <a:rPr lang="en-RO" sz="3600" dirty="0"/>
              <a:t>: Master, PhD, Postgraduate studies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RO" sz="3600" b="1" dirty="0"/>
              <a:t>Training resources</a:t>
            </a:r>
            <a:r>
              <a:rPr lang="en-RO" sz="3600" dirty="0"/>
              <a:t>: Moodle platform and university laboratories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67632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</TotalTime>
  <Words>824</Words>
  <Application>Microsoft Macintosh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Segoe UI</vt:lpstr>
      <vt:lpstr>Office Theme</vt:lpstr>
      <vt:lpstr>PARTNER SURVEY- UPB</vt:lpstr>
      <vt:lpstr>Agenda</vt:lpstr>
      <vt:lpstr> Our approach for RDM training</vt:lpstr>
      <vt:lpstr>RDM survey topics(Part II)</vt:lpstr>
      <vt:lpstr>Understanding Research Data</vt:lpstr>
      <vt:lpstr>Data Management Planning</vt:lpstr>
      <vt:lpstr>Working with Data</vt:lpstr>
      <vt:lpstr>Working with Personal and Sensitive Data</vt:lpstr>
      <vt:lpstr>Data Cleaning with OpenRefine </vt:lpstr>
      <vt:lpstr>Visualising Data</vt:lpstr>
      <vt:lpstr>Data handling tutorials</vt:lpstr>
      <vt:lpstr>Educational offer UPB</vt:lpstr>
      <vt:lpstr>Case study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LOREDANA MARIA MANASIA (77132)</dc:creator>
  <cp:lastModifiedBy>Catalin Negru</cp:lastModifiedBy>
  <cp:revision>39</cp:revision>
  <dcterms:created xsi:type="dcterms:W3CDTF">2021-08-26T15:00:46Z</dcterms:created>
  <dcterms:modified xsi:type="dcterms:W3CDTF">2021-09-07T10:13:36Z</dcterms:modified>
</cp:coreProperties>
</file>