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4" r:id="rId5"/>
    <p:sldMasterId id="2147483667" r:id="rId6"/>
  </p:sldMasterIdLst>
  <p:notesMasterIdLst>
    <p:notesMasterId r:id="rId21"/>
  </p:notesMasterIdLst>
  <p:sldIdLst>
    <p:sldId id="256" r:id="rId7"/>
    <p:sldId id="374" r:id="rId8"/>
    <p:sldId id="438" r:id="rId9"/>
    <p:sldId id="441" r:id="rId10"/>
    <p:sldId id="442" r:id="rId11"/>
    <p:sldId id="450" r:id="rId12"/>
    <p:sldId id="436" r:id="rId13"/>
    <p:sldId id="443" r:id="rId14"/>
    <p:sldId id="444" r:id="rId15"/>
    <p:sldId id="440" r:id="rId16"/>
    <p:sldId id="449" r:id="rId17"/>
    <p:sldId id="447" r:id="rId18"/>
    <p:sldId id="451" r:id="rId19"/>
    <p:sldId id="437" r:id="rId20"/>
  </p:sldIdLst>
  <p:sldSz cx="9144000" cy="6858000" type="screen4x3"/>
  <p:notesSz cx="6735763" cy="9866313"/>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FFFF"/>
    <a:srgbClr val="006699"/>
    <a:srgbClr val="0080B0"/>
    <a:srgbClr val="FFCCFF"/>
    <a:srgbClr val="DEE7EC"/>
    <a:srgbClr val="A7DDE9"/>
    <a:srgbClr val="0086BB"/>
    <a:srgbClr val="006090"/>
    <a:srgbClr val="004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38" d="100"/>
          <a:sy n="38" d="100"/>
        </p:scale>
        <p:origin x="12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C258E42-F2F4-4F14-8EE9-0ECC71EFB748}" type="datetimeFigureOut">
              <a:rPr lang="de-DE"/>
              <a:pPr>
                <a:defRPr/>
              </a:pPr>
              <a:t>07.02.2022</a:t>
            </a:fld>
            <a:endParaRPr lang="de-DE"/>
          </a:p>
        </p:txBody>
      </p:sp>
      <p:sp>
        <p:nvSpPr>
          <p:cNvPr id="4" name="Folienbildplatzhalt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15373" y="9371285"/>
            <a:ext cx="2918831" cy="493316"/>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E5CD656-1E53-4B27-983F-2E4CECF1E847}" type="slidenum">
              <a:rPr lang="de-DE" altLang="de-DE"/>
              <a:pPr/>
              <a:t>‹#›</a:t>
            </a:fld>
            <a:endParaRPr lang="de-DE" altLang="de-DE"/>
          </a:p>
        </p:txBody>
      </p:sp>
    </p:spTree>
    <p:extLst>
      <p:ext uri="{BB962C8B-B14F-4D97-AF65-F5344CB8AC3E}">
        <p14:creationId xmlns:p14="http://schemas.microsoft.com/office/powerpoint/2010/main" val="209096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17412" name="Foliennummernplatzhalt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2B9214-540C-440A-B36B-9659E43502EA}" type="slidenum">
              <a:rPr lang="de-DE" altLang="de-DE">
                <a:latin typeface="Calibri" panose="020F0502020204030204" pitchFamily="34" charset="0"/>
              </a:rPr>
              <a:pPr eaLnBrk="1" hangingPunct="1"/>
              <a:t>1</a:t>
            </a:fld>
            <a:endParaRPr lang="de-DE" altLang="de-DE">
              <a:latin typeface="Calibri" panose="020F0502020204030204" pitchFamily="34" charset="0"/>
            </a:endParaRPr>
          </a:p>
        </p:txBody>
      </p:sp>
    </p:spTree>
    <p:extLst>
      <p:ext uri="{BB962C8B-B14F-4D97-AF65-F5344CB8AC3E}">
        <p14:creationId xmlns:p14="http://schemas.microsoft.com/office/powerpoint/2010/main" val="410505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E5CD656-1E53-4B27-983F-2E4CECF1E847}" type="slidenum">
              <a:rPr lang="de-DE" altLang="de-DE" smtClean="0"/>
              <a:pPr/>
              <a:t>10</a:t>
            </a:fld>
            <a:endParaRPr lang="de-DE" altLang="de-DE"/>
          </a:p>
        </p:txBody>
      </p:sp>
    </p:spTree>
    <p:extLst>
      <p:ext uri="{BB962C8B-B14F-4D97-AF65-F5344CB8AC3E}">
        <p14:creationId xmlns:p14="http://schemas.microsoft.com/office/powerpoint/2010/main" val="295209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E5CD656-1E53-4B27-983F-2E4CECF1E847}" type="slidenum">
              <a:rPr lang="de-DE" altLang="de-DE" smtClean="0"/>
              <a:pPr/>
              <a:t>11</a:t>
            </a:fld>
            <a:endParaRPr lang="de-DE" altLang="de-DE"/>
          </a:p>
        </p:txBody>
      </p:sp>
    </p:spTree>
    <p:extLst>
      <p:ext uri="{BB962C8B-B14F-4D97-AF65-F5344CB8AC3E}">
        <p14:creationId xmlns:p14="http://schemas.microsoft.com/office/powerpoint/2010/main" val="3041167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E5CD656-1E53-4B27-983F-2E4CECF1E847}" type="slidenum">
              <a:rPr lang="de-DE" altLang="de-DE" smtClean="0"/>
              <a:pPr/>
              <a:t>12</a:t>
            </a:fld>
            <a:endParaRPr lang="de-DE" altLang="de-DE"/>
          </a:p>
        </p:txBody>
      </p:sp>
    </p:spTree>
    <p:extLst>
      <p:ext uri="{BB962C8B-B14F-4D97-AF65-F5344CB8AC3E}">
        <p14:creationId xmlns:p14="http://schemas.microsoft.com/office/powerpoint/2010/main" val="107032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E5CD656-1E53-4B27-983F-2E4CECF1E847}" type="slidenum">
              <a:rPr lang="de-DE" altLang="de-DE" smtClean="0"/>
              <a:pPr/>
              <a:t>13</a:t>
            </a:fld>
            <a:endParaRPr lang="de-DE" altLang="de-DE"/>
          </a:p>
        </p:txBody>
      </p:sp>
    </p:spTree>
    <p:extLst>
      <p:ext uri="{BB962C8B-B14F-4D97-AF65-F5344CB8AC3E}">
        <p14:creationId xmlns:p14="http://schemas.microsoft.com/office/powerpoint/2010/main" val="951048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E5CD656-1E53-4B27-983F-2E4CECF1E847}" type="slidenum">
              <a:rPr lang="de-DE" altLang="de-DE" smtClean="0"/>
              <a:pPr/>
              <a:t>14</a:t>
            </a:fld>
            <a:endParaRPr lang="de-DE" altLang="de-DE"/>
          </a:p>
        </p:txBody>
      </p:sp>
    </p:spTree>
    <p:extLst>
      <p:ext uri="{BB962C8B-B14F-4D97-AF65-F5344CB8AC3E}">
        <p14:creationId xmlns:p14="http://schemas.microsoft.com/office/powerpoint/2010/main" val="107886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E5CD656-1E53-4B27-983F-2E4CECF1E847}" type="slidenum">
              <a:rPr lang="de-DE" altLang="de-DE" smtClean="0"/>
              <a:pPr/>
              <a:t>2</a:t>
            </a:fld>
            <a:endParaRPr lang="de-DE" altLang="de-DE"/>
          </a:p>
        </p:txBody>
      </p:sp>
    </p:spTree>
    <p:extLst>
      <p:ext uri="{BB962C8B-B14F-4D97-AF65-F5344CB8AC3E}">
        <p14:creationId xmlns:p14="http://schemas.microsoft.com/office/powerpoint/2010/main" val="251155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E5CD656-1E53-4B27-983F-2E4CECF1E847}" type="slidenum">
              <a:rPr lang="de-DE" altLang="de-DE" smtClean="0"/>
              <a:pPr/>
              <a:t>3</a:t>
            </a:fld>
            <a:endParaRPr lang="de-DE" altLang="de-DE"/>
          </a:p>
        </p:txBody>
      </p:sp>
    </p:spTree>
    <p:extLst>
      <p:ext uri="{BB962C8B-B14F-4D97-AF65-F5344CB8AC3E}">
        <p14:creationId xmlns:p14="http://schemas.microsoft.com/office/powerpoint/2010/main" val="281896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E5CD656-1E53-4B27-983F-2E4CECF1E847}" type="slidenum">
              <a:rPr lang="de-DE" altLang="de-DE" smtClean="0"/>
              <a:pPr/>
              <a:t>4</a:t>
            </a:fld>
            <a:endParaRPr lang="de-DE" altLang="de-DE"/>
          </a:p>
        </p:txBody>
      </p:sp>
    </p:spTree>
    <p:extLst>
      <p:ext uri="{BB962C8B-B14F-4D97-AF65-F5344CB8AC3E}">
        <p14:creationId xmlns:p14="http://schemas.microsoft.com/office/powerpoint/2010/main" val="1328993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E5CD656-1E53-4B27-983F-2E4CECF1E847}" type="slidenum">
              <a:rPr lang="de-DE" altLang="de-DE" smtClean="0"/>
              <a:pPr/>
              <a:t>5</a:t>
            </a:fld>
            <a:endParaRPr lang="de-DE" altLang="de-DE"/>
          </a:p>
        </p:txBody>
      </p:sp>
    </p:spTree>
    <p:extLst>
      <p:ext uri="{BB962C8B-B14F-4D97-AF65-F5344CB8AC3E}">
        <p14:creationId xmlns:p14="http://schemas.microsoft.com/office/powerpoint/2010/main" val="300357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E5CD656-1E53-4B27-983F-2E4CECF1E847}" type="slidenum">
              <a:rPr lang="de-DE" altLang="de-DE" smtClean="0"/>
              <a:pPr/>
              <a:t>6</a:t>
            </a:fld>
            <a:endParaRPr lang="de-DE" altLang="de-DE"/>
          </a:p>
        </p:txBody>
      </p:sp>
    </p:spTree>
    <p:extLst>
      <p:ext uri="{BB962C8B-B14F-4D97-AF65-F5344CB8AC3E}">
        <p14:creationId xmlns:p14="http://schemas.microsoft.com/office/powerpoint/2010/main" val="1896770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E5CD656-1E53-4B27-983F-2E4CECF1E847}" type="slidenum">
              <a:rPr lang="de-DE" altLang="de-DE" smtClean="0"/>
              <a:pPr/>
              <a:t>7</a:t>
            </a:fld>
            <a:endParaRPr lang="de-DE" altLang="de-DE"/>
          </a:p>
        </p:txBody>
      </p:sp>
    </p:spTree>
    <p:extLst>
      <p:ext uri="{BB962C8B-B14F-4D97-AF65-F5344CB8AC3E}">
        <p14:creationId xmlns:p14="http://schemas.microsoft.com/office/powerpoint/2010/main" val="608542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E5CD656-1E53-4B27-983F-2E4CECF1E847}" type="slidenum">
              <a:rPr lang="de-DE" altLang="de-DE" smtClean="0"/>
              <a:pPr/>
              <a:t>8</a:t>
            </a:fld>
            <a:endParaRPr lang="de-DE" altLang="de-DE"/>
          </a:p>
        </p:txBody>
      </p:sp>
    </p:spTree>
    <p:extLst>
      <p:ext uri="{BB962C8B-B14F-4D97-AF65-F5344CB8AC3E}">
        <p14:creationId xmlns:p14="http://schemas.microsoft.com/office/powerpoint/2010/main" val="108775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7E5CD656-1E53-4B27-983F-2E4CECF1E847}" type="slidenum">
              <a:rPr lang="de-DE" altLang="de-DE" smtClean="0"/>
              <a:pPr/>
              <a:t>9</a:t>
            </a:fld>
            <a:endParaRPr lang="de-DE" altLang="de-DE"/>
          </a:p>
        </p:txBody>
      </p:sp>
    </p:spTree>
    <p:extLst>
      <p:ext uri="{BB962C8B-B14F-4D97-AF65-F5344CB8AC3E}">
        <p14:creationId xmlns:p14="http://schemas.microsoft.com/office/powerpoint/2010/main" val="2512810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TU-Hintergrund">
    <p:spTree>
      <p:nvGrpSpPr>
        <p:cNvPr id="1" name=""/>
        <p:cNvGrpSpPr/>
        <p:nvPr/>
      </p:nvGrpSpPr>
      <p:grpSpPr>
        <a:xfrm>
          <a:off x="0" y="0"/>
          <a:ext cx="0" cy="0"/>
          <a:chOff x="0" y="0"/>
          <a:chExt cx="0" cy="0"/>
        </a:xfrm>
      </p:grpSpPr>
      <p:sp>
        <p:nvSpPr>
          <p:cNvPr id="2" name="Titel 1"/>
          <p:cNvSpPr>
            <a:spLocks noGrp="1"/>
          </p:cNvSpPr>
          <p:nvPr>
            <p:ph type="ctrTitle"/>
          </p:nvPr>
        </p:nvSpPr>
        <p:spPr>
          <a:xfrm>
            <a:off x="0" y="2928934"/>
            <a:ext cx="8604448" cy="1255711"/>
          </a:xfrm>
          <a:prstGeom prst="rect">
            <a:avLst/>
          </a:prstGeom>
        </p:spPr>
        <p:txBody>
          <a:bodyPr lIns="360000" rIns="360000"/>
          <a:lstStyle>
            <a:lvl1pPr algn="l">
              <a:defRPr sz="3600" b="0" baseline="0">
                <a:solidFill>
                  <a:schemeClr val="bg1"/>
                </a:solidFill>
                <a:latin typeface="+mn-lt"/>
                <a:ea typeface="Arial" pitchFamily="34" charset="0"/>
                <a:cs typeface="Arial" pitchFamily="34" charset="0"/>
              </a:defRPr>
            </a:lvl1pPr>
          </a:lstStyle>
          <a:p>
            <a:r>
              <a:rPr lang="de-DE"/>
              <a:t>Titelmasterformat durch Klicken bearbeiten</a:t>
            </a:r>
            <a:endParaRPr lang="de-DE" dirty="0"/>
          </a:p>
        </p:txBody>
      </p:sp>
      <p:sp>
        <p:nvSpPr>
          <p:cNvPr id="3" name="Untertitel 2"/>
          <p:cNvSpPr>
            <a:spLocks noGrp="1"/>
          </p:cNvSpPr>
          <p:nvPr>
            <p:ph type="subTitle" idx="1"/>
          </p:nvPr>
        </p:nvSpPr>
        <p:spPr>
          <a:xfrm>
            <a:off x="0" y="4500570"/>
            <a:ext cx="8604448" cy="928694"/>
          </a:xfrm>
          <a:prstGeom prst="rect">
            <a:avLst/>
          </a:prstGeom>
        </p:spPr>
        <p:txBody>
          <a:bodyPr lIns="360000" rIns="360000"/>
          <a:lstStyle>
            <a:lvl1pPr marL="0" indent="0" algn="l">
              <a:buNone/>
              <a:defRPr sz="2000" b="0" baseline="0">
                <a:solidFill>
                  <a:schemeClr val="bg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2928193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halt blauer Rahmen ein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71600" y="-1"/>
            <a:ext cx="8172400" cy="1198485"/>
          </a:xfrm>
          <a:prstGeom prst="rect">
            <a:avLst/>
          </a:prstGeom>
        </p:spPr>
        <p:txBody>
          <a:bodyPr lIns="360000" rIns="360000" anchor="ctr" anchorCtr="0"/>
          <a:lstStyle>
            <a:lvl1pPr>
              <a:defRPr>
                <a:latin typeface="+mn-lt"/>
                <a:cs typeface="Arial" pitchFamily="34" charset="0"/>
              </a:defRPr>
            </a:lvl1pPr>
          </a:lstStyle>
          <a:p>
            <a:r>
              <a:rPr lang="de-DE" dirty="0"/>
              <a:t>Projekt </a:t>
            </a:r>
            <a:r>
              <a:rPr lang="de-DE" dirty="0" err="1"/>
              <a:t>Org</a:t>
            </a:r>
            <a:endParaRPr lang="de-DE" dirty="0"/>
          </a:p>
        </p:txBody>
      </p:sp>
      <p:sp>
        <p:nvSpPr>
          <p:cNvPr id="3" name="Inhaltsplatzhalter 2"/>
          <p:cNvSpPr>
            <a:spLocks noGrp="1"/>
          </p:cNvSpPr>
          <p:nvPr>
            <p:ph idx="1"/>
          </p:nvPr>
        </p:nvSpPr>
        <p:spPr>
          <a:xfrm>
            <a:off x="37259" y="1389440"/>
            <a:ext cx="9144000" cy="4860000"/>
          </a:xfrm>
        </p:spPr>
        <p:txBody>
          <a:bodyPr lIns="360000" rIns="360000"/>
          <a:lstStyle>
            <a:lvl1pPr>
              <a:buNone/>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6" name="Foliennummernplatzhalter 5"/>
          <p:cNvSpPr>
            <a:spLocks noGrp="1"/>
          </p:cNvSpPr>
          <p:nvPr>
            <p:ph type="sldNum" sz="quarter" idx="12"/>
          </p:nvPr>
        </p:nvSpPr>
        <p:spPr>
          <a:xfrm>
            <a:off x="8631038" y="6480000"/>
            <a:ext cx="478858" cy="365125"/>
          </a:xfrm>
        </p:spPr>
        <p:txBody>
          <a:bodyPr/>
          <a:lstStyle>
            <a:lvl1pPr>
              <a:defRPr>
                <a:solidFill>
                  <a:srgbClr val="006699"/>
                </a:solidFill>
                <a:latin typeface="+mn-lt"/>
              </a:defRPr>
            </a:lvl1pPr>
          </a:lstStyle>
          <a:p>
            <a:fld id="{AB021C44-5CE4-484C-96FE-A7CA3D38A5F0}" type="slidenum">
              <a:rPr lang="de-AT" altLang="de-DE" smtClean="0"/>
              <a:pPr/>
              <a:t>‹#›</a:t>
            </a:fld>
            <a:endParaRPr lang="de-AT" altLang="de-DE"/>
          </a:p>
        </p:txBody>
      </p:sp>
      <p:sp>
        <p:nvSpPr>
          <p:cNvPr id="7" name="Fußzeilenplatzhalter 3"/>
          <p:cNvSpPr txBox="1">
            <a:spLocks/>
          </p:cNvSpPr>
          <p:nvPr userDrawn="1"/>
        </p:nvSpPr>
        <p:spPr>
          <a:xfrm>
            <a:off x="179512" y="6520259"/>
            <a:ext cx="8280920" cy="365125"/>
          </a:xfrm>
          <a:prstGeom prst="rect">
            <a:avLst/>
          </a:prstGeom>
        </p:spPr>
        <p:txBody>
          <a:bodyPr vert="horz" lIns="91440" tIns="45720" rIns="91440" bIns="45720" rtlCol="0" anchor="ctr"/>
          <a:lstStyle>
            <a:defPPr>
              <a:defRPr lang="de-DE"/>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de-AT" dirty="0"/>
          </a:p>
        </p:txBody>
      </p:sp>
    </p:spTree>
    <p:extLst>
      <p:ext uri="{BB962C8B-B14F-4D97-AF65-F5344CB8AC3E}">
        <p14:creationId xmlns:p14="http://schemas.microsoft.com/office/powerpoint/2010/main" val="3551428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blauer Rahmen zweispalti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0" y="1620000"/>
            <a:ext cx="4572000" cy="4545304"/>
          </a:xfrm>
        </p:spPr>
        <p:txBody>
          <a:bodyPr lIns="360000" rIns="180000"/>
          <a:lstStyle>
            <a:lvl1pPr>
              <a:defRPr sz="2400">
                <a:latin typeface="+mn-lt"/>
                <a:cs typeface="Arial" pitchFamily="34" charset="0"/>
              </a:defRPr>
            </a:lvl1pPr>
            <a:lvl2pPr>
              <a:defRPr sz="2000">
                <a:latin typeface="+mn-lt"/>
                <a:cs typeface="Arial" pitchFamily="34" charset="0"/>
              </a:defRPr>
            </a:lvl2pPr>
            <a:lvl3pPr>
              <a:defRPr sz="1800">
                <a:latin typeface="+mn-lt"/>
                <a:cs typeface="Arial" pitchFamily="34" charset="0"/>
              </a:defRPr>
            </a:lvl3pPr>
            <a:lvl4pPr>
              <a:defRPr sz="1600">
                <a:latin typeface="+mn-lt"/>
                <a:cs typeface="Arial" pitchFamily="34" charset="0"/>
              </a:defRPr>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4" name="Inhaltsplatzhalter 3"/>
          <p:cNvSpPr>
            <a:spLocks noGrp="1"/>
          </p:cNvSpPr>
          <p:nvPr>
            <p:ph sz="half" idx="2"/>
          </p:nvPr>
        </p:nvSpPr>
        <p:spPr>
          <a:xfrm>
            <a:off x="4589755" y="1620000"/>
            <a:ext cx="4518734" cy="4558858"/>
          </a:xfrm>
        </p:spPr>
        <p:txBody>
          <a:bodyPr lIns="180000" rIns="360000"/>
          <a:lstStyle>
            <a:lvl1pPr>
              <a:defRPr sz="2400">
                <a:latin typeface="+mn-lt"/>
                <a:cs typeface="Arial" pitchFamily="34" charset="0"/>
              </a:defRPr>
            </a:lvl1pPr>
            <a:lvl2pPr>
              <a:defRPr sz="2000">
                <a:latin typeface="+mn-lt"/>
                <a:cs typeface="Arial" pitchFamily="34" charset="0"/>
              </a:defRPr>
            </a:lvl2pPr>
            <a:lvl3pPr>
              <a:defRPr sz="1800">
                <a:latin typeface="+mn-lt"/>
                <a:cs typeface="Arial" pitchFamily="34" charset="0"/>
              </a:defRPr>
            </a:lvl3pPr>
            <a:lvl4pPr>
              <a:defRPr sz="1600">
                <a:latin typeface="+mn-lt"/>
                <a:cs typeface="Arial" pitchFamily="34" charset="0"/>
              </a:defRPr>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8" name="Datumsplatzhalter 3"/>
          <p:cNvSpPr txBox="1">
            <a:spLocks/>
          </p:cNvSpPr>
          <p:nvPr userDrawn="1"/>
        </p:nvSpPr>
        <p:spPr>
          <a:xfrm>
            <a:off x="1" y="6480000"/>
            <a:ext cx="1403648" cy="365125"/>
          </a:xfrm>
          <a:prstGeom prst="rect">
            <a:avLst/>
          </a:prstGeom>
        </p:spPr>
        <p:txBody>
          <a:bodyPr vert="horz" lIns="360000" tIns="45720" rIns="90000" bIns="45720" rtlCol="0" anchor="ctr"/>
          <a:lstStyle>
            <a:defPPr>
              <a:defRPr lang="de-DE"/>
            </a:defPPr>
            <a:lvl1pPr marL="0" algn="l" defTabSz="914400" rtl="0" eaLnBrk="1" fontAlgn="auto" latinLnBrk="0" hangingPunct="1">
              <a:spcBef>
                <a:spcPts val="0"/>
              </a:spcBef>
              <a:spcAft>
                <a:spcPts val="0"/>
              </a:spcAft>
              <a:defRPr lang="de-DE" sz="1200" kern="1200" baseline="0">
                <a:solidFill>
                  <a:srgbClr val="006699"/>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DC0F1FDD-6245-4764-846C-43C3C47CF167}" type="datetimeFigureOut">
              <a:rPr lang="de-AT" smtClean="0"/>
              <a:pPr>
                <a:defRPr/>
              </a:pPr>
              <a:t>07.02.2022</a:t>
            </a:fld>
            <a:endParaRPr lang="de-AT" dirty="0"/>
          </a:p>
        </p:txBody>
      </p:sp>
      <p:sp>
        <p:nvSpPr>
          <p:cNvPr id="9" name="Foliennummernplatzhalter 5"/>
          <p:cNvSpPr txBox="1">
            <a:spLocks/>
          </p:cNvSpPr>
          <p:nvPr userDrawn="1"/>
        </p:nvSpPr>
        <p:spPr>
          <a:xfrm>
            <a:off x="8604448" y="6480000"/>
            <a:ext cx="545102"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fontAlgn="base">
              <a:spcBef>
                <a:spcPct val="0"/>
              </a:spcBef>
              <a:spcAft>
                <a:spcPct val="0"/>
              </a:spcAft>
              <a:defRPr sz="1200" kern="1200">
                <a:solidFill>
                  <a:srgbClr val="00669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AB021C44-5CE4-484C-96FE-A7CA3D38A5F0}" type="slidenum">
              <a:rPr lang="de-AT" altLang="de-DE" smtClean="0"/>
              <a:pPr/>
              <a:t>‹#›</a:t>
            </a:fld>
            <a:endParaRPr lang="de-AT" altLang="de-DE"/>
          </a:p>
        </p:txBody>
      </p:sp>
      <p:sp>
        <p:nvSpPr>
          <p:cNvPr id="10" name="Fußzeilenplatzhalter 4"/>
          <p:cNvSpPr>
            <a:spLocks noGrp="1"/>
          </p:cNvSpPr>
          <p:nvPr>
            <p:ph type="ftr" sz="quarter" idx="11"/>
          </p:nvPr>
        </p:nvSpPr>
        <p:spPr>
          <a:xfrm>
            <a:off x="1420427" y="6480000"/>
            <a:ext cx="6319925" cy="365125"/>
          </a:xfrm>
        </p:spPr>
        <p:txBody>
          <a:bodyPr/>
          <a:lstStyle>
            <a:lvl1pPr>
              <a:defRPr lang="de-DE" sz="1200" kern="1200" baseline="0">
                <a:solidFill>
                  <a:srgbClr val="006699"/>
                </a:solidFill>
                <a:latin typeface="Arial" pitchFamily="34" charset="0"/>
                <a:ea typeface="+mn-ea"/>
                <a:cs typeface="Arial" pitchFamily="34" charset="0"/>
              </a:defRPr>
            </a:lvl1pPr>
          </a:lstStyle>
          <a:p>
            <a:pPr>
              <a:defRPr/>
            </a:pPr>
            <a:r>
              <a:rPr lang="de-AT"/>
              <a:t>Senatssitzung 08.05.2017</a:t>
            </a:r>
            <a:endParaRPr lang="de-AT" dirty="0"/>
          </a:p>
        </p:txBody>
      </p:sp>
      <p:sp>
        <p:nvSpPr>
          <p:cNvPr id="11" name="Titel 1"/>
          <p:cNvSpPr txBox="1">
            <a:spLocks/>
          </p:cNvSpPr>
          <p:nvPr userDrawn="1"/>
        </p:nvSpPr>
        <p:spPr>
          <a:xfrm>
            <a:off x="971600" y="-1"/>
            <a:ext cx="8172400" cy="1198485"/>
          </a:xfrm>
          <a:prstGeom prst="rect">
            <a:avLst/>
          </a:prstGeom>
        </p:spPr>
        <p:txBody>
          <a:bodyPr lIns="360000" rIns="360000" anchor="ctr" anchorCtr="0"/>
          <a:lstStyle>
            <a:lvl1pPr algn="l" rtl="0" eaLnBrk="0" fontAlgn="base" hangingPunct="0">
              <a:spcBef>
                <a:spcPct val="0"/>
              </a:spcBef>
              <a:spcAft>
                <a:spcPct val="0"/>
              </a:spcAft>
              <a:defRPr sz="3600" kern="1200">
                <a:solidFill>
                  <a:schemeClr val="tx1"/>
                </a:solidFill>
                <a:latin typeface="+mn-lt"/>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DE" dirty="0"/>
              <a:t>Titelmasterformat durch Klicken bearbeiten</a:t>
            </a:r>
          </a:p>
        </p:txBody>
      </p:sp>
    </p:spTree>
    <p:extLst>
      <p:ext uri="{BB962C8B-B14F-4D97-AF65-F5344CB8AC3E}">
        <p14:creationId xmlns:p14="http://schemas.microsoft.com/office/powerpoint/2010/main" val="4172159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Inhalt blauer Rahmen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857225" y="1285860"/>
            <a:ext cx="7429552" cy="1143008"/>
          </a:xfrm>
          <a:prstGeom prst="rect">
            <a:avLst/>
          </a:prstGeom>
        </p:spPr>
        <p:txBody>
          <a:bodyPr/>
          <a:lstStyle/>
          <a:p>
            <a:r>
              <a:rPr lang="de-DE" dirty="0"/>
              <a:t>Titelmasterformat durch Klicken bearbeiten</a:t>
            </a:r>
          </a:p>
        </p:txBody>
      </p:sp>
      <p:sp>
        <p:nvSpPr>
          <p:cNvPr id="3" name="Inhaltsplatzhalter 2"/>
          <p:cNvSpPr>
            <a:spLocks noGrp="1"/>
          </p:cNvSpPr>
          <p:nvPr>
            <p:ph sz="half" idx="1"/>
          </p:nvPr>
        </p:nvSpPr>
        <p:spPr>
          <a:xfrm>
            <a:off x="857224" y="2571744"/>
            <a:ext cx="3500462" cy="3554419"/>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4" name="Inhaltsplatzhalter 3"/>
          <p:cNvSpPr>
            <a:spLocks noGrp="1"/>
          </p:cNvSpPr>
          <p:nvPr>
            <p:ph sz="half" idx="2"/>
          </p:nvPr>
        </p:nvSpPr>
        <p:spPr>
          <a:xfrm>
            <a:off x="4786314" y="2571744"/>
            <a:ext cx="3500462" cy="3554419"/>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5" name="Datumsplatzhalter 4"/>
          <p:cNvSpPr>
            <a:spLocks noGrp="1"/>
          </p:cNvSpPr>
          <p:nvPr>
            <p:ph type="dt" sz="half" idx="10"/>
          </p:nvPr>
        </p:nvSpPr>
        <p:spPr>
          <a:xfrm>
            <a:off x="857250" y="6356350"/>
            <a:ext cx="1643063" cy="365125"/>
          </a:xfrm>
        </p:spPr>
        <p:txBody>
          <a:bodyPr/>
          <a:lstStyle>
            <a:lvl1pPr>
              <a:defRPr baseline="0">
                <a:solidFill>
                  <a:srgbClr val="006699"/>
                </a:solidFill>
              </a:defRPr>
            </a:lvl1pPr>
          </a:lstStyle>
          <a:p>
            <a:pPr>
              <a:defRPr/>
            </a:pPr>
            <a:fld id="{6BF4715D-2DEC-4170-9058-B299583ABDEE}" type="datetime1">
              <a:rPr lang="de-DE"/>
              <a:pPr>
                <a:defRPr/>
              </a:pPr>
              <a:t>07.02.2022</a:t>
            </a:fld>
            <a:endParaRPr lang="de-DE" dirty="0"/>
          </a:p>
        </p:txBody>
      </p:sp>
      <p:sp>
        <p:nvSpPr>
          <p:cNvPr id="6" name="Fußzeilenplatzhalter 5"/>
          <p:cNvSpPr>
            <a:spLocks noGrp="1"/>
          </p:cNvSpPr>
          <p:nvPr>
            <p:ph type="ftr" sz="quarter" idx="11"/>
          </p:nvPr>
        </p:nvSpPr>
        <p:spPr/>
        <p:txBody>
          <a:bodyPr/>
          <a:lstStyle>
            <a:lvl1pPr>
              <a:defRPr baseline="0">
                <a:solidFill>
                  <a:srgbClr val="006699"/>
                </a:solidFill>
              </a:defRPr>
            </a:lvl1pPr>
          </a:lstStyle>
          <a:p>
            <a:pPr>
              <a:defRPr/>
            </a:pPr>
            <a:endParaRPr lang="de-DE"/>
          </a:p>
        </p:txBody>
      </p:sp>
      <p:sp>
        <p:nvSpPr>
          <p:cNvPr id="7" name="Foliennummernplatzhalter 6"/>
          <p:cNvSpPr>
            <a:spLocks noGrp="1"/>
          </p:cNvSpPr>
          <p:nvPr>
            <p:ph type="sldNum" sz="quarter" idx="12"/>
          </p:nvPr>
        </p:nvSpPr>
        <p:spPr>
          <a:xfrm>
            <a:off x="7308850" y="6356350"/>
            <a:ext cx="1733550" cy="365125"/>
          </a:xfrm>
        </p:spPr>
        <p:txBody>
          <a:bodyPr/>
          <a:lstStyle>
            <a:lvl1pPr>
              <a:defRPr>
                <a:solidFill>
                  <a:srgbClr val="006699"/>
                </a:solidFill>
              </a:defRPr>
            </a:lvl1pPr>
          </a:lstStyle>
          <a:p>
            <a:pPr>
              <a:defRPr/>
            </a:pPr>
            <a:fld id="{E4D38E57-17CF-4E6D-85BB-E8CB1019EA12}" type="slidenum">
              <a:rPr lang="de-DE" altLang="de-DE"/>
              <a:pPr>
                <a:defRPr/>
              </a:pPr>
              <a:t>‹#›</a:t>
            </a:fld>
            <a:endParaRPr lang="de-DE" altLang="de-DE"/>
          </a:p>
        </p:txBody>
      </p:sp>
    </p:spTree>
    <p:extLst>
      <p:ext uri="{BB962C8B-B14F-4D97-AF65-F5344CB8AC3E}">
        <p14:creationId xmlns:p14="http://schemas.microsoft.com/office/powerpoint/2010/main" val="4154733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blauer Rahmen einspaltig">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420427" y="6480000"/>
            <a:ext cx="6319925" cy="365125"/>
          </a:xfrm>
        </p:spPr>
        <p:txBody>
          <a:bodyPr/>
          <a:lstStyle>
            <a:lvl1pPr>
              <a:defRPr lang="de-DE" sz="1200" kern="1200" baseline="0">
                <a:solidFill>
                  <a:srgbClr val="006699"/>
                </a:solidFill>
                <a:latin typeface="Arial" pitchFamily="34" charset="0"/>
                <a:ea typeface="+mn-ea"/>
                <a:cs typeface="Arial" pitchFamily="34" charset="0"/>
              </a:defRPr>
            </a:lvl1pPr>
          </a:lstStyle>
          <a:p>
            <a:pPr>
              <a:defRPr/>
            </a:pPr>
            <a:r>
              <a:rPr lang="de-AT"/>
              <a:t>Senatssitzung 08.05.2017</a:t>
            </a:r>
            <a:endParaRPr lang="de-AT" dirty="0"/>
          </a:p>
        </p:txBody>
      </p:sp>
      <p:sp>
        <p:nvSpPr>
          <p:cNvPr id="8" name="Titel 1"/>
          <p:cNvSpPr>
            <a:spLocks noGrp="1"/>
          </p:cNvSpPr>
          <p:nvPr>
            <p:ph type="title"/>
          </p:nvPr>
        </p:nvSpPr>
        <p:spPr>
          <a:xfrm>
            <a:off x="971600" y="-1"/>
            <a:ext cx="8172400" cy="1295123"/>
          </a:xfrm>
          <a:prstGeom prst="rect">
            <a:avLst/>
          </a:prstGeom>
        </p:spPr>
        <p:txBody>
          <a:bodyPr lIns="360000" rIns="360000" anchor="ctr" anchorCtr="0"/>
          <a:lstStyle>
            <a:lvl1pPr>
              <a:defRPr>
                <a:latin typeface="+mn-lt"/>
                <a:cs typeface="Arial" pitchFamily="34" charset="0"/>
              </a:defRPr>
            </a:lvl1pPr>
          </a:lstStyle>
          <a:p>
            <a:r>
              <a:rPr lang="de-DE" dirty="0"/>
              <a:t>Titelmasterformat durch Klicken bearbeiten</a:t>
            </a:r>
          </a:p>
        </p:txBody>
      </p:sp>
      <p:sp>
        <p:nvSpPr>
          <p:cNvPr id="9" name="Inhaltsplatzhalter 2"/>
          <p:cNvSpPr>
            <a:spLocks noGrp="1"/>
          </p:cNvSpPr>
          <p:nvPr>
            <p:ph idx="1"/>
          </p:nvPr>
        </p:nvSpPr>
        <p:spPr>
          <a:xfrm>
            <a:off x="0" y="1620000"/>
            <a:ext cx="9144000" cy="4860000"/>
          </a:xfrm>
        </p:spPr>
        <p:txBody>
          <a:bodyPr lIns="360000" rIns="360000"/>
          <a:lstStyle>
            <a:lvl1pPr>
              <a:buNone/>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10" name="Datumsplatzhalter 3"/>
          <p:cNvSpPr>
            <a:spLocks noGrp="1"/>
          </p:cNvSpPr>
          <p:nvPr>
            <p:ph type="dt" sz="half" idx="10"/>
          </p:nvPr>
        </p:nvSpPr>
        <p:spPr>
          <a:xfrm>
            <a:off x="1" y="6480000"/>
            <a:ext cx="1403648" cy="394566"/>
          </a:xfrm>
        </p:spPr>
        <p:txBody>
          <a:bodyPr lIns="360000" rIns="90000"/>
          <a:lstStyle>
            <a:lvl1pPr marL="0" algn="l" defTabSz="914400" rtl="0" eaLnBrk="1" latinLnBrk="0" hangingPunct="1">
              <a:defRPr lang="de-DE" sz="1200" kern="1200" baseline="0">
                <a:solidFill>
                  <a:srgbClr val="006699"/>
                </a:solidFill>
                <a:latin typeface="Arial" pitchFamily="34" charset="0"/>
                <a:ea typeface="+mn-ea"/>
                <a:cs typeface="Arial" pitchFamily="34" charset="0"/>
              </a:defRPr>
            </a:lvl1pPr>
          </a:lstStyle>
          <a:p>
            <a:pPr>
              <a:defRPr/>
            </a:pPr>
            <a:r>
              <a:rPr lang="de-DE"/>
              <a:t>erstellt am 07.05.2017</a:t>
            </a:r>
            <a:endParaRPr lang="de-AT" dirty="0"/>
          </a:p>
        </p:txBody>
      </p:sp>
      <p:sp>
        <p:nvSpPr>
          <p:cNvPr id="11" name="Foliennummernplatzhalter 5"/>
          <p:cNvSpPr>
            <a:spLocks noGrp="1"/>
          </p:cNvSpPr>
          <p:nvPr>
            <p:ph type="sldNum" sz="quarter" idx="12"/>
          </p:nvPr>
        </p:nvSpPr>
        <p:spPr>
          <a:xfrm>
            <a:off x="8604448" y="6480000"/>
            <a:ext cx="545102" cy="394566"/>
          </a:xfrm>
        </p:spPr>
        <p:txBody>
          <a:bodyPr/>
          <a:lstStyle>
            <a:lvl1pPr>
              <a:defRPr>
                <a:solidFill>
                  <a:srgbClr val="006699"/>
                </a:solidFill>
                <a:latin typeface="Arial" panose="020B0604020202020204" pitchFamily="34" charset="0"/>
              </a:defRPr>
            </a:lvl1pPr>
          </a:lstStyle>
          <a:p>
            <a:fld id="{AB021C44-5CE4-484C-96FE-A7CA3D38A5F0}" type="slidenum">
              <a:rPr lang="de-AT" altLang="de-DE"/>
              <a:pPr/>
              <a:t>‹#›</a:t>
            </a:fld>
            <a:endParaRPr lang="de-AT" altLang="de-DE"/>
          </a:p>
        </p:txBody>
      </p:sp>
    </p:spTree>
    <p:extLst>
      <p:ext uri="{BB962C8B-B14F-4D97-AF65-F5344CB8AC3E}">
        <p14:creationId xmlns:p14="http://schemas.microsoft.com/office/powerpoint/2010/main" val="1493819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blauer Rahmen zweispaltig">
    <p:spTree>
      <p:nvGrpSpPr>
        <p:cNvPr id="1" name=""/>
        <p:cNvGrpSpPr/>
        <p:nvPr/>
      </p:nvGrpSpPr>
      <p:grpSpPr>
        <a:xfrm>
          <a:off x="0" y="0"/>
          <a:ext cx="0" cy="0"/>
          <a:chOff x="0" y="0"/>
          <a:chExt cx="0" cy="0"/>
        </a:xfrm>
      </p:grpSpPr>
      <p:sp>
        <p:nvSpPr>
          <p:cNvPr id="8" name="Fußzeilenplatzhalter 4"/>
          <p:cNvSpPr>
            <a:spLocks noGrp="1"/>
          </p:cNvSpPr>
          <p:nvPr>
            <p:ph type="ftr" sz="quarter" idx="11"/>
          </p:nvPr>
        </p:nvSpPr>
        <p:spPr>
          <a:xfrm>
            <a:off x="1420427" y="6480000"/>
            <a:ext cx="6319925" cy="365125"/>
          </a:xfrm>
        </p:spPr>
        <p:txBody>
          <a:bodyPr/>
          <a:lstStyle>
            <a:lvl1pPr>
              <a:defRPr lang="de-DE" sz="1200" kern="1200" baseline="0">
                <a:solidFill>
                  <a:srgbClr val="006699"/>
                </a:solidFill>
                <a:latin typeface="Arial" pitchFamily="34" charset="0"/>
                <a:ea typeface="+mn-ea"/>
                <a:cs typeface="Arial" pitchFamily="34" charset="0"/>
              </a:defRPr>
            </a:lvl1pPr>
          </a:lstStyle>
          <a:p>
            <a:pPr>
              <a:defRPr/>
            </a:pPr>
            <a:r>
              <a:rPr lang="de-AT"/>
              <a:t>Senatssitzung 08.05.2017</a:t>
            </a:r>
            <a:endParaRPr lang="de-AT" dirty="0"/>
          </a:p>
        </p:txBody>
      </p:sp>
      <p:sp>
        <p:nvSpPr>
          <p:cNvPr id="9" name="Inhaltsplatzhalter 2"/>
          <p:cNvSpPr>
            <a:spLocks noGrp="1"/>
          </p:cNvSpPr>
          <p:nvPr>
            <p:ph sz="half" idx="1"/>
          </p:nvPr>
        </p:nvSpPr>
        <p:spPr>
          <a:xfrm>
            <a:off x="0" y="1620000"/>
            <a:ext cx="4572000" cy="4545304"/>
          </a:xfrm>
        </p:spPr>
        <p:txBody>
          <a:bodyPr lIns="360000" rIns="180000"/>
          <a:lstStyle>
            <a:lvl1pPr>
              <a:defRPr sz="2400">
                <a:latin typeface="+mn-lt"/>
                <a:cs typeface="Arial" pitchFamily="34" charset="0"/>
              </a:defRPr>
            </a:lvl1pPr>
            <a:lvl2pPr>
              <a:defRPr sz="2000">
                <a:latin typeface="+mn-lt"/>
                <a:cs typeface="Arial" pitchFamily="34" charset="0"/>
              </a:defRPr>
            </a:lvl2pPr>
            <a:lvl3pPr>
              <a:defRPr sz="1800">
                <a:latin typeface="+mn-lt"/>
                <a:cs typeface="Arial" pitchFamily="34" charset="0"/>
              </a:defRPr>
            </a:lvl3pPr>
            <a:lvl4pPr>
              <a:defRPr sz="1600">
                <a:latin typeface="+mn-lt"/>
                <a:cs typeface="Arial" pitchFamily="34" charset="0"/>
              </a:defRPr>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10" name="Inhaltsplatzhalter 3"/>
          <p:cNvSpPr>
            <a:spLocks noGrp="1"/>
          </p:cNvSpPr>
          <p:nvPr>
            <p:ph sz="half" idx="2"/>
          </p:nvPr>
        </p:nvSpPr>
        <p:spPr>
          <a:xfrm>
            <a:off x="4589755" y="1620000"/>
            <a:ext cx="4518734" cy="4558858"/>
          </a:xfrm>
        </p:spPr>
        <p:txBody>
          <a:bodyPr lIns="180000" rIns="360000"/>
          <a:lstStyle>
            <a:lvl1pPr>
              <a:defRPr sz="2400">
                <a:latin typeface="+mn-lt"/>
                <a:cs typeface="Arial" pitchFamily="34" charset="0"/>
              </a:defRPr>
            </a:lvl1pPr>
            <a:lvl2pPr>
              <a:defRPr sz="2000">
                <a:latin typeface="+mn-lt"/>
                <a:cs typeface="Arial" pitchFamily="34" charset="0"/>
              </a:defRPr>
            </a:lvl2pPr>
            <a:lvl3pPr>
              <a:defRPr sz="1800">
                <a:latin typeface="+mn-lt"/>
                <a:cs typeface="Arial" pitchFamily="34" charset="0"/>
              </a:defRPr>
            </a:lvl3pPr>
            <a:lvl4pPr>
              <a:defRPr sz="1600">
                <a:latin typeface="+mn-lt"/>
                <a:cs typeface="Arial" pitchFamily="34" charset="0"/>
              </a:defRPr>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11" name="Datumsplatzhalter 3"/>
          <p:cNvSpPr txBox="1">
            <a:spLocks/>
          </p:cNvSpPr>
          <p:nvPr userDrawn="1"/>
        </p:nvSpPr>
        <p:spPr>
          <a:xfrm>
            <a:off x="1" y="6480000"/>
            <a:ext cx="1403648" cy="365125"/>
          </a:xfrm>
          <a:prstGeom prst="rect">
            <a:avLst/>
          </a:prstGeom>
        </p:spPr>
        <p:txBody>
          <a:bodyPr vert="horz" lIns="360000" tIns="45720" rIns="90000" bIns="45720" rtlCol="0" anchor="ctr"/>
          <a:lstStyle>
            <a:defPPr>
              <a:defRPr lang="de-DE"/>
            </a:defPPr>
            <a:lvl1pPr marL="0" algn="l" defTabSz="914400" rtl="0" eaLnBrk="1" fontAlgn="auto" latinLnBrk="0" hangingPunct="1">
              <a:spcBef>
                <a:spcPts val="0"/>
              </a:spcBef>
              <a:spcAft>
                <a:spcPts val="0"/>
              </a:spcAft>
              <a:defRPr lang="de-DE" sz="1200" kern="1200" baseline="0">
                <a:solidFill>
                  <a:srgbClr val="006699"/>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DC0F1FDD-6245-4764-846C-43C3C47CF167}" type="datetimeFigureOut">
              <a:rPr lang="de-AT" smtClean="0"/>
              <a:pPr>
                <a:defRPr/>
              </a:pPr>
              <a:t>07.02.2022</a:t>
            </a:fld>
            <a:endParaRPr lang="de-AT" dirty="0"/>
          </a:p>
        </p:txBody>
      </p:sp>
      <p:sp>
        <p:nvSpPr>
          <p:cNvPr id="12" name="Foliennummernplatzhalter 5"/>
          <p:cNvSpPr txBox="1">
            <a:spLocks/>
          </p:cNvSpPr>
          <p:nvPr userDrawn="1"/>
        </p:nvSpPr>
        <p:spPr>
          <a:xfrm>
            <a:off x="8604448" y="6480000"/>
            <a:ext cx="545102"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fontAlgn="base">
              <a:spcBef>
                <a:spcPct val="0"/>
              </a:spcBef>
              <a:spcAft>
                <a:spcPct val="0"/>
              </a:spcAft>
              <a:defRPr sz="1200" kern="1200">
                <a:solidFill>
                  <a:srgbClr val="00669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AB021C44-5CE4-484C-96FE-A7CA3D38A5F0}" type="slidenum">
              <a:rPr lang="de-AT" altLang="de-DE" smtClean="0"/>
              <a:pPr/>
              <a:t>‹#›</a:t>
            </a:fld>
            <a:endParaRPr lang="de-AT" altLang="de-DE"/>
          </a:p>
        </p:txBody>
      </p:sp>
      <p:sp>
        <p:nvSpPr>
          <p:cNvPr id="13" name="Titel 1"/>
          <p:cNvSpPr txBox="1">
            <a:spLocks/>
          </p:cNvSpPr>
          <p:nvPr userDrawn="1"/>
        </p:nvSpPr>
        <p:spPr>
          <a:xfrm>
            <a:off x="971600" y="-1"/>
            <a:ext cx="8172400" cy="1198485"/>
          </a:xfrm>
          <a:prstGeom prst="rect">
            <a:avLst/>
          </a:prstGeom>
        </p:spPr>
        <p:txBody>
          <a:bodyPr lIns="360000" rIns="360000" anchor="ctr" anchorCtr="0"/>
          <a:lstStyle>
            <a:lvl1pPr algn="l" rtl="0" eaLnBrk="0" fontAlgn="base" hangingPunct="0">
              <a:spcBef>
                <a:spcPct val="0"/>
              </a:spcBef>
              <a:spcAft>
                <a:spcPct val="0"/>
              </a:spcAft>
              <a:defRPr sz="3600" kern="1200">
                <a:solidFill>
                  <a:schemeClr val="tx1"/>
                </a:solidFill>
                <a:latin typeface="+mn-lt"/>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r>
              <a:rPr lang="de-DE" dirty="0"/>
              <a:t>Titelmasterformat durch Klicken bearbeiten</a:t>
            </a:r>
          </a:p>
        </p:txBody>
      </p:sp>
    </p:spTree>
    <p:extLst>
      <p:ext uri="{BB962C8B-B14F-4D97-AF65-F5344CB8AC3E}">
        <p14:creationId xmlns:p14="http://schemas.microsoft.com/office/powerpoint/2010/main" val="39003683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 7" descr="TU_rendering.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uppieren 14"/>
          <p:cNvGrpSpPr>
            <a:grpSpLocks/>
          </p:cNvGrpSpPr>
          <p:nvPr/>
        </p:nvGrpSpPr>
        <p:grpSpPr bwMode="auto">
          <a:xfrm>
            <a:off x="0" y="2076450"/>
            <a:ext cx="8642350" cy="4781550"/>
            <a:chOff x="0" y="2076528"/>
            <a:chExt cx="8642400" cy="4781472"/>
          </a:xfrm>
        </p:grpSpPr>
        <p:sp>
          <p:nvSpPr>
            <p:cNvPr id="1029" name="Rectangle 12"/>
            <p:cNvSpPr>
              <a:spLocks noChangeArrowheads="1"/>
            </p:cNvSpPr>
            <p:nvPr/>
          </p:nvSpPr>
          <p:spPr bwMode="auto">
            <a:xfrm>
              <a:off x="0" y="2076528"/>
              <a:ext cx="8143922" cy="4781472"/>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DE" altLang="de-DE"/>
            </a:p>
          </p:txBody>
        </p:sp>
        <p:sp>
          <p:nvSpPr>
            <p:cNvPr id="1030" name="Oval 10"/>
            <p:cNvSpPr>
              <a:spLocks noChangeArrowheads="1"/>
            </p:cNvSpPr>
            <p:nvPr/>
          </p:nvSpPr>
          <p:spPr bwMode="auto">
            <a:xfrm>
              <a:off x="7627982" y="2076528"/>
              <a:ext cx="1012831" cy="1012808"/>
            </a:xfrm>
            <a:prstGeom prst="ellipse">
              <a:avLst/>
            </a:prstGeom>
            <a:solidFill>
              <a:srgbClr val="0066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DE" altLang="de-DE"/>
            </a:p>
          </p:txBody>
        </p:sp>
        <p:sp>
          <p:nvSpPr>
            <p:cNvPr id="1031" name="Rectangle 15"/>
            <p:cNvSpPr>
              <a:spLocks noChangeArrowheads="1"/>
            </p:cNvSpPr>
            <p:nvPr/>
          </p:nvSpPr>
          <p:spPr bwMode="auto">
            <a:xfrm>
              <a:off x="4895878" y="2571820"/>
              <a:ext cx="3746522" cy="4286180"/>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DE" altLang="de-DE"/>
            </a:p>
          </p:txBody>
        </p:sp>
      </p:grpSp>
      <p:pic>
        <p:nvPicPr>
          <p:cNvPr id="1028"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900" y="215900"/>
            <a:ext cx="320357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EE7EC"/>
        </a:solidFill>
        <a:effectLst/>
      </p:bgPr>
    </p:bg>
    <p:spTree>
      <p:nvGrpSpPr>
        <p:cNvPr id="1" name=""/>
        <p:cNvGrpSpPr/>
        <p:nvPr/>
      </p:nvGrpSpPr>
      <p:grpSpPr>
        <a:xfrm>
          <a:off x="0" y="0"/>
          <a:ext cx="0" cy="0"/>
          <a:chOff x="0" y="0"/>
          <a:chExt cx="0" cy="0"/>
        </a:xfrm>
      </p:grpSpPr>
      <p:sp>
        <p:nvSpPr>
          <p:cNvPr id="2050"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de-DE"/>
              <a:t>erstellt am 07.05.2017</a:t>
            </a: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de-DE"/>
              <a:t>Senatssitzung 08.05.2017</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9662C72-CB70-4D77-ABD0-4B0FAF63A99D}" type="slidenum">
              <a:rPr lang="de-DE" altLang="de-DE"/>
              <a:pPr/>
              <a:t>‹#›</a:t>
            </a:fld>
            <a:endParaRPr lang="de-DE" altLang="de-DE"/>
          </a:p>
        </p:txBody>
      </p:sp>
      <p:grpSp>
        <p:nvGrpSpPr>
          <p:cNvPr id="2" name="Gruppieren 11"/>
          <p:cNvGrpSpPr/>
          <p:nvPr/>
        </p:nvGrpSpPr>
        <p:grpSpPr>
          <a:xfrm>
            <a:off x="0" y="1188000"/>
            <a:ext cx="8642400" cy="5661248"/>
            <a:chOff x="0" y="1214422"/>
            <a:chExt cx="8642400" cy="5643578"/>
          </a:xfrm>
          <a:solidFill>
            <a:schemeClr val="bg1"/>
          </a:solidFill>
        </p:grpSpPr>
        <p:sp>
          <p:nvSpPr>
            <p:cNvPr id="9" name="Rectangle 12"/>
            <p:cNvSpPr>
              <a:spLocks noChangeArrowheads="1"/>
            </p:cNvSpPr>
            <p:nvPr/>
          </p:nvSpPr>
          <p:spPr bwMode="auto">
            <a:xfrm>
              <a:off x="0" y="1214422"/>
              <a:ext cx="8143900" cy="5643578"/>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dirty="0"/>
            </a:p>
          </p:txBody>
        </p:sp>
        <p:sp>
          <p:nvSpPr>
            <p:cNvPr id="10" name="Oval 14"/>
            <p:cNvSpPr>
              <a:spLocks noChangeArrowheads="1"/>
            </p:cNvSpPr>
            <p:nvPr/>
          </p:nvSpPr>
          <p:spPr bwMode="auto">
            <a:xfrm>
              <a:off x="7628400" y="1215215"/>
              <a:ext cx="1011966" cy="1193993"/>
            </a:xfrm>
            <a:prstGeom prst="ellipse">
              <a:avLst/>
            </a:prstGeom>
            <a:grpFill/>
            <a:ln w="9525">
              <a:noFill/>
              <a:round/>
              <a:headEnd/>
              <a:tailEnd/>
            </a:ln>
            <a:effectLst/>
          </p:spPr>
          <p:txBody>
            <a:bodyPr wrap="none" anchor="ctr"/>
            <a:lstStyle/>
            <a:p>
              <a:pPr fontAlgn="auto">
                <a:spcBef>
                  <a:spcPts val="0"/>
                </a:spcBef>
                <a:spcAft>
                  <a:spcPts val="0"/>
                </a:spcAft>
                <a:defRPr/>
              </a:pPr>
              <a:endParaRPr lang="de-DE"/>
            </a:p>
          </p:txBody>
        </p:sp>
        <p:sp>
          <p:nvSpPr>
            <p:cNvPr id="11" name="Rectangle 15"/>
            <p:cNvSpPr>
              <a:spLocks noChangeArrowheads="1"/>
            </p:cNvSpPr>
            <p:nvPr/>
          </p:nvSpPr>
          <p:spPr bwMode="auto">
            <a:xfrm>
              <a:off x="4895586" y="1798926"/>
              <a:ext cx="3746814" cy="5059074"/>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a:p>
          </p:txBody>
        </p:sp>
      </p:grpSp>
      <p:pic>
        <p:nvPicPr>
          <p:cNvPr id="2055" name="Grafik 12" descr="TU_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5900" y="215900"/>
            <a:ext cx="755700" cy="75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51" r:id="rId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006699"/>
        </a:buClr>
        <a:buSzPct val="110000"/>
        <a:buFont typeface="Wingdings" panose="05000000000000000000" pitchFamily="2" charset="2"/>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6699"/>
        </a:buClr>
        <a:buSzPct val="120000"/>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6699"/>
        </a:buClr>
        <a:buSzPct val="120000"/>
        <a:buFont typeface="Symbol" panose="05050102010706020507" pitchFamily="18" charset="2"/>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de-DE"/>
              <a:t>erstellt am 07.05.2017</a:t>
            </a: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de-DE"/>
              <a:t>Senatssitzung 08.05.2017</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8A758D5-D151-45D5-93C7-37953026B3AA}" type="slidenum">
              <a:rPr lang="de-DE" altLang="de-DE"/>
              <a:pPr/>
              <a:t>‹#›</a:t>
            </a:fld>
            <a:endParaRPr lang="de-DE" altLang="de-DE"/>
          </a:p>
        </p:txBody>
      </p:sp>
      <p:grpSp>
        <p:nvGrpSpPr>
          <p:cNvPr id="2" name="Gruppieren 11"/>
          <p:cNvGrpSpPr/>
          <p:nvPr/>
        </p:nvGrpSpPr>
        <p:grpSpPr>
          <a:xfrm>
            <a:off x="0" y="1188000"/>
            <a:ext cx="8642400" cy="5661248"/>
            <a:chOff x="0" y="1214422"/>
            <a:chExt cx="8642400" cy="5643578"/>
          </a:xfrm>
          <a:solidFill>
            <a:srgbClr val="DEE7EC"/>
          </a:solidFill>
        </p:grpSpPr>
        <p:sp>
          <p:nvSpPr>
            <p:cNvPr id="9" name="Rectangle 12"/>
            <p:cNvSpPr>
              <a:spLocks noChangeArrowheads="1"/>
            </p:cNvSpPr>
            <p:nvPr/>
          </p:nvSpPr>
          <p:spPr bwMode="auto">
            <a:xfrm>
              <a:off x="0" y="1214422"/>
              <a:ext cx="8143900" cy="5643578"/>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a:p>
          </p:txBody>
        </p:sp>
        <p:sp>
          <p:nvSpPr>
            <p:cNvPr id="10" name="Oval 14"/>
            <p:cNvSpPr>
              <a:spLocks noChangeArrowheads="1"/>
            </p:cNvSpPr>
            <p:nvPr/>
          </p:nvSpPr>
          <p:spPr bwMode="auto">
            <a:xfrm>
              <a:off x="7628400" y="1215215"/>
              <a:ext cx="1011966" cy="1193993"/>
            </a:xfrm>
            <a:prstGeom prst="ellipse">
              <a:avLst/>
            </a:prstGeom>
            <a:grpFill/>
            <a:ln w="9525">
              <a:noFill/>
              <a:round/>
              <a:headEnd/>
              <a:tailEnd/>
            </a:ln>
            <a:effectLst/>
          </p:spPr>
          <p:txBody>
            <a:bodyPr wrap="none" anchor="ctr"/>
            <a:lstStyle/>
            <a:p>
              <a:pPr fontAlgn="auto">
                <a:spcBef>
                  <a:spcPts val="0"/>
                </a:spcBef>
                <a:spcAft>
                  <a:spcPts val="0"/>
                </a:spcAft>
                <a:defRPr/>
              </a:pPr>
              <a:endParaRPr lang="de-DE"/>
            </a:p>
          </p:txBody>
        </p:sp>
        <p:sp>
          <p:nvSpPr>
            <p:cNvPr id="11" name="Rectangle 15"/>
            <p:cNvSpPr>
              <a:spLocks noChangeArrowheads="1"/>
            </p:cNvSpPr>
            <p:nvPr/>
          </p:nvSpPr>
          <p:spPr bwMode="auto">
            <a:xfrm>
              <a:off x="4895586" y="1798926"/>
              <a:ext cx="3746814" cy="5059074"/>
            </a:xfrm>
            <a:prstGeom prst="rect">
              <a:avLst/>
            </a:prstGeom>
            <a:grpFill/>
            <a:ln w="9525">
              <a:noFill/>
              <a:miter lim="800000"/>
              <a:headEnd/>
              <a:tailEnd/>
            </a:ln>
            <a:effectLst/>
          </p:spPr>
          <p:txBody>
            <a:bodyPr wrap="none" anchor="ctr"/>
            <a:lstStyle/>
            <a:p>
              <a:pPr fontAlgn="auto">
                <a:spcBef>
                  <a:spcPts val="0"/>
                </a:spcBef>
                <a:spcAft>
                  <a:spcPts val="0"/>
                </a:spcAft>
                <a:defRPr/>
              </a:pPr>
              <a:endParaRPr lang="de-DE"/>
            </a:p>
          </p:txBody>
        </p:sp>
      </p:grpSp>
      <p:pic>
        <p:nvPicPr>
          <p:cNvPr id="3079" name="Grafik 12" descr="TU_Logo.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900" y="215900"/>
            <a:ext cx="755700" cy="75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8" r:id="rId1"/>
    <p:sldLayoutId id="2147483749" r:id="rId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006699"/>
        </a:buClr>
        <a:buSzPct val="110000"/>
        <a:buFont typeface="Wingdings" panose="05000000000000000000" pitchFamily="2" charset="2"/>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6699"/>
        </a:buClr>
        <a:buSzPct val="120000"/>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6699"/>
        </a:buClr>
        <a:buSzPct val="120000"/>
        <a:buFont typeface="Symbol" panose="05050102010706020507" pitchFamily="18" charset="2"/>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ctrTitle"/>
          </p:nvPr>
        </p:nvSpPr>
        <p:spPr bwMode="auto">
          <a:xfrm>
            <a:off x="1115616" y="2348880"/>
            <a:ext cx="6143625" cy="1255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4400" dirty="0"/>
              <a:t>Projekt </a:t>
            </a:r>
            <a:r>
              <a:rPr lang="en-US" altLang="de-DE" sz="4400" dirty="0" err="1"/>
              <a:t>TrainRDM</a:t>
            </a:r>
            <a:br>
              <a:rPr lang="en-US" dirty="0">
                <a:solidFill>
                  <a:schemeClr val="tx1"/>
                </a:solidFill>
                <a:latin typeface="Arial"/>
              </a:rPr>
            </a:br>
            <a:br>
              <a:rPr lang="en-US" dirty="0">
                <a:solidFill>
                  <a:schemeClr val="tx1"/>
                </a:solidFill>
                <a:latin typeface="Arial"/>
              </a:rPr>
            </a:br>
            <a:r>
              <a:rPr lang="de-DE" altLang="de-DE" sz="2000" i="1" dirty="0"/>
              <a:t>Alignment </a:t>
            </a:r>
            <a:r>
              <a:rPr lang="de-DE" altLang="de-DE" sz="2000" i="1" dirty="0" err="1"/>
              <a:t>of</a:t>
            </a:r>
            <a:r>
              <a:rPr lang="de-DE" altLang="de-DE" sz="2000" i="1" dirty="0"/>
              <a:t> </a:t>
            </a:r>
            <a:r>
              <a:rPr lang="de-DE" altLang="de-DE" sz="2000" i="1" dirty="0" err="1"/>
              <a:t>the</a:t>
            </a:r>
            <a:r>
              <a:rPr lang="de-DE" altLang="de-DE" sz="2000" i="1" dirty="0"/>
              <a:t> Output 02 </a:t>
            </a:r>
            <a:r>
              <a:rPr lang="de-DE" altLang="de-DE" sz="2000" i="1" dirty="0" err="1"/>
              <a:t>activities</a:t>
            </a:r>
            <a:r>
              <a:rPr lang="de-DE" altLang="de-DE" sz="2000" i="1" dirty="0"/>
              <a:t> </a:t>
            </a:r>
            <a:br>
              <a:rPr lang="en-US" dirty="0">
                <a:solidFill>
                  <a:schemeClr val="tx1"/>
                </a:solidFill>
                <a:latin typeface="Arial"/>
              </a:rPr>
            </a:br>
            <a:r>
              <a:rPr lang="de-DE" altLang="de-DE" sz="2000" i="1" dirty="0"/>
              <a:t>10.11.2021</a:t>
            </a:r>
            <a:endParaRPr lang="de-DE" altLang="de-DE" sz="20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ltLang="de-DE" dirty="0"/>
              <a:t>Projekt </a:t>
            </a:r>
            <a:r>
              <a:rPr lang="de-AT" altLang="de-DE" dirty="0" err="1"/>
              <a:t>TrainRDM</a:t>
            </a:r>
            <a:endParaRPr lang="de-AT" dirty="0"/>
          </a:p>
        </p:txBody>
      </p:sp>
      <p:sp>
        <p:nvSpPr>
          <p:cNvPr id="4" name="Foliennummernplatzhalter 3"/>
          <p:cNvSpPr>
            <a:spLocks noGrp="1"/>
          </p:cNvSpPr>
          <p:nvPr>
            <p:ph type="sldNum" sz="quarter" idx="12"/>
          </p:nvPr>
        </p:nvSpPr>
        <p:spPr/>
        <p:txBody>
          <a:bodyPr/>
          <a:lstStyle/>
          <a:p>
            <a:fld id="{AB021C44-5CE4-484C-96FE-A7CA3D38A5F0}" type="slidenum">
              <a:rPr lang="de-AT" altLang="de-DE" smtClean="0"/>
              <a:pPr/>
              <a:t>10</a:t>
            </a:fld>
            <a:endParaRPr lang="de-AT" altLang="de-DE"/>
          </a:p>
        </p:txBody>
      </p:sp>
      <p:sp>
        <p:nvSpPr>
          <p:cNvPr id="9" name="Textfeld 8"/>
          <p:cNvSpPr txBox="1"/>
          <p:nvPr/>
        </p:nvSpPr>
        <p:spPr>
          <a:xfrm>
            <a:off x="492125" y="1609725"/>
            <a:ext cx="7249979"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AT" sz="2000" b="1" dirty="0" err="1">
                <a:solidFill>
                  <a:srgbClr val="006090"/>
                </a:solidFill>
                <a:latin typeface="Calibri"/>
              </a:rPr>
              <a:t>Timeframe</a:t>
            </a:r>
            <a:r>
              <a:rPr lang="de-AT" sz="2000" b="1" dirty="0">
                <a:solidFill>
                  <a:srgbClr val="006090"/>
                </a:solidFill>
                <a:latin typeface="Calibri"/>
              </a:rPr>
              <a:t> – Table</a:t>
            </a:r>
          </a:p>
          <a:p>
            <a:endParaRPr lang="de-AT" sz="2000" b="1" dirty="0">
              <a:solidFill>
                <a:srgbClr val="006090"/>
              </a:solidFill>
              <a:latin typeface="Calibri"/>
            </a:endParaRPr>
          </a:p>
          <a:p>
            <a:endParaRPr lang="de-AT" sz="2000" b="1" dirty="0">
              <a:solidFill>
                <a:srgbClr val="006090"/>
              </a:solidFill>
              <a:latin typeface="Calibri"/>
            </a:endParaRPr>
          </a:p>
        </p:txBody>
      </p:sp>
      <p:graphicFrame>
        <p:nvGraphicFramePr>
          <p:cNvPr id="3" name="Table 2">
            <a:extLst>
              <a:ext uri="{FF2B5EF4-FFF2-40B4-BE49-F238E27FC236}">
                <a16:creationId xmlns:a16="http://schemas.microsoft.com/office/drawing/2014/main" id="{550D46DA-0918-4B96-B638-0DAA8DB71589}"/>
              </a:ext>
            </a:extLst>
          </p:cNvPr>
          <p:cNvGraphicFramePr>
            <a:graphicFrameLocks noGrp="1"/>
          </p:cNvGraphicFramePr>
          <p:nvPr>
            <p:extLst>
              <p:ext uri="{D42A27DB-BD31-4B8C-83A1-F6EECF244321}">
                <p14:modId xmlns:p14="http://schemas.microsoft.com/office/powerpoint/2010/main" val="1195122837"/>
              </p:ext>
            </p:extLst>
          </p:nvPr>
        </p:nvGraphicFramePr>
        <p:xfrm>
          <a:off x="1187624" y="2264113"/>
          <a:ext cx="6096000" cy="43637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978267104"/>
                    </a:ext>
                  </a:extLst>
                </a:gridCol>
                <a:gridCol w="2032000">
                  <a:extLst>
                    <a:ext uri="{9D8B030D-6E8A-4147-A177-3AD203B41FA5}">
                      <a16:colId xmlns:a16="http://schemas.microsoft.com/office/drawing/2014/main" val="3518432897"/>
                    </a:ext>
                  </a:extLst>
                </a:gridCol>
                <a:gridCol w="2032000">
                  <a:extLst>
                    <a:ext uri="{9D8B030D-6E8A-4147-A177-3AD203B41FA5}">
                      <a16:colId xmlns:a16="http://schemas.microsoft.com/office/drawing/2014/main" val="2029765662"/>
                    </a:ext>
                  </a:extLst>
                </a:gridCol>
              </a:tblGrid>
              <a:tr h="370840">
                <a:tc>
                  <a:txBody>
                    <a:bodyPr/>
                    <a:lstStyle/>
                    <a:p>
                      <a:r>
                        <a:rPr lang="en-US" sz="1400" dirty="0"/>
                        <a:t>Objectives </a:t>
                      </a:r>
                      <a:endParaRPr lang="en-AT" sz="1400" dirty="0"/>
                    </a:p>
                  </a:txBody>
                  <a:tcPr/>
                </a:tc>
                <a:tc>
                  <a:txBody>
                    <a:bodyPr/>
                    <a:lstStyle/>
                    <a:p>
                      <a:r>
                        <a:rPr lang="en-US" sz="1400" dirty="0"/>
                        <a:t>Activities </a:t>
                      </a:r>
                      <a:endParaRPr lang="en-AT" sz="1400" dirty="0"/>
                    </a:p>
                  </a:txBody>
                  <a:tcPr/>
                </a:tc>
                <a:tc>
                  <a:txBody>
                    <a:bodyPr/>
                    <a:lstStyle/>
                    <a:p>
                      <a:r>
                        <a:rPr lang="en-US" sz="1400" dirty="0"/>
                        <a:t>Deadline </a:t>
                      </a:r>
                      <a:endParaRPr lang="en-AT" sz="1400" dirty="0"/>
                    </a:p>
                  </a:txBody>
                  <a:tcPr/>
                </a:tc>
                <a:extLst>
                  <a:ext uri="{0D108BD9-81ED-4DB2-BD59-A6C34878D82A}">
                    <a16:rowId xmlns:a16="http://schemas.microsoft.com/office/drawing/2014/main" val="2232644779"/>
                  </a:ext>
                </a:extLst>
              </a:tr>
              <a:tr h="370840">
                <a:tc>
                  <a:txBody>
                    <a:bodyPr/>
                    <a:lstStyle/>
                    <a:p>
                      <a:r>
                        <a:rPr lang="en-US" sz="1400" dirty="0"/>
                        <a:t>Define a quality pilot training program for OS and RDM </a:t>
                      </a:r>
                      <a:endParaRPr lang="en-AT" sz="1400" dirty="0"/>
                    </a:p>
                  </a:txBody>
                  <a:tcPr/>
                </a:tc>
                <a:tc>
                  <a:txBody>
                    <a:bodyPr/>
                    <a:lstStyle/>
                    <a:p>
                      <a:r>
                        <a:rPr lang="en-US" sz="1400" dirty="0"/>
                        <a:t>Joint definition of teaching and training program on OS and RDM</a:t>
                      </a:r>
                      <a:endParaRPr lang="en-AT" sz="1400" dirty="0"/>
                    </a:p>
                  </a:txBody>
                  <a:tcPr/>
                </a:tc>
                <a:tc>
                  <a:txBody>
                    <a:bodyPr/>
                    <a:lstStyle/>
                    <a:p>
                      <a:r>
                        <a:rPr lang="en-US" sz="1400" dirty="0"/>
                        <a:t>M13: November 2021</a:t>
                      </a:r>
                      <a:endParaRPr lang="en-AT" sz="1400" dirty="0"/>
                    </a:p>
                  </a:txBody>
                  <a:tcPr/>
                </a:tc>
                <a:extLst>
                  <a:ext uri="{0D108BD9-81ED-4DB2-BD59-A6C34878D82A}">
                    <a16:rowId xmlns:a16="http://schemas.microsoft.com/office/drawing/2014/main" val="4071706078"/>
                  </a:ext>
                </a:extLst>
              </a:tr>
              <a:tr h="370840">
                <a:tc>
                  <a:txBody>
                    <a:bodyPr/>
                    <a:lstStyle/>
                    <a:p>
                      <a:r>
                        <a:rPr lang="en-US" sz="1400" dirty="0"/>
                        <a:t>Develop the quality pilot training program for OS and RDM </a:t>
                      </a:r>
                      <a:endParaRPr lang="en-AT" sz="1400" dirty="0"/>
                    </a:p>
                  </a:txBody>
                  <a:tcPr/>
                </a:tc>
                <a:tc>
                  <a:txBody>
                    <a:bodyPr/>
                    <a:lstStyle/>
                    <a:p>
                      <a:r>
                        <a:rPr lang="en-US" sz="1400" dirty="0"/>
                        <a:t>Development of concrete training contents and delivery of teaching methodology specification</a:t>
                      </a:r>
                      <a:endParaRPr lang="en-AT" sz="1400" dirty="0"/>
                    </a:p>
                  </a:txBody>
                  <a:tcPr/>
                </a:tc>
                <a:tc>
                  <a:txBody>
                    <a:bodyPr/>
                    <a:lstStyle/>
                    <a:p>
                      <a:r>
                        <a:rPr lang="en-US" sz="1400" dirty="0"/>
                        <a:t>M17: March 2022</a:t>
                      </a:r>
                      <a:endParaRPr lang="en-AT" sz="1400" dirty="0"/>
                    </a:p>
                  </a:txBody>
                  <a:tcPr/>
                </a:tc>
                <a:extLst>
                  <a:ext uri="{0D108BD9-81ED-4DB2-BD59-A6C34878D82A}">
                    <a16:rowId xmlns:a16="http://schemas.microsoft.com/office/drawing/2014/main" val="2243673516"/>
                  </a:ext>
                </a:extLst>
              </a:tr>
              <a:tr h="370840">
                <a:tc>
                  <a:txBody>
                    <a:bodyPr/>
                    <a:lstStyle/>
                    <a:p>
                      <a:r>
                        <a:rPr lang="en-US" sz="1400" dirty="0"/>
                        <a:t>Validate the quality pilot training program for OS and RDM </a:t>
                      </a:r>
                      <a:endParaRPr lang="en-AT" sz="1400" dirty="0"/>
                    </a:p>
                  </a:txBody>
                  <a:tcPr/>
                </a:tc>
                <a:tc>
                  <a:txBody>
                    <a:bodyPr/>
                    <a:lstStyle/>
                    <a:p>
                      <a:r>
                        <a:rPr lang="en-US" sz="1400" dirty="0"/>
                        <a:t>Development training of trainers </a:t>
                      </a:r>
                      <a:endParaRPr lang="en-AT" sz="1400" dirty="0"/>
                    </a:p>
                  </a:txBody>
                  <a:tcPr/>
                </a:tc>
                <a:tc>
                  <a:txBody>
                    <a:bodyPr/>
                    <a:lstStyle/>
                    <a:p>
                      <a:r>
                        <a:rPr lang="en-US" sz="1400" dirty="0"/>
                        <a:t>M18: April 2022</a:t>
                      </a:r>
                    </a:p>
                    <a:p>
                      <a:r>
                        <a:rPr lang="en-US" sz="1400" dirty="0"/>
                        <a:t>LTTAs:</a:t>
                      </a:r>
                    </a:p>
                    <a:p>
                      <a:r>
                        <a:rPr lang="en-US" sz="1400" dirty="0"/>
                        <a:t>- </a:t>
                      </a:r>
                      <a:r>
                        <a:rPr lang="en-US" sz="1400" dirty="0" err="1"/>
                        <a:t>TUWien</a:t>
                      </a:r>
                      <a:r>
                        <a:rPr lang="en-US" sz="1400" dirty="0"/>
                        <a:t> (April 2022) </a:t>
                      </a:r>
                    </a:p>
                    <a:p>
                      <a:pPr lvl="0"/>
                      <a:r>
                        <a:rPr lang="en-US" sz="1400" dirty="0"/>
                        <a:t>- La Sapienza (September 2022)</a:t>
                      </a:r>
                    </a:p>
                    <a:p>
                      <a:r>
                        <a:rPr lang="en-US" sz="1400" dirty="0"/>
                        <a:t>- ICI (June 2022)</a:t>
                      </a:r>
                    </a:p>
                  </a:txBody>
                  <a:tcPr/>
                </a:tc>
                <a:extLst>
                  <a:ext uri="{0D108BD9-81ED-4DB2-BD59-A6C34878D82A}">
                    <a16:rowId xmlns:a16="http://schemas.microsoft.com/office/drawing/2014/main" val="4278167643"/>
                  </a:ext>
                </a:extLst>
              </a:tr>
              <a:tr h="370840">
                <a:tc>
                  <a:txBody>
                    <a:bodyPr/>
                    <a:lstStyle/>
                    <a:p>
                      <a:r>
                        <a:rPr lang="en-US" sz="1400" dirty="0"/>
                        <a:t>Update the quality pilot training program for OS and RDM </a:t>
                      </a:r>
                      <a:endParaRPr lang="en-AT" sz="1400" dirty="0"/>
                    </a:p>
                  </a:txBody>
                  <a:tcPr/>
                </a:tc>
                <a:tc>
                  <a:txBody>
                    <a:bodyPr/>
                    <a:lstStyle/>
                    <a:p>
                      <a:r>
                        <a:rPr lang="en-US" sz="1400" dirty="0"/>
                        <a:t>Update the training program following the training sessions </a:t>
                      </a:r>
                      <a:endParaRPr lang="en-AT" sz="1400" dirty="0"/>
                    </a:p>
                  </a:txBody>
                  <a:tcPr/>
                </a:tc>
                <a:tc>
                  <a:txBody>
                    <a:bodyPr/>
                    <a:lstStyle/>
                    <a:p>
                      <a:r>
                        <a:rPr lang="en-US" sz="1400" dirty="0"/>
                        <a:t>M30: April 2023</a:t>
                      </a:r>
                    </a:p>
                  </a:txBody>
                  <a:tcPr/>
                </a:tc>
                <a:extLst>
                  <a:ext uri="{0D108BD9-81ED-4DB2-BD59-A6C34878D82A}">
                    <a16:rowId xmlns:a16="http://schemas.microsoft.com/office/drawing/2014/main" val="2201381651"/>
                  </a:ext>
                </a:extLst>
              </a:tr>
            </a:tbl>
          </a:graphicData>
        </a:graphic>
      </p:graphicFrame>
    </p:spTree>
    <p:extLst>
      <p:ext uri="{BB962C8B-B14F-4D97-AF65-F5344CB8AC3E}">
        <p14:creationId xmlns:p14="http://schemas.microsoft.com/office/powerpoint/2010/main" val="2582056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ltLang="de-DE" dirty="0"/>
              <a:t>Projekt </a:t>
            </a:r>
            <a:r>
              <a:rPr lang="de-AT" altLang="de-DE" dirty="0" err="1"/>
              <a:t>TrainRDM</a:t>
            </a:r>
            <a:endParaRPr lang="de-AT" dirty="0"/>
          </a:p>
        </p:txBody>
      </p:sp>
      <p:sp>
        <p:nvSpPr>
          <p:cNvPr id="4" name="Foliennummernplatzhalter 3"/>
          <p:cNvSpPr>
            <a:spLocks noGrp="1"/>
          </p:cNvSpPr>
          <p:nvPr>
            <p:ph type="sldNum" sz="quarter" idx="12"/>
          </p:nvPr>
        </p:nvSpPr>
        <p:spPr/>
        <p:txBody>
          <a:bodyPr/>
          <a:lstStyle/>
          <a:p>
            <a:fld id="{AB021C44-5CE4-484C-96FE-A7CA3D38A5F0}" type="slidenum">
              <a:rPr lang="de-AT" altLang="de-DE" smtClean="0"/>
              <a:pPr/>
              <a:t>11</a:t>
            </a:fld>
            <a:endParaRPr lang="de-AT" altLang="de-DE"/>
          </a:p>
        </p:txBody>
      </p:sp>
      <p:sp>
        <p:nvSpPr>
          <p:cNvPr id="9" name="Textfeld 8"/>
          <p:cNvSpPr txBox="1"/>
          <p:nvPr/>
        </p:nvSpPr>
        <p:spPr>
          <a:xfrm>
            <a:off x="492125" y="1609725"/>
            <a:ext cx="7249979" cy="538147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6090"/>
                </a:solidFill>
                <a:latin typeface="Calibri"/>
              </a:rPr>
              <a:t>Example structure of an application to the study commission at TU Wien: </a:t>
            </a:r>
            <a:endParaRPr lang="de-AT" sz="2000" b="1" dirty="0">
              <a:solidFill>
                <a:srgbClr val="006090"/>
              </a:solidFill>
              <a:latin typeface="Calibri"/>
            </a:endParaRPr>
          </a:p>
          <a:p>
            <a:endParaRPr lang="de-AT" sz="1050" b="1" dirty="0">
              <a:solidFill>
                <a:srgbClr val="006090"/>
              </a:solidFill>
              <a:latin typeface="Calibri"/>
            </a:endParaRPr>
          </a:p>
          <a:p>
            <a:pPr marL="342900" indent="-342900" eaLnBrk="0" hangingPunct="0">
              <a:spcBef>
                <a:spcPct val="20000"/>
              </a:spcBef>
              <a:buClr>
                <a:srgbClr val="006699"/>
              </a:buClr>
              <a:buFont typeface="Wingdings" panose="05000000000000000000" pitchFamily="2" charset="2"/>
              <a:buChar char="§"/>
            </a:pPr>
            <a:r>
              <a:rPr lang="en-US" dirty="0">
                <a:latin typeface="+mn-lt"/>
              </a:rPr>
              <a:t>Lecture description: </a:t>
            </a:r>
          </a:p>
          <a:p>
            <a:pPr marL="342900" indent="-342900" eaLnBrk="0" hangingPunct="0">
              <a:spcBef>
                <a:spcPct val="20000"/>
              </a:spcBef>
              <a:buClr>
                <a:srgbClr val="006699"/>
              </a:buClr>
              <a:buFont typeface="Wingdings" panose="05000000000000000000" pitchFamily="2" charset="2"/>
              <a:buChar char="§"/>
            </a:pPr>
            <a:endParaRPr lang="en-US" dirty="0">
              <a:latin typeface="+mn-lt"/>
            </a:endParaRPr>
          </a:p>
          <a:p>
            <a:pPr marL="342900" indent="-342900" eaLnBrk="0" hangingPunct="0">
              <a:spcBef>
                <a:spcPct val="20000"/>
              </a:spcBef>
              <a:buClr>
                <a:srgbClr val="006699"/>
              </a:buClr>
              <a:buFont typeface="Wingdings" panose="05000000000000000000" pitchFamily="2" charset="2"/>
              <a:buChar char="§"/>
            </a:pPr>
            <a:endParaRPr lang="en-US" dirty="0">
              <a:latin typeface="+mn-lt"/>
            </a:endParaRPr>
          </a:p>
          <a:p>
            <a:pPr marL="342900" indent="-342900" eaLnBrk="0" hangingPunct="0">
              <a:spcBef>
                <a:spcPct val="20000"/>
              </a:spcBef>
              <a:buClr>
                <a:srgbClr val="006699"/>
              </a:buClr>
              <a:buFont typeface="Wingdings" panose="05000000000000000000" pitchFamily="2" charset="2"/>
              <a:buChar char="§"/>
            </a:pPr>
            <a:r>
              <a:rPr lang="en-US" dirty="0">
                <a:latin typeface="+mn-lt"/>
              </a:rPr>
              <a:t>Educational goals</a:t>
            </a:r>
          </a:p>
          <a:p>
            <a:pPr marL="342900" indent="-342900" eaLnBrk="0" hangingPunct="0">
              <a:spcBef>
                <a:spcPct val="20000"/>
              </a:spcBef>
              <a:buClr>
                <a:srgbClr val="006699"/>
              </a:buClr>
              <a:buFont typeface="Wingdings" panose="05000000000000000000" pitchFamily="2" charset="2"/>
              <a:buChar char="§"/>
            </a:pPr>
            <a:r>
              <a:rPr lang="en-US" dirty="0">
                <a:latin typeface="+mn-lt"/>
              </a:rPr>
              <a:t>Content </a:t>
            </a:r>
          </a:p>
          <a:p>
            <a:pPr marL="342900" indent="-342900" eaLnBrk="0" hangingPunct="0">
              <a:spcBef>
                <a:spcPct val="20000"/>
              </a:spcBef>
              <a:buClr>
                <a:srgbClr val="006699"/>
              </a:buClr>
              <a:buFont typeface="Wingdings" panose="05000000000000000000" pitchFamily="2" charset="2"/>
              <a:buChar char="§"/>
            </a:pPr>
            <a:r>
              <a:rPr lang="en-US" dirty="0">
                <a:latin typeface="+mn-lt"/>
              </a:rPr>
              <a:t>Expected prior knowledge</a:t>
            </a:r>
          </a:p>
          <a:p>
            <a:pPr marL="342900" indent="-342900" eaLnBrk="0" hangingPunct="0">
              <a:spcBef>
                <a:spcPct val="20000"/>
              </a:spcBef>
              <a:buClr>
                <a:srgbClr val="006699"/>
              </a:buClr>
              <a:buFont typeface="Wingdings" panose="05000000000000000000" pitchFamily="2" charset="2"/>
              <a:buChar char="§"/>
            </a:pPr>
            <a:r>
              <a:rPr lang="en-US" dirty="0">
                <a:latin typeface="+mn-lt"/>
              </a:rPr>
              <a:t>Comparable courses </a:t>
            </a:r>
          </a:p>
          <a:p>
            <a:pPr marL="342900" indent="-342900" eaLnBrk="0" hangingPunct="0">
              <a:spcBef>
                <a:spcPct val="20000"/>
              </a:spcBef>
              <a:buClr>
                <a:srgbClr val="006699"/>
              </a:buClr>
              <a:buFont typeface="Wingdings" panose="05000000000000000000" pitchFamily="2" charset="2"/>
              <a:buChar char="§"/>
            </a:pPr>
            <a:r>
              <a:rPr lang="en-US" dirty="0">
                <a:latin typeface="+mn-lt"/>
              </a:rPr>
              <a:t>Applied forms of teaching </a:t>
            </a:r>
            <a:br>
              <a:rPr lang="en-US" dirty="0">
                <a:latin typeface="+mn-lt"/>
              </a:rPr>
            </a:br>
            <a:r>
              <a:rPr lang="en-US" dirty="0">
                <a:latin typeface="+mn-lt"/>
              </a:rPr>
              <a:t>and learning </a:t>
            </a:r>
          </a:p>
          <a:p>
            <a:pPr marL="342900" indent="-342900" eaLnBrk="0" hangingPunct="0">
              <a:spcBef>
                <a:spcPct val="20000"/>
              </a:spcBef>
              <a:buClr>
                <a:srgbClr val="006699"/>
              </a:buClr>
              <a:buFont typeface="Wingdings" panose="05000000000000000000" pitchFamily="2" charset="2"/>
              <a:buChar char="§"/>
            </a:pPr>
            <a:r>
              <a:rPr lang="en-US" dirty="0">
                <a:latin typeface="+mn-lt"/>
              </a:rPr>
              <a:t>Performance evaluation </a:t>
            </a:r>
          </a:p>
          <a:p>
            <a:pPr marL="342900" indent="-342900" eaLnBrk="0" hangingPunct="0">
              <a:spcBef>
                <a:spcPct val="20000"/>
              </a:spcBef>
              <a:buClr>
                <a:srgbClr val="006699"/>
              </a:buClr>
              <a:buFont typeface="Wingdings" panose="05000000000000000000" pitchFamily="2" charset="2"/>
              <a:buChar char="§"/>
            </a:pPr>
            <a:r>
              <a:rPr lang="en-US" dirty="0">
                <a:latin typeface="+mn-lt"/>
              </a:rPr>
              <a:t>ECTS-Breakdown </a:t>
            </a:r>
          </a:p>
          <a:p>
            <a:pPr marL="342900" indent="-342900" eaLnBrk="0" hangingPunct="0">
              <a:spcBef>
                <a:spcPct val="20000"/>
              </a:spcBef>
              <a:buClr>
                <a:srgbClr val="006699"/>
              </a:buClr>
              <a:buFont typeface="Wingdings" panose="05000000000000000000" pitchFamily="2" charset="2"/>
              <a:buChar char="§"/>
            </a:pPr>
            <a:r>
              <a:rPr lang="en-US" dirty="0">
                <a:latin typeface="+mn-lt"/>
              </a:rPr>
              <a:t>Curricula</a:t>
            </a:r>
          </a:p>
          <a:p>
            <a:pPr marL="342900" indent="-342900" eaLnBrk="0" hangingPunct="0">
              <a:spcBef>
                <a:spcPct val="20000"/>
              </a:spcBef>
              <a:buClr>
                <a:srgbClr val="006699"/>
              </a:buClr>
              <a:buFont typeface="Wingdings" panose="05000000000000000000" pitchFamily="2" charset="2"/>
              <a:buChar char="§"/>
            </a:pPr>
            <a:r>
              <a:rPr lang="en-US" dirty="0">
                <a:latin typeface="+mn-lt"/>
              </a:rPr>
              <a:t>Personal Qualifications </a:t>
            </a:r>
          </a:p>
          <a:p>
            <a:pPr marL="742950" lvl="1" indent="-285750">
              <a:buFont typeface="Arial" panose="020B0604020202020204" pitchFamily="34" charset="0"/>
              <a:buChar char="•"/>
            </a:pPr>
            <a:endParaRPr lang="en-US" sz="1600" i="1" dirty="0">
              <a:latin typeface="Calibri"/>
            </a:endParaRPr>
          </a:p>
        </p:txBody>
      </p:sp>
      <p:sp>
        <p:nvSpPr>
          <p:cNvPr id="3" name="Rectangle 2">
            <a:extLst>
              <a:ext uri="{FF2B5EF4-FFF2-40B4-BE49-F238E27FC236}">
                <a16:creationId xmlns:a16="http://schemas.microsoft.com/office/drawing/2014/main" id="{2011641F-5930-4778-9548-32A69BB8945A}"/>
              </a:ext>
            </a:extLst>
          </p:cNvPr>
          <p:cNvSpPr/>
          <p:nvPr/>
        </p:nvSpPr>
        <p:spPr>
          <a:xfrm>
            <a:off x="-173788" y="2803337"/>
            <a:ext cx="6340208" cy="824841"/>
          </a:xfrm>
          <a:prstGeom prst="rect">
            <a:avLst/>
          </a:prstGeom>
        </p:spPr>
        <p:txBody>
          <a:bodyPr wrap="square" numCol="2">
            <a:spAutoFit/>
          </a:bodyPr>
          <a:lstStyle/>
          <a:p>
            <a:pPr marL="1257300" lvl="2" indent="-342900" eaLnBrk="0" hangingPunct="0">
              <a:spcBef>
                <a:spcPct val="20000"/>
              </a:spcBef>
              <a:buClr>
                <a:srgbClr val="006699"/>
              </a:buClr>
              <a:buFont typeface="Wingdings" panose="05000000000000000000" pitchFamily="2" charset="2"/>
              <a:buChar char="§"/>
            </a:pPr>
            <a:r>
              <a:rPr lang="en-US" sz="1400" dirty="0">
                <a:latin typeface="Calibri"/>
              </a:rPr>
              <a:t>Title</a:t>
            </a:r>
          </a:p>
          <a:p>
            <a:pPr marL="1257300" lvl="2" indent="-342900" eaLnBrk="0" hangingPunct="0">
              <a:spcBef>
                <a:spcPct val="20000"/>
              </a:spcBef>
              <a:buClr>
                <a:srgbClr val="006699"/>
              </a:buClr>
              <a:buFont typeface="Wingdings" panose="05000000000000000000" pitchFamily="2" charset="2"/>
              <a:buChar char="§"/>
            </a:pPr>
            <a:r>
              <a:rPr lang="en-US" sz="1400" dirty="0">
                <a:latin typeface="Calibri"/>
              </a:rPr>
              <a:t>Standard Work Effort </a:t>
            </a:r>
          </a:p>
          <a:p>
            <a:pPr marL="800100" lvl="1" indent="-342900" eaLnBrk="0" hangingPunct="0">
              <a:spcBef>
                <a:spcPct val="20000"/>
              </a:spcBef>
              <a:buClr>
                <a:srgbClr val="006699"/>
              </a:buClr>
              <a:buFont typeface="Wingdings" panose="05000000000000000000" pitchFamily="2" charset="2"/>
              <a:buChar char="§"/>
            </a:pPr>
            <a:endParaRPr lang="en-US" sz="1400" dirty="0">
              <a:latin typeface="Calibri"/>
            </a:endParaRPr>
          </a:p>
          <a:p>
            <a:pPr marL="342900" indent="-342900" eaLnBrk="0" hangingPunct="0">
              <a:spcBef>
                <a:spcPct val="20000"/>
              </a:spcBef>
              <a:buClr>
                <a:srgbClr val="006699"/>
              </a:buClr>
              <a:buFont typeface="Wingdings" panose="05000000000000000000" pitchFamily="2" charset="2"/>
              <a:buChar char="§"/>
            </a:pPr>
            <a:r>
              <a:rPr lang="en-US" sz="1400" dirty="0">
                <a:latin typeface="Calibri"/>
              </a:rPr>
              <a:t>Semester hours per week </a:t>
            </a:r>
          </a:p>
          <a:p>
            <a:pPr marL="342900" indent="-342900" eaLnBrk="0" hangingPunct="0">
              <a:spcBef>
                <a:spcPct val="20000"/>
              </a:spcBef>
              <a:buClr>
                <a:srgbClr val="006699"/>
              </a:buClr>
              <a:buFont typeface="Wingdings" panose="05000000000000000000" pitchFamily="2" charset="2"/>
              <a:buChar char="§"/>
            </a:pPr>
            <a:r>
              <a:rPr lang="en-US" sz="1400" dirty="0">
                <a:latin typeface="Calibri"/>
              </a:rPr>
              <a:t>Type</a:t>
            </a:r>
          </a:p>
        </p:txBody>
      </p:sp>
      <p:pic>
        <p:nvPicPr>
          <p:cNvPr id="5" name="Picture 4">
            <a:extLst>
              <a:ext uri="{FF2B5EF4-FFF2-40B4-BE49-F238E27FC236}">
                <a16:creationId xmlns:a16="http://schemas.microsoft.com/office/drawing/2014/main" id="{3D76D9F0-6741-448B-AF6E-FFC51C222A95}"/>
              </a:ext>
            </a:extLst>
          </p:cNvPr>
          <p:cNvPicPr>
            <a:picLocks noChangeAspect="1"/>
          </p:cNvPicPr>
          <p:nvPr/>
        </p:nvPicPr>
        <p:blipFill>
          <a:blip r:embed="rId3"/>
          <a:stretch>
            <a:fillRect/>
          </a:stretch>
        </p:blipFill>
        <p:spPr>
          <a:xfrm>
            <a:off x="3851920" y="3717032"/>
            <a:ext cx="4629000" cy="2893125"/>
          </a:xfrm>
          <a:prstGeom prst="rect">
            <a:avLst/>
          </a:prstGeom>
        </p:spPr>
      </p:pic>
      <p:pic>
        <p:nvPicPr>
          <p:cNvPr id="6" name="Picture 5">
            <a:extLst>
              <a:ext uri="{FF2B5EF4-FFF2-40B4-BE49-F238E27FC236}">
                <a16:creationId xmlns:a16="http://schemas.microsoft.com/office/drawing/2014/main" id="{F6CCEFD6-B181-4EF7-95B2-41C8FF0DFB62}"/>
              </a:ext>
            </a:extLst>
          </p:cNvPr>
          <p:cNvPicPr>
            <a:picLocks noChangeAspect="1"/>
          </p:cNvPicPr>
          <p:nvPr/>
        </p:nvPicPr>
        <p:blipFill>
          <a:blip r:embed="rId4"/>
          <a:stretch>
            <a:fillRect/>
          </a:stretch>
        </p:blipFill>
        <p:spPr>
          <a:xfrm>
            <a:off x="5719626" y="2146420"/>
            <a:ext cx="2627668" cy="1313834"/>
          </a:xfrm>
          <a:prstGeom prst="rect">
            <a:avLst/>
          </a:prstGeom>
        </p:spPr>
      </p:pic>
    </p:spTree>
    <p:extLst>
      <p:ext uri="{BB962C8B-B14F-4D97-AF65-F5344CB8AC3E}">
        <p14:creationId xmlns:p14="http://schemas.microsoft.com/office/powerpoint/2010/main" val="135942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4FB990-F760-4CA5-B3D4-9A226D854989}"/>
              </a:ext>
            </a:extLst>
          </p:cNvPr>
          <p:cNvPicPr>
            <a:picLocks noChangeAspect="1"/>
          </p:cNvPicPr>
          <p:nvPr/>
        </p:nvPicPr>
        <p:blipFill rotWithShape="1">
          <a:blip r:embed="rId3"/>
          <a:srcRect b="11151"/>
          <a:stretch/>
        </p:blipFill>
        <p:spPr>
          <a:xfrm>
            <a:off x="5207931" y="4225050"/>
            <a:ext cx="3423107" cy="2372302"/>
          </a:xfrm>
          <a:prstGeom prst="rect">
            <a:avLst/>
          </a:prstGeom>
        </p:spPr>
      </p:pic>
      <p:sp>
        <p:nvSpPr>
          <p:cNvPr id="2" name="Titel 1"/>
          <p:cNvSpPr>
            <a:spLocks noGrp="1"/>
          </p:cNvSpPr>
          <p:nvPr>
            <p:ph type="title"/>
          </p:nvPr>
        </p:nvSpPr>
        <p:spPr/>
        <p:txBody>
          <a:bodyPr/>
          <a:lstStyle/>
          <a:p>
            <a:r>
              <a:rPr lang="de-AT" altLang="de-DE" dirty="0"/>
              <a:t>Projekt </a:t>
            </a:r>
            <a:r>
              <a:rPr lang="de-AT" altLang="de-DE" dirty="0" err="1"/>
              <a:t>TrainRDM</a:t>
            </a:r>
            <a:endParaRPr lang="de-AT" dirty="0"/>
          </a:p>
        </p:txBody>
      </p:sp>
      <p:sp>
        <p:nvSpPr>
          <p:cNvPr id="4" name="Foliennummernplatzhalter 3"/>
          <p:cNvSpPr>
            <a:spLocks noGrp="1"/>
          </p:cNvSpPr>
          <p:nvPr>
            <p:ph type="sldNum" sz="quarter" idx="12"/>
          </p:nvPr>
        </p:nvSpPr>
        <p:spPr/>
        <p:txBody>
          <a:bodyPr/>
          <a:lstStyle/>
          <a:p>
            <a:fld id="{AB021C44-5CE4-484C-96FE-A7CA3D38A5F0}" type="slidenum">
              <a:rPr lang="de-AT" altLang="de-DE" smtClean="0"/>
              <a:pPr/>
              <a:t>12</a:t>
            </a:fld>
            <a:endParaRPr lang="de-AT" altLang="de-DE"/>
          </a:p>
        </p:txBody>
      </p:sp>
      <p:sp>
        <p:nvSpPr>
          <p:cNvPr id="9" name="Textfeld 8"/>
          <p:cNvSpPr txBox="1"/>
          <p:nvPr/>
        </p:nvSpPr>
        <p:spPr>
          <a:xfrm>
            <a:off x="492125" y="1609725"/>
            <a:ext cx="7536259" cy="560153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6090"/>
                </a:solidFill>
                <a:latin typeface="Calibri"/>
              </a:rPr>
              <a:t>Open questions to discuss: </a:t>
            </a:r>
            <a:endParaRPr lang="de-AT" sz="2000" b="1" dirty="0">
              <a:solidFill>
                <a:srgbClr val="006090"/>
              </a:solidFill>
              <a:latin typeface="Calibri"/>
            </a:endParaRPr>
          </a:p>
          <a:p>
            <a:endParaRPr lang="de-AT" sz="2000" b="1" dirty="0">
              <a:solidFill>
                <a:srgbClr val="006090"/>
              </a:solidFill>
              <a:latin typeface="Calibri"/>
            </a:endParaRPr>
          </a:p>
          <a:p>
            <a:pPr marL="342900" indent="-342900" eaLnBrk="0" hangingPunct="0">
              <a:spcBef>
                <a:spcPct val="20000"/>
              </a:spcBef>
              <a:buClr>
                <a:srgbClr val="006699"/>
              </a:buClr>
              <a:buFont typeface="Wingdings" panose="05000000000000000000" pitchFamily="2" charset="2"/>
              <a:buChar char="§"/>
            </a:pPr>
            <a:r>
              <a:rPr lang="en-US" sz="2000" dirty="0">
                <a:latin typeface="+mn-lt"/>
              </a:rPr>
              <a:t>Target audience (students, researchers, trainers…)</a:t>
            </a:r>
          </a:p>
          <a:p>
            <a:pPr marL="742950" lvl="1" indent="-285750" eaLnBrk="0" hangingPunct="0">
              <a:spcBef>
                <a:spcPct val="20000"/>
              </a:spcBef>
              <a:buClr>
                <a:srgbClr val="006699"/>
              </a:buClr>
              <a:buFont typeface="Arial" panose="020B0604020202020204" pitchFamily="34" charset="0"/>
              <a:buChar char="•"/>
            </a:pPr>
            <a:r>
              <a:rPr lang="en-US" sz="2000" dirty="0">
                <a:latin typeface="+mn-lt"/>
              </a:rPr>
              <a:t>Is there a one fit all concept or shall there be 2-3 different courses</a:t>
            </a:r>
          </a:p>
          <a:p>
            <a:pPr marL="742950" lvl="1" indent="-285750" eaLnBrk="0" hangingPunct="0">
              <a:spcBef>
                <a:spcPct val="20000"/>
              </a:spcBef>
              <a:buClr>
                <a:srgbClr val="006699"/>
              </a:buClr>
              <a:buFont typeface="Arial" panose="020B0604020202020204" pitchFamily="34" charset="0"/>
              <a:buChar char="•"/>
            </a:pPr>
            <a:r>
              <a:rPr lang="en-US" sz="2000" dirty="0">
                <a:latin typeface="+mn-lt"/>
              </a:rPr>
              <a:t>Are we create one concept and adapt it accordingly? </a:t>
            </a:r>
          </a:p>
          <a:p>
            <a:pPr marL="742950" lvl="1" indent="-285750" eaLnBrk="0" hangingPunct="0">
              <a:spcBef>
                <a:spcPct val="20000"/>
              </a:spcBef>
              <a:buClr>
                <a:srgbClr val="006699"/>
              </a:buClr>
              <a:buFont typeface="Arial" panose="020B0604020202020204" pitchFamily="34" charset="0"/>
              <a:buChar char="•"/>
            </a:pPr>
            <a:r>
              <a:rPr lang="en-US" sz="2000" dirty="0">
                <a:latin typeface="+mn-lt"/>
              </a:rPr>
              <a:t>Who will adapt the course and what commission approves it?</a:t>
            </a:r>
          </a:p>
          <a:p>
            <a:pPr marL="742950" lvl="1" indent="-285750" eaLnBrk="0" hangingPunct="0">
              <a:spcBef>
                <a:spcPct val="20000"/>
              </a:spcBef>
              <a:buClr>
                <a:srgbClr val="006699"/>
              </a:buClr>
              <a:buFont typeface="Arial" panose="020B0604020202020204" pitchFamily="34" charset="0"/>
              <a:buChar char="•"/>
            </a:pPr>
            <a:r>
              <a:rPr lang="en-US" sz="2000" dirty="0">
                <a:latin typeface="+mn-lt"/>
              </a:rPr>
              <a:t>If researchers: How will the ECTS System be applied? </a:t>
            </a:r>
          </a:p>
          <a:p>
            <a:pPr marL="1200150" lvl="2" indent="-285750" eaLnBrk="0" hangingPunct="0">
              <a:spcBef>
                <a:spcPct val="20000"/>
              </a:spcBef>
              <a:buClr>
                <a:srgbClr val="006699"/>
              </a:buClr>
              <a:buFont typeface="Arial" panose="020B0604020202020204" pitchFamily="34" charset="0"/>
              <a:buChar char="•"/>
            </a:pPr>
            <a:r>
              <a:rPr lang="en-US" sz="2000" dirty="0">
                <a:latin typeface="+mn-lt"/>
              </a:rPr>
              <a:t>How will ECTS be handled? (different rules </a:t>
            </a:r>
            <a:br>
              <a:rPr lang="en-US" sz="2000" dirty="0">
                <a:latin typeface="+mn-lt"/>
              </a:rPr>
            </a:br>
            <a:r>
              <a:rPr lang="en-US" sz="2000" dirty="0">
                <a:latin typeface="+mn-lt"/>
              </a:rPr>
              <a:t>in different institutions) </a:t>
            </a:r>
          </a:p>
          <a:p>
            <a:pPr marL="1200150" lvl="2" indent="-285750" eaLnBrk="0" hangingPunct="0">
              <a:spcBef>
                <a:spcPct val="20000"/>
              </a:spcBef>
              <a:buClr>
                <a:srgbClr val="006699"/>
              </a:buClr>
              <a:buFont typeface="Arial" panose="020B0604020202020204" pitchFamily="34" charset="0"/>
              <a:buChar char="•"/>
            </a:pPr>
            <a:r>
              <a:rPr lang="en-US" sz="2000" dirty="0">
                <a:latin typeface="+mn-lt"/>
                <a:sym typeface="Wingdings" panose="05000000000000000000" pitchFamily="2" charset="2"/>
              </a:rPr>
              <a:t> TU Wien thinks we should </a:t>
            </a:r>
            <a:br>
              <a:rPr lang="en-US" sz="2000" dirty="0">
                <a:latin typeface="+mn-lt"/>
                <a:sym typeface="Wingdings" panose="05000000000000000000" pitchFamily="2" charset="2"/>
              </a:rPr>
            </a:br>
            <a:r>
              <a:rPr lang="en-US" sz="2000" dirty="0">
                <a:latin typeface="+mn-lt"/>
                <a:sym typeface="Wingdings" panose="05000000000000000000" pitchFamily="2" charset="2"/>
              </a:rPr>
              <a:t>not offer ECTS (from what we </a:t>
            </a:r>
            <a:br>
              <a:rPr lang="en-US" sz="2000" dirty="0">
                <a:latin typeface="+mn-lt"/>
                <a:sym typeface="Wingdings" panose="05000000000000000000" pitchFamily="2" charset="2"/>
              </a:rPr>
            </a:br>
            <a:r>
              <a:rPr lang="en-US" sz="2000" dirty="0">
                <a:latin typeface="+mn-lt"/>
                <a:sym typeface="Wingdings" panose="05000000000000000000" pitchFamily="2" charset="2"/>
              </a:rPr>
              <a:t>have learned we will not manage </a:t>
            </a:r>
            <a:br>
              <a:rPr lang="en-US" sz="2000" dirty="0">
                <a:latin typeface="+mn-lt"/>
                <a:sym typeface="Wingdings" panose="05000000000000000000" pitchFamily="2" charset="2"/>
              </a:rPr>
            </a:br>
            <a:r>
              <a:rPr lang="en-US" sz="2000" dirty="0">
                <a:latin typeface="+mn-lt"/>
                <a:sym typeface="Wingdings" panose="05000000000000000000" pitchFamily="2" charset="2"/>
              </a:rPr>
              <a:t>to establish such a course during</a:t>
            </a:r>
            <a:br>
              <a:rPr lang="en-US" sz="2000" dirty="0">
                <a:latin typeface="+mn-lt"/>
                <a:sym typeface="Wingdings" panose="05000000000000000000" pitchFamily="2" charset="2"/>
              </a:rPr>
            </a:br>
            <a:r>
              <a:rPr lang="en-US" sz="2000" dirty="0">
                <a:latin typeface="+mn-lt"/>
                <a:sym typeface="Wingdings" panose="05000000000000000000" pitchFamily="2" charset="2"/>
              </a:rPr>
              <a:t>the project time, and if only for internals)</a:t>
            </a:r>
            <a:endParaRPr lang="en-US" sz="2000" dirty="0">
              <a:latin typeface="+mn-lt"/>
            </a:endParaRPr>
          </a:p>
          <a:p>
            <a:pPr marL="285750" indent="-285750">
              <a:buFont typeface="Arial" panose="020B0604020202020204" pitchFamily="34" charset="0"/>
              <a:buChar char="•"/>
            </a:pPr>
            <a:endParaRPr lang="en-US" sz="1400" b="1" dirty="0">
              <a:latin typeface="Calibri"/>
            </a:endParaRPr>
          </a:p>
          <a:p>
            <a:pPr marL="742950" lvl="1" indent="-285750">
              <a:buFont typeface="Arial" panose="020B0604020202020204" pitchFamily="34" charset="0"/>
              <a:buChar char="•"/>
            </a:pPr>
            <a:endParaRPr lang="en-US" sz="1600" i="1" dirty="0">
              <a:latin typeface="Calibri"/>
            </a:endParaRPr>
          </a:p>
        </p:txBody>
      </p:sp>
    </p:spTree>
    <p:extLst>
      <p:ext uri="{BB962C8B-B14F-4D97-AF65-F5344CB8AC3E}">
        <p14:creationId xmlns:p14="http://schemas.microsoft.com/office/powerpoint/2010/main" val="2113526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4FB990-F760-4CA5-B3D4-9A226D854989}"/>
              </a:ext>
            </a:extLst>
          </p:cNvPr>
          <p:cNvPicPr>
            <a:picLocks noChangeAspect="1"/>
          </p:cNvPicPr>
          <p:nvPr/>
        </p:nvPicPr>
        <p:blipFill rotWithShape="1">
          <a:blip r:embed="rId3"/>
          <a:srcRect b="11151"/>
          <a:stretch/>
        </p:blipFill>
        <p:spPr>
          <a:xfrm>
            <a:off x="5207931" y="4225050"/>
            <a:ext cx="3423107" cy="2372302"/>
          </a:xfrm>
          <a:prstGeom prst="rect">
            <a:avLst/>
          </a:prstGeom>
        </p:spPr>
      </p:pic>
      <p:sp>
        <p:nvSpPr>
          <p:cNvPr id="2" name="Titel 1"/>
          <p:cNvSpPr>
            <a:spLocks noGrp="1"/>
          </p:cNvSpPr>
          <p:nvPr>
            <p:ph type="title"/>
          </p:nvPr>
        </p:nvSpPr>
        <p:spPr/>
        <p:txBody>
          <a:bodyPr/>
          <a:lstStyle/>
          <a:p>
            <a:r>
              <a:rPr lang="de-AT" altLang="de-DE" dirty="0"/>
              <a:t>Projekt </a:t>
            </a:r>
            <a:r>
              <a:rPr lang="de-AT" altLang="de-DE" dirty="0" err="1"/>
              <a:t>TrainRDM</a:t>
            </a:r>
            <a:endParaRPr lang="de-AT" dirty="0"/>
          </a:p>
        </p:txBody>
      </p:sp>
      <p:sp>
        <p:nvSpPr>
          <p:cNvPr id="4" name="Foliennummernplatzhalter 3"/>
          <p:cNvSpPr>
            <a:spLocks noGrp="1"/>
          </p:cNvSpPr>
          <p:nvPr>
            <p:ph type="sldNum" sz="quarter" idx="12"/>
          </p:nvPr>
        </p:nvSpPr>
        <p:spPr/>
        <p:txBody>
          <a:bodyPr/>
          <a:lstStyle/>
          <a:p>
            <a:fld id="{AB021C44-5CE4-484C-96FE-A7CA3D38A5F0}" type="slidenum">
              <a:rPr lang="de-AT" altLang="de-DE" smtClean="0"/>
              <a:pPr/>
              <a:t>13</a:t>
            </a:fld>
            <a:endParaRPr lang="de-AT" altLang="de-DE"/>
          </a:p>
        </p:txBody>
      </p:sp>
      <p:sp>
        <p:nvSpPr>
          <p:cNvPr id="9" name="Textfeld 8"/>
          <p:cNvSpPr txBox="1"/>
          <p:nvPr/>
        </p:nvSpPr>
        <p:spPr>
          <a:xfrm>
            <a:off x="492125" y="1609725"/>
            <a:ext cx="7249979" cy="433965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6090"/>
                </a:solidFill>
                <a:latin typeface="Calibri"/>
              </a:rPr>
              <a:t>Open questions to discuss: </a:t>
            </a:r>
            <a:endParaRPr lang="de-AT" sz="2000" b="1" dirty="0">
              <a:solidFill>
                <a:srgbClr val="006090"/>
              </a:solidFill>
              <a:latin typeface="Calibri"/>
            </a:endParaRPr>
          </a:p>
          <a:p>
            <a:endParaRPr lang="de-AT" sz="2000" b="1" dirty="0">
              <a:solidFill>
                <a:srgbClr val="006090"/>
              </a:solidFill>
              <a:latin typeface="Calibri"/>
            </a:endParaRPr>
          </a:p>
          <a:p>
            <a:pPr marL="342900" indent="-342900" eaLnBrk="0" hangingPunct="0">
              <a:spcBef>
                <a:spcPct val="20000"/>
              </a:spcBef>
              <a:buClr>
                <a:srgbClr val="006699"/>
              </a:buClr>
              <a:buFont typeface="Wingdings" panose="05000000000000000000" pitchFamily="2" charset="2"/>
              <a:buChar char="§"/>
            </a:pPr>
            <a:r>
              <a:rPr lang="en-US" sz="2000" dirty="0"/>
              <a:t>FOSTER: has a lot of material but not </a:t>
            </a:r>
            <a:br>
              <a:rPr lang="en-US" sz="2000" dirty="0"/>
            </a:br>
            <a:r>
              <a:rPr lang="en-US" sz="2000" dirty="0"/>
              <a:t>ready made courses (if you know </a:t>
            </a:r>
            <a:r>
              <a:rPr lang="en-US" sz="2000" dirty="0">
                <a:sym typeface="Wingdings" panose="05000000000000000000" pitchFamily="2" charset="2"/>
              </a:rPr>
              <a:t> info)</a:t>
            </a:r>
            <a:endParaRPr lang="en-US" sz="2000" dirty="0"/>
          </a:p>
          <a:p>
            <a:pPr marL="342900" indent="-342900" eaLnBrk="0" hangingPunct="0">
              <a:spcBef>
                <a:spcPct val="20000"/>
              </a:spcBef>
              <a:buClr>
                <a:srgbClr val="006699"/>
              </a:buClr>
              <a:buFont typeface="Wingdings" panose="05000000000000000000" pitchFamily="2" charset="2"/>
              <a:buChar char="§"/>
            </a:pPr>
            <a:r>
              <a:rPr lang="en-US" sz="2000" dirty="0"/>
              <a:t>Costs of courses</a:t>
            </a:r>
          </a:p>
          <a:p>
            <a:pPr marL="800100" lvl="1" indent="-342900" eaLnBrk="0" hangingPunct="0">
              <a:spcBef>
                <a:spcPct val="20000"/>
              </a:spcBef>
              <a:buClr>
                <a:srgbClr val="006699"/>
              </a:buClr>
              <a:buFont typeface="Wingdings" panose="05000000000000000000" pitchFamily="2" charset="2"/>
              <a:buChar char="§"/>
            </a:pPr>
            <a:r>
              <a:rPr lang="en-US" sz="2000" dirty="0"/>
              <a:t>Free as long as the Erasmus project lasts? </a:t>
            </a:r>
          </a:p>
          <a:p>
            <a:pPr marL="342900" indent="-342900" eaLnBrk="0" hangingPunct="0">
              <a:spcBef>
                <a:spcPct val="20000"/>
              </a:spcBef>
              <a:buClr>
                <a:srgbClr val="006699"/>
              </a:buClr>
              <a:buFont typeface="Wingdings" panose="05000000000000000000" pitchFamily="2" charset="2"/>
              <a:buChar char="§"/>
            </a:pPr>
            <a:r>
              <a:rPr lang="en-US" sz="2000" dirty="0"/>
              <a:t>Lecturers of courses?</a:t>
            </a:r>
          </a:p>
          <a:p>
            <a:pPr marL="800100" lvl="1" indent="-342900" eaLnBrk="0" hangingPunct="0">
              <a:spcBef>
                <a:spcPct val="20000"/>
              </a:spcBef>
              <a:buClr>
                <a:srgbClr val="006699"/>
              </a:buClr>
              <a:buFont typeface="Wingdings" panose="05000000000000000000" pitchFamily="2" charset="2"/>
              <a:buChar char="§"/>
            </a:pPr>
            <a:r>
              <a:rPr lang="en-US" sz="2000" dirty="0"/>
              <a:t>Do they need certain qualifications? </a:t>
            </a:r>
          </a:p>
          <a:p>
            <a:pPr marL="342900" indent="-342900" eaLnBrk="0" hangingPunct="0">
              <a:spcBef>
                <a:spcPct val="20000"/>
              </a:spcBef>
              <a:buClr>
                <a:srgbClr val="006699"/>
              </a:buClr>
              <a:buFont typeface="Wingdings" panose="05000000000000000000" pitchFamily="2" charset="2"/>
              <a:buChar char="§"/>
            </a:pPr>
            <a:r>
              <a:rPr lang="en-US" sz="2000" dirty="0"/>
              <a:t>Do we provide our concept Open Access? </a:t>
            </a:r>
          </a:p>
          <a:p>
            <a:pPr marL="800100" lvl="1" indent="-342900" eaLnBrk="0" hangingPunct="0">
              <a:spcBef>
                <a:spcPct val="20000"/>
              </a:spcBef>
              <a:buClr>
                <a:srgbClr val="006699"/>
              </a:buClr>
              <a:buFont typeface="Wingdings" panose="05000000000000000000" pitchFamily="2" charset="2"/>
              <a:buChar char="§"/>
            </a:pPr>
            <a:r>
              <a:rPr lang="en-US" sz="2000" dirty="0" err="1"/>
              <a:t>Zenodo</a:t>
            </a:r>
            <a:endParaRPr lang="en-US" sz="2000" dirty="0"/>
          </a:p>
          <a:p>
            <a:pPr marL="342900" indent="-342900" eaLnBrk="0" hangingPunct="0">
              <a:spcBef>
                <a:spcPct val="20000"/>
              </a:spcBef>
              <a:buClr>
                <a:srgbClr val="006699"/>
              </a:buClr>
              <a:buFont typeface="Wingdings" panose="05000000000000000000" pitchFamily="2" charset="2"/>
              <a:buChar char="§"/>
            </a:pPr>
            <a:r>
              <a:rPr lang="en-US" sz="2000" dirty="0"/>
              <a:t>Timeframe for LTTAs: </a:t>
            </a:r>
          </a:p>
          <a:p>
            <a:pPr marL="800100" lvl="1" indent="-342900" eaLnBrk="0" hangingPunct="0">
              <a:spcBef>
                <a:spcPct val="20000"/>
              </a:spcBef>
              <a:buClr>
                <a:srgbClr val="006699"/>
              </a:buClr>
              <a:buFont typeface="Wingdings" panose="05000000000000000000" pitchFamily="2" charset="2"/>
              <a:buChar char="§"/>
            </a:pPr>
            <a:r>
              <a:rPr lang="en-US" sz="2000" dirty="0"/>
              <a:t>Not before September?</a:t>
            </a:r>
          </a:p>
        </p:txBody>
      </p:sp>
    </p:spTree>
    <p:extLst>
      <p:ext uri="{BB962C8B-B14F-4D97-AF65-F5344CB8AC3E}">
        <p14:creationId xmlns:p14="http://schemas.microsoft.com/office/powerpoint/2010/main" val="4111550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ltLang="de-DE" dirty="0"/>
              <a:t>Projekt </a:t>
            </a:r>
            <a:r>
              <a:rPr lang="de-AT" altLang="de-DE" dirty="0" err="1"/>
              <a:t>TrainRDM</a:t>
            </a:r>
            <a:endParaRPr lang="de-AT" dirty="0"/>
          </a:p>
        </p:txBody>
      </p:sp>
      <p:sp>
        <p:nvSpPr>
          <p:cNvPr id="4" name="Foliennummernplatzhalter 3"/>
          <p:cNvSpPr>
            <a:spLocks noGrp="1"/>
          </p:cNvSpPr>
          <p:nvPr>
            <p:ph type="sldNum" sz="quarter" idx="12"/>
          </p:nvPr>
        </p:nvSpPr>
        <p:spPr/>
        <p:txBody>
          <a:bodyPr/>
          <a:lstStyle/>
          <a:p>
            <a:fld id="{AB021C44-5CE4-484C-96FE-A7CA3D38A5F0}" type="slidenum">
              <a:rPr lang="de-AT" altLang="de-DE" smtClean="0"/>
              <a:pPr/>
              <a:t>14</a:t>
            </a:fld>
            <a:endParaRPr lang="de-AT" altLang="de-DE"/>
          </a:p>
        </p:txBody>
      </p:sp>
      <p:sp>
        <p:nvSpPr>
          <p:cNvPr id="9" name="Textfeld 8"/>
          <p:cNvSpPr txBox="1"/>
          <p:nvPr/>
        </p:nvSpPr>
        <p:spPr>
          <a:xfrm>
            <a:off x="492125" y="1617741"/>
            <a:ext cx="7249979"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AT" sz="2000" b="1" dirty="0" err="1">
                <a:solidFill>
                  <a:srgbClr val="006090"/>
                </a:solidFill>
                <a:latin typeface="Calibri"/>
              </a:rPr>
              <a:t>TrainRDM</a:t>
            </a:r>
            <a:r>
              <a:rPr lang="de-AT" sz="2000" b="1" dirty="0">
                <a:solidFill>
                  <a:srgbClr val="006090"/>
                </a:solidFill>
                <a:latin typeface="Calibri"/>
              </a:rPr>
              <a:t> Steering Meeting: Bukarest</a:t>
            </a:r>
          </a:p>
          <a:p>
            <a:endParaRPr lang="de-AT" sz="2000" b="1" dirty="0">
              <a:solidFill>
                <a:srgbClr val="006090"/>
              </a:solidFill>
              <a:latin typeface="Calibri"/>
            </a:endParaRPr>
          </a:p>
        </p:txBody>
      </p:sp>
      <p:pic>
        <p:nvPicPr>
          <p:cNvPr id="3" name="Picture 2">
            <a:extLst>
              <a:ext uri="{FF2B5EF4-FFF2-40B4-BE49-F238E27FC236}">
                <a16:creationId xmlns:a16="http://schemas.microsoft.com/office/drawing/2014/main" id="{E9D40FFF-06D6-4D3B-9C90-F56BEF2C51F9}"/>
              </a:ext>
            </a:extLst>
          </p:cNvPr>
          <p:cNvPicPr>
            <a:picLocks noChangeAspect="1"/>
          </p:cNvPicPr>
          <p:nvPr/>
        </p:nvPicPr>
        <p:blipFill rotWithShape="1">
          <a:blip r:embed="rId3"/>
          <a:srcRect b="11151"/>
          <a:stretch/>
        </p:blipFill>
        <p:spPr>
          <a:xfrm>
            <a:off x="2483768" y="2079822"/>
            <a:ext cx="5497914" cy="3810196"/>
          </a:xfrm>
          <a:prstGeom prst="rect">
            <a:avLst/>
          </a:prstGeom>
        </p:spPr>
      </p:pic>
      <p:sp>
        <p:nvSpPr>
          <p:cNvPr id="6" name="Textfeld 8">
            <a:extLst>
              <a:ext uri="{FF2B5EF4-FFF2-40B4-BE49-F238E27FC236}">
                <a16:creationId xmlns:a16="http://schemas.microsoft.com/office/drawing/2014/main" id="{B977682E-E742-4075-A931-807FC269824E}"/>
              </a:ext>
            </a:extLst>
          </p:cNvPr>
          <p:cNvSpPr txBox="1"/>
          <p:nvPr/>
        </p:nvSpPr>
        <p:spPr>
          <a:xfrm>
            <a:off x="1835696" y="6054526"/>
            <a:ext cx="2918793" cy="7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AT" sz="2400" b="1" u="sng" dirty="0">
                <a:solidFill>
                  <a:srgbClr val="006090"/>
                </a:solidFill>
                <a:latin typeface="Calibri"/>
              </a:rPr>
              <a:t>Next </a:t>
            </a:r>
            <a:r>
              <a:rPr lang="de-AT" sz="2400" b="1" u="sng" dirty="0" err="1">
                <a:solidFill>
                  <a:srgbClr val="006090"/>
                </a:solidFill>
                <a:latin typeface="Calibri"/>
              </a:rPr>
              <a:t>Steps</a:t>
            </a:r>
            <a:r>
              <a:rPr lang="de-AT" sz="2400" b="1" u="sng" dirty="0">
                <a:solidFill>
                  <a:srgbClr val="006090"/>
                </a:solidFill>
                <a:latin typeface="Calibri"/>
              </a:rPr>
              <a:t>:</a:t>
            </a:r>
          </a:p>
          <a:p>
            <a:endParaRPr lang="de-AT" b="1" dirty="0">
              <a:solidFill>
                <a:srgbClr val="006090"/>
              </a:solidFill>
              <a:latin typeface="Calibri"/>
            </a:endParaRPr>
          </a:p>
        </p:txBody>
      </p:sp>
      <p:sp>
        <p:nvSpPr>
          <p:cNvPr id="10" name="Textfeld 8">
            <a:extLst>
              <a:ext uri="{FF2B5EF4-FFF2-40B4-BE49-F238E27FC236}">
                <a16:creationId xmlns:a16="http://schemas.microsoft.com/office/drawing/2014/main" id="{E42D8C6B-B3EC-4278-90D5-05227AF52E86}"/>
              </a:ext>
            </a:extLst>
          </p:cNvPr>
          <p:cNvSpPr txBox="1"/>
          <p:nvPr/>
        </p:nvSpPr>
        <p:spPr>
          <a:xfrm>
            <a:off x="1297125" y="5685194"/>
            <a:ext cx="2918793" cy="7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AT" sz="2400" b="1" i="1" dirty="0">
                <a:solidFill>
                  <a:srgbClr val="006090"/>
                </a:solidFill>
                <a:latin typeface="Calibri"/>
              </a:rPr>
              <a:t>AOB:</a:t>
            </a:r>
          </a:p>
          <a:p>
            <a:endParaRPr lang="de-AT" b="1" dirty="0">
              <a:solidFill>
                <a:srgbClr val="006090"/>
              </a:solidFill>
              <a:latin typeface="Calibri"/>
            </a:endParaRPr>
          </a:p>
        </p:txBody>
      </p:sp>
      <p:sp>
        <p:nvSpPr>
          <p:cNvPr id="11" name="Textfeld 8">
            <a:extLst>
              <a:ext uri="{FF2B5EF4-FFF2-40B4-BE49-F238E27FC236}">
                <a16:creationId xmlns:a16="http://schemas.microsoft.com/office/drawing/2014/main" id="{A721F8F5-DCEE-4B54-9577-D61DE14D1EDF}"/>
              </a:ext>
            </a:extLst>
          </p:cNvPr>
          <p:cNvSpPr txBox="1"/>
          <p:nvPr/>
        </p:nvSpPr>
        <p:spPr>
          <a:xfrm>
            <a:off x="492125" y="3174196"/>
            <a:ext cx="2918793" cy="166199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AT" sz="2800" b="1" i="1" dirty="0">
                <a:solidFill>
                  <a:srgbClr val="006090"/>
                </a:solidFill>
                <a:latin typeface="Calibri"/>
              </a:rPr>
              <a:t>Further </a:t>
            </a:r>
            <a:br>
              <a:rPr lang="de-AT" sz="2800" b="1" i="1" dirty="0">
                <a:solidFill>
                  <a:srgbClr val="006090"/>
                </a:solidFill>
                <a:latin typeface="Calibri"/>
              </a:rPr>
            </a:br>
            <a:r>
              <a:rPr lang="de-AT" sz="2800" b="1" i="1" dirty="0" err="1">
                <a:solidFill>
                  <a:srgbClr val="006090"/>
                </a:solidFill>
                <a:latin typeface="Calibri"/>
              </a:rPr>
              <a:t>Discussion</a:t>
            </a:r>
            <a:r>
              <a:rPr lang="de-AT" sz="2800" b="1" i="1" dirty="0">
                <a:solidFill>
                  <a:srgbClr val="006090"/>
                </a:solidFill>
                <a:latin typeface="Calibri"/>
              </a:rPr>
              <a:t> </a:t>
            </a:r>
          </a:p>
          <a:p>
            <a:r>
              <a:rPr lang="de-AT" sz="2800" b="1" i="1" dirty="0">
                <a:solidFill>
                  <a:srgbClr val="006090"/>
                </a:solidFill>
                <a:latin typeface="Calibri"/>
              </a:rPr>
              <a:t>Points:</a:t>
            </a:r>
          </a:p>
          <a:p>
            <a:endParaRPr lang="de-AT" b="1" dirty="0">
              <a:solidFill>
                <a:srgbClr val="006090"/>
              </a:solidFill>
              <a:latin typeface="Calibri"/>
            </a:endParaRPr>
          </a:p>
        </p:txBody>
      </p:sp>
    </p:spTree>
    <p:extLst>
      <p:ext uri="{BB962C8B-B14F-4D97-AF65-F5344CB8AC3E}">
        <p14:creationId xmlns:p14="http://schemas.microsoft.com/office/powerpoint/2010/main" val="2550325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ltLang="de-DE" dirty="0"/>
              <a:t>Projekt </a:t>
            </a:r>
            <a:r>
              <a:rPr lang="de-AT" altLang="de-DE" dirty="0" err="1"/>
              <a:t>TrainRDM</a:t>
            </a:r>
            <a:endParaRPr lang="de-AT" dirty="0"/>
          </a:p>
        </p:txBody>
      </p:sp>
      <p:sp>
        <p:nvSpPr>
          <p:cNvPr id="4" name="Foliennummernplatzhalter 3"/>
          <p:cNvSpPr>
            <a:spLocks noGrp="1"/>
          </p:cNvSpPr>
          <p:nvPr>
            <p:ph type="sldNum" sz="quarter" idx="12"/>
          </p:nvPr>
        </p:nvSpPr>
        <p:spPr/>
        <p:txBody>
          <a:bodyPr/>
          <a:lstStyle/>
          <a:p>
            <a:fld id="{AB021C44-5CE4-484C-96FE-A7CA3D38A5F0}" type="slidenum">
              <a:rPr lang="de-AT" altLang="de-DE" smtClean="0"/>
              <a:pPr/>
              <a:t>2</a:t>
            </a:fld>
            <a:endParaRPr lang="de-AT" altLang="de-DE"/>
          </a:p>
        </p:txBody>
      </p:sp>
      <p:sp>
        <p:nvSpPr>
          <p:cNvPr id="9" name="Textfeld 8"/>
          <p:cNvSpPr txBox="1"/>
          <p:nvPr/>
        </p:nvSpPr>
        <p:spPr>
          <a:xfrm>
            <a:off x="467544" y="1628800"/>
            <a:ext cx="7249979" cy="320087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AT" sz="2000" b="1" dirty="0">
                <a:solidFill>
                  <a:srgbClr val="006090"/>
                </a:solidFill>
                <a:latin typeface="Calibri"/>
              </a:rPr>
              <a:t>O2 </a:t>
            </a:r>
            <a:r>
              <a:rPr lang="de-AT" sz="2000" b="1" dirty="0" err="1">
                <a:solidFill>
                  <a:srgbClr val="006090"/>
                </a:solidFill>
                <a:latin typeface="Calibri"/>
              </a:rPr>
              <a:t>Activities</a:t>
            </a:r>
            <a:r>
              <a:rPr lang="de-AT" sz="2000" b="1" dirty="0">
                <a:solidFill>
                  <a:srgbClr val="006090"/>
                </a:solidFill>
                <a:latin typeface="Calibri"/>
              </a:rPr>
              <a:t> – The Goal</a:t>
            </a:r>
          </a:p>
          <a:p>
            <a:endParaRPr lang="de-AT" sz="2000" b="1" dirty="0">
              <a:solidFill>
                <a:srgbClr val="006090"/>
              </a:solidFill>
              <a:latin typeface="Calibri"/>
            </a:endParaRPr>
          </a:p>
          <a:p>
            <a:r>
              <a:rPr lang="en-US" b="1" i="1" dirty="0">
                <a:latin typeface="Calibri"/>
              </a:rPr>
              <a:t>Develop a joint training program on OS and RDM </a:t>
            </a:r>
            <a:r>
              <a:rPr lang="en-US" i="1" dirty="0">
                <a:latin typeface="Calibri"/>
              </a:rPr>
              <a:t>according to the outputs identified in O1 and O3. </a:t>
            </a:r>
          </a:p>
          <a:p>
            <a:endParaRPr lang="en-US" i="1" dirty="0">
              <a:latin typeface="Calibri"/>
            </a:endParaRPr>
          </a:p>
          <a:p>
            <a:r>
              <a:rPr lang="en-US" i="1" dirty="0">
                <a:latin typeface="Calibri"/>
              </a:rPr>
              <a:t>The developed training program and its modules will furthermore be </a:t>
            </a:r>
            <a:r>
              <a:rPr lang="en-US" b="1" i="1" dirty="0">
                <a:latin typeface="Calibri"/>
              </a:rPr>
              <a:t>determined on the basis of the requirements of the ECTS credits. </a:t>
            </a:r>
          </a:p>
          <a:p>
            <a:endParaRPr lang="en-US" b="1" i="1" dirty="0">
              <a:latin typeface="Calibri"/>
            </a:endParaRPr>
          </a:p>
          <a:p>
            <a:r>
              <a:rPr lang="en-US" i="1" dirty="0">
                <a:latin typeface="Calibri"/>
              </a:rPr>
              <a:t>The emphasis will be on the </a:t>
            </a:r>
            <a:r>
              <a:rPr lang="en-US" b="1" i="1" dirty="0">
                <a:latin typeface="Calibri"/>
              </a:rPr>
              <a:t>development of the optimal training formats </a:t>
            </a:r>
            <a:r>
              <a:rPr lang="en-US" i="1" dirty="0">
                <a:latin typeface="Calibri"/>
              </a:rPr>
              <a:t>(considering and involving modules already offered by the consortium and the ones identified following the variables in IO1 matrix model). </a:t>
            </a:r>
          </a:p>
        </p:txBody>
      </p:sp>
    </p:spTree>
    <p:extLst>
      <p:ext uri="{BB962C8B-B14F-4D97-AF65-F5344CB8AC3E}">
        <p14:creationId xmlns:p14="http://schemas.microsoft.com/office/powerpoint/2010/main" val="3529318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ltLang="de-DE" dirty="0"/>
              <a:t>Projekt </a:t>
            </a:r>
            <a:r>
              <a:rPr lang="de-AT" altLang="de-DE" dirty="0" err="1"/>
              <a:t>TrainRDM</a:t>
            </a:r>
            <a:endParaRPr lang="de-AT" dirty="0"/>
          </a:p>
        </p:txBody>
      </p:sp>
      <p:sp>
        <p:nvSpPr>
          <p:cNvPr id="4" name="Foliennummernplatzhalter 3"/>
          <p:cNvSpPr>
            <a:spLocks noGrp="1"/>
          </p:cNvSpPr>
          <p:nvPr>
            <p:ph type="sldNum" sz="quarter" idx="12"/>
          </p:nvPr>
        </p:nvSpPr>
        <p:spPr/>
        <p:txBody>
          <a:bodyPr/>
          <a:lstStyle/>
          <a:p>
            <a:fld id="{AB021C44-5CE4-484C-96FE-A7CA3D38A5F0}" type="slidenum">
              <a:rPr lang="de-AT" altLang="de-DE" smtClean="0"/>
              <a:pPr/>
              <a:t>3</a:t>
            </a:fld>
            <a:endParaRPr lang="de-AT" altLang="de-DE"/>
          </a:p>
        </p:txBody>
      </p:sp>
      <p:sp>
        <p:nvSpPr>
          <p:cNvPr id="9" name="Textfeld 8"/>
          <p:cNvSpPr txBox="1"/>
          <p:nvPr/>
        </p:nvSpPr>
        <p:spPr>
          <a:xfrm>
            <a:off x="492125" y="1609725"/>
            <a:ext cx="7249979" cy="415498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AT" sz="2000" b="1" dirty="0">
                <a:solidFill>
                  <a:srgbClr val="006090"/>
                </a:solidFill>
                <a:latin typeface="Calibri"/>
              </a:rPr>
              <a:t>O2 </a:t>
            </a:r>
            <a:r>
              <a:rPr lang="de-AT" sz="2000" b="1" dirty="0" err="1">
                <a:solidFill>
                  <a:srgbClr val="006090"/>
                </a:solidFill>
                <a:latin typeface="Calibri"/>
              </a:rPr>
              <a:t>Activities</a:t>
            </a:r>
            <a:r>
              <a:rPr lang="de-AT" sz="2000" b="1" dirty="0">
                <a:solidFill>
                  <a:srgbClr val="006090"/>
                </a:solidFill>
                <a:latin typeface="Calibri"/>
              </a:rPr>
              <a:t> – The </a:t>
            </a:r>
            <a:r>
              <a:rPr lang="de-AT" sz="2000" b="1" dirty="0" err="1">
                <a:solidFill>
                  <a:srgbClr val="006090"/>
                </a:solidFill>
                <a:latin typeface="Calibri"/>
              </a:rPr>
              <a:t>Program</a:t>
            </a:r>
            <a:r>
              <a:rPr lang="de-AT" sz="2000" b="1" dirty="0">
                <a:solidFill>
                  <a:srgbClr val="006090"/>
                </a:solidFill>
                <a:latin typeface="Calibri"/>
              </a:rPr>
              <a:t>:</a:t>
            </a:r>
          </a:p>
          <a:p>
            <a:endParaRPr lang="de-AT" sz="2000" b="1" dirty="0">
              <a:solidFill>
                <a:srgbClr val="006090"/>
              </a:solidFill>
              <a:latin typeface="Calibri"/>
            </a:endParaRPr>
          </a:p>
          <a:p>
            <a:pPr marL="342900" indent="-342900">
              <a:buAutoNum type="arabicPeriod"/>
            </a:pPr>
            <a:r>
              <a:rPr lang="en-US" sz="1600" dirty="0">
                <a:latin typeface="Calibri"/>
              </a:rPr>
              <a:t>Mainly organized either as </a:t>
            </a:r>
            <a:r>
              <a:rPr lang="en-US" sz="1600" b="1" dirty="0">
                <a:latin typeface="Calibri"/>
              </a:rPr>
              <a:t>lectures, workshops or seminars, on-site or online, </a:t>
            </a:r>
            <a:r>
              <a:rPr lang="en-US" sz="1600" dirty="0">
                <a:latin typeface="Calibri"/>
              </a:rPr>
              <a:t>according to the requirements of O1 and O3</a:t>
            </a:r>
          </a:p>
          <a:p>
            <a:pPr marL="342900" indent="-342900">
              <a:buAutoNum type="arabicPeriod"/>
            </a:pPr>
            <a:r>
              <a:rPr lang="en-US" sz="1600" dirty="0">
                <a:latin typeface="Calibri"/>
              </a:rPr>
              <a:t>Where identified, </a:t>
            </a:r>
            <a:r>
              <a:rPr lang="en-US" sz="1600" b="1" dirty="0">
                <a:latin typeface="Calibri"/>
              </a:rPr>
              <a:t>supported by suitable educational resources</a:t>
            </a:r>
            <a:r>
              <a:rPr lang="en-US" sz="1600" dirty="0">
                <a:latin typeface="Calibri"/>
              </a:rPr>
              <a:t>: scripts, books and other written documents, as well as through material which will be also available online in the institutional intranet</a:t>
            </a:r>
          </a:p>
          <a:p>
            <a:pPr marL="342900" indent="-342900">
              <a:buAutoNum type="arabicPeriod"/>
            </a:pPr>
            <a:r>
              <a:rPr lang="en-US" sz="1600" dirty="0">
                <a:latin typeface="Calibri"/>
              </a:rPr>
              <a:t>In terms of the content, </a:t>
            </a:r>
            <a:r>
              <a:rPr lang="en-US" sz="1600" b="1" dirty="0">
                <a:latin typeface="Calibri"/>
              </a:rPr>
              <a:t>basic courses, as well as specific inter- and disciplinary aspects</a:t>
            </a:r>
            <a:r>
              <a:rPr lang="en-US" sz="1600" dirty="0">
                <a:latin typeface="Calibri"/>
              </a:rPr>
              <a:t> of OS and RDM will be integrated (based on the results of O1, which will specify the needs for the toolkit)</a:t>
            </a:r>
          </a:p>
          <a:p>
            <a:pPr marL="342900" indent="-342900">
              <a:buAutoNum type="arabicPeriod"/>
            </a:pPr>
            <a:r>
              <a:rPr lang="en-US" sz="1600" b="1" dirty="0">
                <a:latin typeface="Calibri"/>
              </a:rPr>
              <a:t>Integration of skills </a:t>
            </a:r>
            <a:r>
              <a:rPr lang="en-US" sz="1600" dirty="0">
                <a:latin typeface="Calibri"/>
              </a:rPr>
              <a:t>to the program regarding the output in O1</a:t>
            </a:r>
          </a:p>
          <a:p>
            <a:pPr marL="342900" indent="-342900">
              <a:buAutoNum type="arabicPeriod"/>
            </a:pPr>
            <a:r>
              <a:rPr lang="en-US" sz="1600" dirty="0">
                <a:latin typeface="Calibri"/>
              </a:rPr>
              <a:t>The </a:t>
            </a:r>
            <a:r>
              <a:rPr lang="en-US" sz="1600" b="1" dirty="0">
                <a:latin typeface="Calibri"/>
              </a:rPr>
              <a:t>corresponding training program in relation to the target groups </a:t>
            </a:r>
            <a:r>
              <a:rPr lang="en-US" sz="1600" dirty="0">
                <a:latin typeface="Calibri"/>
              </a:rPr>
              <a:t>will be identified: MSc &amp; PhD students, early stage researchers, trainers and further research community stakeholders for each member in the consortium </a:t>
            </a:r>
          </a:p>
          <a:p>
            <a:pPr marL="342900" indent="-342900">
              <a:buAutoNum type="arabicPeriod"/>
            </a:pPr>
            <a:r>
              <a:rPr lang="en-US" sz="1600" dirty="0">
                <a:latin typeface="Calibri"/>
              </a:rPr>
              <a:t>OS-related content is </a:t>
            </a:r>
            <a:r>
              <a:rPr lang="en-US" sz="1600" b="1" dirty="0">
                <a:latin typeface="Calibri"/>
              </a:rPr>
              <a:t>following the 5 LERU classes </a:t>
            </a:r>
            <a:r>
              <a:rPr lang="en-US" sz="1600" dirty="0">
                <a:latin typeface="Calibri"/>
              </a:rPr>
              <a:t>(open access, research data sharing, ethics and integrity, citizen science)</a:t>
            </a:r>
          </a:p>
        </p:txBody>
      </p:sp>
    </p:spTree>
    <p:extLst>
      <p:ext uri="{BB962C8B-B14F-4D97-AF65-F5344CB8AC3E}">
        <p14:creationId xmlns:p14="http://schemas.microsoft.com/office/powerpoint/2010/main" val="1436104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ltLang="de-DE" dirty="0"/>
              <a:t>Projekt </a:t>
            </a:r>
            <a:r>
              <a:rPr lang="de-AT" altLang="de-DE" dirty="0" err="1"/>
              <a:t>TrainRDM</a:t>
            </a:r>
            <a:endParaRPr lang="de-AT" dirty="0"/>
          </a:p>
        </p:txBody>
      </p:sp>
      <p:sp>
        <p:nvSpPr>
          <p:cNvPr id="4" name="Foliennummernplatzhalter 3"/>
          <p:cNvSpPr>
            <a:spLocks noGrp="1"/>
          </p:cNvSpPr>
          <p:nvPr>
            <p:ph type="sldNum" sz="quarter" idx="12"/>
          </p:nvPr>
        </p:nvSpPr>
        <p:spPr/>
        <p:txBody>
          <a:bodyPr/>
          <a:lstStyle/>
          <a:p>
            <a:fld id="{AB021C44-5CE4-484C-96FE-A7CA3D38A5F0}" type="slidenum">
              <a:rPr lang="de-AT" altLang="de-DE" smtClean="0"/>
              <a:pPr/>
              <a:t>4</a:t>
            </a:fld>
            <a:endParaRPr lang="de-AT" altLang="de-DE" dirty="0"/>
          </a:p>
        </p:txBody>
      </p:sp>
      <p:sp>
        <p:nvSpPr>
          <p:cNvPr id="9" name="Textfeld 8"/>
          <p:cNvSpPr txBox="1"/>
          <p:nvPr/>
        </p:nvSpPr>
        <p:spPr>
          <a:xfrm>
            <a:off x="492125" y="1609725"/>
            <a:ext cx="7249979" cy="507831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AT" sz="2000" b="1" dirty="0">
                <a:solidFill>
                  <a:srgbClr val="006090"/>
                </a:solidFill>
                <a:latin typeface="Calibri"/>
              </a:rPr>
              <a:t>O2 </a:t>
            </a:r>
            <a:r>
              <a:rPr lang="de-AT" sz="2000" b="1" dirty="0" err="1">
                <a:solidFill>
                  <a:srgbClr val="006090"/>
                </a:solidFill>
                <a:latin typeface="Calibri"/>
              </a:rPr>
              <a:t>Activities</a:t>
            </a:r>
            <a:r>
              <a:rPr lang="de-AT" sz="2000" b="1" dirty="0">
                <a:solidFill>
                  <a:srgbClr val="006090"/>
                </a:solidFill>
                <a:latin typeface="Calibri"/>
              </a:rPr>
              <a:t> – The </a:t>
            </a:r>
            <a:r>
              <a:rPr lang="de-AT" sz="2000" b="1" dirty="0" err="1">
                <a:solidFill>
                  <a:srgbClr val="006090"/>
                </a:solidFill>
                <a:latin typeface="Calibri"/>
              </a:rPr>
              <a:t>Program</a:t>
            </a:r>
            <a:r>
              <a:rPr lang="de-AT" sz="2000" b="1" dirty="0">
                <a:solidFill>
                  <a:srgbClr val="006090"/>
                </a:solidFill>
                <a:latin typeface="Calibri"/>
              </a:rPr>
              <a:t>:</a:t>
            </a:r>
          </a:p>
          <a:p>
            <a:r>
              <a:rPr lang="en-US" sz="1600" dirty="0">
                <a:latin typeface="Calibri"/>
              </a:rPr>
              <a:t> </a:t>
            </a:r>
          </a:p>
          <a:p>
            <a:pPr marL="342900" indent="-342900">
              <a:buFont typeface="+mj-lt"/>
              <a:buAutoNum type="arabicPeriod" startAt="7"/>
            </a:pPr>
            <a:r>
              <a:rPr lang="en-US" sz="1600" b="1" dirty="0">
                <a:latin typeface="Calibri"/>
              </a:rPr>
              <a:t>Other attributes </a:t>
            </a:r>
            <a:r>
              <a:rPr lang="en-US" sz="1600" dirty="0">
                <a:latin typeface="Calibri"/>
              </a:rPr>
              <a:t>to tailor the training module content in close collaboration to O1 and O3 will be used, such as:</a:t>
            </a:r>
          </a:p>
          <a:p>
            <a:br>
              <a:rPr lang="en-US" sz="1600" dirty="0">
                <a:latin typeface="Calibri"/>
              </a:rPr>
            </a:br>
            <a:endParaRPr lang="en-US" sz="1600" dirty="0">
              <a:latin typeface="Calibri"/>
            </a:endParaRPr>
          </a:p>
          <a:p>
            <a:pPr marL="342900" indent="-342900">
              <a:buFont typeface="+mj-lt"/>
              <a:buAutoNum type="arabicPeriod" startAt="7"/>
            </a:pPr>
            <a:endParaRPr lang="en-US" sz="1600" dirty="0">
              <a:latin typeface="Calibri"/>
            </a:endParaRPr>
          </a:p>
          <a:p>
            <a:pPr marL="342900" indent="-342900">
              <a:buFont typeface="+mj-lt"/>
              <a:buAutoNum type="arabicPeriod" startAt="7"/>
            </a:pPr>
            <a:endParaRPr lang="en-US" sz="1600" dirty="0">
              <a:latin typeface="Calibri"/>
            </a:endParaRPr>
          </a:p>
          <a:p>
            <a:endParaRPr lang="en-US" sz="1600" dirty="0">
              <a:latin typeface="Calibri"/>
            </a:endParaRPr>
          </a:p>
          <a:p>
            <a:pPr marL="342900" indent="-342900">
              <a:buFont typeface="+mj-lt"/>
              <a:buAutoNum type="arabicPeriod" startAt="7"/>
            </a:pPr>
            <a:endParaRPr lang="en-US" sz="1600" dirty="0">
              <a:latin typeface="Calibri"/>
            </a:endParaRPr>
          </a:p>
          <a:p>
            <a:pPr marL="342900" indent="-342900">
              <a:buFont typeface="+mj-lt"/>
              <a:buAutoNum type="arabicPeriod" startAt="7"/>
            </a:pPr>
            <a:endParaRPr lang="en-US" sz="1600" dirty="0">
              <a:latin typeface="Calibri"/>
            </a:endParaRPr>
          </a:p>
          <a:p>
            <a:pPr marL="342900" indent="-342900">
              <a:buFont typeface="+mj-lt"/>
              <a:buAutoNum type="arabicPeriod" startAt="8"/>
            </a:pPr>
            <a:r>
              <a:rPr lang="en-US" sz="1600" b="1" dirty="0">
                <a:latin typeface="Calibri"/>
              </a:rPr>
              <a:t>Choice of the best training methodologies</a:t>
            </a:r>
            <a:r>
              <a:rPr lang="en-US" sz="1600" dirty="0">
                <a:latin typeface="Calibri"/>
              </a:rPr>
              <a:t> for the RDM toolkit developed in O1 and the </a:t>
            </a:r>
            <a:r>
              <a:rPr lang="en-US" sz="1600" b="1" dirty="0">
                <a:latin typeface="Calibri"/>
              </a:rPr>
              <a:t>technical requirements of the training platform </a:t>
            </a:r>
            <a:r>
              <a:rPr lang="en-US" sz="1600" dirty="0">
                <a:latin typeface="Calibri"/>
              </a:rPr>
              <a:t>developed in O3 (relate to domain specific training needs, skills and gaps and contain corresponding teaching strategies on university level: e.g. strategies for teaching of a large/small audience, flipped classroom/blended learning, problem based teaching)</a:t>
            </a:r>
          </a:p>
          <a:p>
            <a:pPr marL="342900" indent="-342900">
              <a:buFont typeface="+mj-lt"/>
              <a:buAutoNum type="arabicPeriod" startAt="8"/>
            </a:pPr>
            <a:r>
              <a:rPr lang="en-US" sz="1600" dirty="0">
                <a:latin typeface="Calibri"/>
              </a:rPr>
              <a:t>Apply the international </a:t>
            </a:r>
            <a:r>
              <a:rPr lang="en-US" sz="1600" b="1" dirty="0">
                <a:latin typeface="Calibri"/>
              </a:rPr>
              <a:t>Innovative Doctoral Training Principles </a:t>
            </a:r>
            <a:r>
              <a:rPr lang="en-US" sz="1600" dirty="0">
                <a:latin typeface="Calibri"/>
              </a:rPr>
              <a:t>(IDTP) within the framework of OS and RDM and consider good training practice (the involvement of attractive and existing institutional environments including OS and RDM infrastructures and policies, international networking and quality assurance etc.)</a:t>
            </a:r>
          </a:p>
        </p:txBody>
      </p:sp>
      <p:sp>
        <p:nvSpPr>
          <p:cNvPr id="3" name="Rectangle 2">
            <a:extLst>
              <a:ext uri="{FF2B5EF4-FFF2-40B4-BE49-F238E27FC236}">
                <a16:creationId xmlns:a16="http://schemas.microsoft.com/office/drawing/2014/main" id="{A5D46EC6-6C65-4371-A1C6-8E0AE8D98992}"/>
              </a:ext>
            </a:extLst>
          </p:cNvPr>
          <p:cNvSpPr/>
          <p:nvPr/>
        </p:nvSpPr>
        <p:spPr>
          <a:xfrm>
            <a:off x="492124" y="2630689"/>
            <a:ext cx="7249979" cy="4031873"/>
          </a:xfrm>
          <a:prstGeom prst="rect">
            <a:avLst/>
          </a:prstGeom>
        </p:spPr>
        <p:txBody>
          <a:bodyPr wrap="square" numCol="2">
            <a:spAutoFit/>
          </a:bodyPr>
          <a:lstStyle/>
          <a:p>
            <a:pPr marL="742950" lvl="1" indent="-285750">
              <a:buFontTx/>
              <a:buChar char="-"/>
            </a:pPr>
            <a:r>
              <a:rPr lang="en-US" sz="1400" b="1" dirty="0">
                <a:latin typeface="Calibri"/>
              </a:rPr>
              <a:t>Objectives</a:t>
            </a:r>
            <a:r>
              <a:rPr lang="en-US" sz="1400" dirty="0">
                <a:latin typeface="Calibri"/>
              </a:rPr>
              <a:t> (in terms of the toolkit needs identified in O1 and identified technical requirements in O3)</a:t>
            </a:r>
          </a:p>
          <a:p>
            <a:pPr marL="742950" lvl="1" indent="-285750">
              <a:buFontTx/>
              <a:buChar char="-"/>
            </a:pPr>
            <a:r>
              <a:rPr lang="en-US" sz="1400" b="1" dirty="0">
                <a:latin typeface="Calibri"/>
              </a:rPr>
              <a:t>Format and didactics </a:t>
            </a:r>
            <a:r>
              <a:rPr lang="en-US" sz="1400" dirty="0">
                <a:latin typeface="Calibri"/>
              </a:rPr>
              <a:t>(class size, onsite and online classes, innovative features of teaching)</a:t>
            </a:r>
          </a:p>
          <a:p>
            <a:pPr marL="742950" lvl="1" indent="-285750">
              <a:buFontTx/>
              <a:buChar char="-"/>
            </a:pPr>
            <a:r>
              <a:rPr lang="en-US" sz="1400" b="1" dirty="0">
                <a:latin typeface="Calibri"/>
              </a:rPr>
              <a:t>Duration</a:t>
            </a:r>
            <a:r>
              <a:rPr lang="en-US" sz="1400" dirty="0">
                <a:latin typeface="Calibri"/>
              </a:rPr>
              <a:t> (in days)</a:t>
            </a:r>
          </a:p>
          <a:p>
            <a:pPr marL="742950" lvl="1" indent="-285750">
              <a:buFontTx/>
              <a:buChar char="-"/>
            </a:pPr>
            <a:endParaRPr lang="en-US" sz="1400" b="1" dirty="0">
              <a:latin typeface="Calibri"/>
            </a:endParaRPr>
          </a:p>
          <a:p>
            <a:pPr marL="742950" lvl="1" indent="-285750">
              <a:buFontTx/>
              <a:buChar char="-"/>
            </a:pPr>
            <a:endParaRPr lang="en-US" sz="1400" b="1" dirty="0">
              <a:latin typeface="Calibri"/>
            </a:endParaRPr>
          </a:p>
          <a:p>
            <a:pPr marL="742950" lvl="1" indent="-285750">
              <a:buFontTx/>
              <a:buChar char="-"/>
            </a:pPr>
            <a:endParaRPr lang="en-US" sz="1400" b="1" dirty="0">
              <a:latin typeface="Calibri"/>
            </a:endParaRPr>
          </a:p>
          <a:p>
            <a:pPr marL="742950" lvl="1" indent="-285750">
              <a:buFontTx/>
              <a:buChar char="-"/>
            </a:pPr>
            <a:endParaRPr lang="en-US" sz="1400" b="1" dirty="0">
              <a:latin typeface="Calibri"/>
            </a:endParaRPr>
          </a:p>
          <a:p>
            <a:pPr marL="742950" lvl="1" indent="-285750">
              <a:buFontTx/>
              <a:buChar char="-"/>
            </a:pPr>
            <a:endParaRPr lang="en-US" sz="1400" b="1" dirty="0">
              <a:latin typeface="Calibri"/>
            </a:endParaRPr>
          </a:p>
          <a:p>
            <a:pPr marL="742950" lvl="1" indent="-285750">
              <a:buFontTx/>
              <a:buChar char="-"/>
            </a:pPr>
            <a:endParaRPr lang="en-US" sz="1400" b="1" dirty="0">
              <a:latin typeface="Calibri"/>
            </a:endParaRPr>
          </a:p>
          <a:p>
            <a:pPr marL="742950" lvl="1" indent="-285750">
              <a:buFontTx/>
              <a:buChar char="-"/>
            </a:pPr>
            <a:endParaRPr lang="en-US" sz="1400" b="1" dirty="0">
              <a:latin typeface="Calibri"/>
            </a:endParaRPr>
          </a:p>
          <a:p>
            <a:pPr marL="742950" lvl="1" indent="-285750">
              <a:buFontTx/>
              <a:buChar char="-"/>
            </a:pPr>
            <a:endParaRPr lang="en-US" sz="1400" b="1" dirty="0">
              <a:latin typeface="Calibri"/>
            </a:endParaRPr>
          </a:p>
          <a:p>
            <a:pPr marL="742950" lvl="1" indent="-285750">
              <a:buFontTx/>
              <a:buChar char="-"/>
            </a:pPr>
            <a:endParaRPr lang="en-US" sz="1400" b="1" dirty="0">
              <a:latin typeface="Calibri"/>
            </a:endParaRPr>
          </a:p>
          <a:p>
            <a:pPr marL="742950" lvl="1" indent="-285750">
              <a:buFontTx/>
              <a:buChar char="-"/>
            </a:pPr>
            <a:endParaRPr lang="en-US" sz="1400" b="1" dirty="0">
              <a:latin typeface="Calibri"/>
            </a:endParaRPr>
          </a:p>
          <a:p>
            <a:pPr lvl="1"/>
            <a:endParaRPr lang="en-US" sz="1400" b="1" dirty="0">
              <a:latin typeface="Calibri"/>
            </a:endParaRPr>
          </a:p>
          <a:p>
            <a:pPr marL="742950" lvl="1" indent="-285750">
              <a:buFontTx/>
              <a:buChar char="-"/>
            </a:pPr>
            <a:r>
              <a:rPr lang="en-US" sz="1400" b="1" dirty="0">
                <a:latin typeface="Calibri"/>
              </a:rPr>
              <a:t>Domain</a:t>
            </a:r>
            <a:r>
              <a:rPr lang="en-US" sz="1400" dirty="0">
                <a:latin typeface="Calibri"/>
              </a:rPr>
              <a:t> (specific disciplinary, inter-/multidisciplinary, basic content)</a:t>
            </a:r>
            <a:endParaRPr lang="en-US" sz="1400" b="1" dirty="0">
              <a:latin typeface="Calibri"/>
            </a:endParaRPr>
          </a:p>
          <a:p>
            <a:pPr marL="742950" lvl="1" indent="-285750">
              <a:buFontTx/>
              <a:buChar char="-"/>
            </a:pPr>
            <a:r>
              <a:rPr lang="en-US" sz="1400" b="1" dirty="0" err="1">
                <a:latin typeface="Calibri"/>
              </a:rPr>
              <a:t>Programme</a:t>
            </a:r>
            <a:r>
              <a:rPr lang="en-US" sz="1400" b="1" dirty="0">
                <a:latin typeface="Calibri"/>
              </a:rPr>
              <a:t> target group </a:t>
            </a:r>
            <a:r>
              <a:rPr lang="en-US" sz="1400" dirty="0">
                <a:latin typeface="Calibri"/>
              </a:rPr>
              <a:t>(target group specific content for MSc &amp; PhD students, early stage researchers, trainers and further stakeholders)</a:t>
            </a:r>
          </a:p>
        </p:txBody>
      </p:sp>
    </p:spTree>
    <p:extLst>
      <p:ext uri="{BB962C8B-B14F-4D97-AF65-F5344CB8AC3E}">
        <p14:creationId xmlns:p14="http://schemas.microsoft.com/office/powerpoint/2010/main" val="5888781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ltLang="de-DE" dirty="0"/>
              <a:t>Projekt </a:t>
            </a:r>
            <a:r>
              <a:rPr lang="de-AT" altLang="de-DE" dirty="0" err="1"/>
              <a:t>TrainRDM</a:t>
            </a:r>
            <a:endParaRPr lang="de-AT" dirty="0"/>
          </a:p>
        </p:txBody>
      </p:sp>
      <p:sp>
        <p:nvSpPr>
          <p:cNvPr id="4" name="Foliennummernplatzhalter 3"/>
          <p:cNvSpPr>
            <a:spLocks noGrp="1"/>
          </p:cNvSpPr>
          <p:nvPr>
            <p:ph type="sldNum" sz="quarter" idx="12"/>
          </p:nvPr>
        </p:nvSpPr>
        <p:spPr/>
        <p:txBody>
          <a:bodyPr/>
          <a:lstStyle/>
          <a:p>
            <a:fld id="{AB021C44-5CE4-484C-96FE-A7CA3D38A5F0}" type="slidenum">
              <a:rPr lang="de-AT" altLang="de-DE" smtClean="0"/>
              <a:pPr/>
              <a:t>5</a:t>
            </a:fld>
            <a:endParaRPr lang="de-AT" altLang="de-DE"/>
          </a:p>
        </p:txBody>
      </p:sp>
      <p:sp>
        <p:nvSpPr>
          <p:cNvPr id="9" name="Textfeld 8"/>
          <p:cNvSpPr txBox="1"/>
          <p:nvPr/>
        </p:nvSpPr>
        <p:spPr>
          <a:xfrm>
            <a:off x="492125" y="1609725"/>
            <a:ext cx="7249979" cy="489364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AT" sz="2000" b="1" dirty="0">
                <a:solidFill>
                  <a:srgbClr val="006090"/>
                </a:solidFill>
                <a:latin typeface="Calibri"/>
              </a:rPr>
              <a:t>O2 </a:t>
            </a:r>
            <a:r>
              <a:rPr lang="de-AT" sz="2000" b="1" dirty="0" err="1">
                <a:solidFill>
                  <a:srgbClr val="006090"/>
                </a:solidFill>
                <a:latin typeface="Calibri"/>
              </a:rPr>
              <a:t>Activities</a:t>
            </a:r>
            <a:r>
              <a:rPr lang="de-AT" sz="2000" b="1" dirty="0">
                <a:solidFill>
                  <a:srgbClr val="006090"/>
                </a:solidFill>
                <a:latin typeface="Calibri"/>
              </a:rPr>
              <a:t> – The </a:t>
            </a:r>
            <a:r>
              <a:rPr lang="de-AT" sz="2000" b="1" dirty="0" err="1">
                <a:solidFill>
                  <a:srgbClr val="006090"/>
                </a:solidFill>
                <a:latin typeface="Calibri"/>
              </a:rPr>
              <a:t>Program</a:t>
            </a:r>
            <a:r>
              <a:rPr lang="de-AT" sz="2000" b="1" dirty="0">
                <a:solidFill>
                  <a:srgbClr val="006090"/>
                </a:solidFill>
                <a:latin typeface="Calibri"/>
              </a:rPr>
              <a:t>:</a:t>
            </a:r>
          </a:p>
          <a:p>
            <a:endParaRPr lang="de-AT" sz="2000" b="1" dirty="0">
              <a:solidFill>
                <a:srgbClr val="006090"/>
              </a:solidFill>
              <a:latin typeface="Calibri"/>
            </a:endParaRPr>
          </a:p>
          <a:p>
            <a:pPr marL="342900" indent="-342900">
              <a:buFont typeface="+mj-lt"/>
              <a:buAutoNum type="arabicPeriod" startAt="10"/>
            </a:pPr>
            <a:r>
              <a:rPr lang="en-US" sz="1600" b="1" dirty="0">
                <a:latin typeface="Calibri"/>
              </a:rPr>
              <a:t>Distinguish between awareness raising</a:t>
            </a:r>
            <a:r>
              <a:rPr lang="en-US" sz="1600" dirty="0">
                <a:latin typeface="Calibri"/>
              </a:rPr>
              <a:t>, the acquisition of basic and innovative knowledge and expertise </a:t>
            </a:r>
            <a:r>
              <a:rPr lang="en-US" sz="1600" b="1" dirty="0">
                <a:latin typeface="Calibri"/>
              </a:rPr>
              <a:t>and skills development </a:t>
            </a:r>
            <a:r>
              <a:rPr lang="en-US" sz="1600" dirty="0">
                <a:latin typeface="Calibri"/>
              </a:rPr>
              <a:t>(including transferable skills training) and </a:t>
            </a:r>
            <a:r>
              <a:rPr lang="en-US" sz="1600" b="1" dirty="0">
                <a:latin typeface="Calibri"/>
              </a:rPr>
              <a:t>offer broad learning opportunities </a:t>
            </a:r>
            <a:r>
              <a:rPr lang="en-US" sz="1600" dirty="0">
                <a:latin typeface="Calibri"/>
              </a:rPr>
              <a:t>in OS and RDM for all levels and various target groups</a:t>
            </a:r>
          </a:p>
          <a:p>
            <a:pPr marL="342900" indent="-342900">
              <a:buFont typeface="+mj-lt"/>
              <a:buAutoNum type="arabicPeriod" startAt="10"/>
            </a:pPr>
            <a:r>
              <a:rPr lang="en-US" sz="1600" dirty="0">
                <a:latin typeface="Calibri"/>
              </a:rPr>
              <a:t>Contain dedicated modules </a:t>
            </a:r>
            <a:r>
              <a:rPr lang="en-US" sz="1600" b="1" dirty="0">
                <a:latin typeface="Calibri"/>
              </a:rPr>
              <a:t>"Train the Trainers“: </a:t>
            </a:r>
          </a:p>
          <a:p>
            <a:pPr marL="742950" lvl="1" indent="-285750">
              <a:buFontTx/>
              <a:buChar char="-"/>
            </a:pPr>
            <a:r>
              <a:rPr lang="en-US" sz="1600" dirty="0">
                <a:latin typeface="Calibri"/>
              </a:rPr>
              <a:t>Ensure the delivery of the best impact in terms of existing and novel </a:t>
            </a:r>
            <a:r>
              <a:rPr lang="en-US" sz="1600" b="1" dirty="0">
                <a:latin typeface="Calibri"/>
              </a:rPr>
              <a:t>methodologies, materials, competences and skills </a:t>
            </a:r>
            <a:r>
              <a:rPr lang="en-US" sz="1600" dirty="0">
                <a:latin typeface="Calibri"/>
              </a:rPr>
              <a:t>on OS and RDM.</a:t>
            </a:r>
          </a:p>
          <a:p>
            <a:pPr marL="742950" lvl="1" indent="-285750">
              <a:buFontTx/>
              <a:buChar char="-"/>
            </a:pPr>
            <a:r>
              <a:rPr lang="en-US" sz="1600" dirty="0">
                <a:latin typeface="Calibri"/>
              </a:rPr>
              <a:t>Permit the </a:t>
            </a:r>
            <a:r>
              <a:rPr lang="en-US" sz="1600" b="1" dirty="0">
                <a:latin typeface="Calibri"/>
              </a:rPr>
              <a:t>exchange and integrate best practices </a:t>
            </a:r>
            <a:r>
              <a:rPr lang="en-US" sz="1600" dirty="0">
                <a:latin typeface="Calibri"/>
              </a:rPr>
              <a:t>in the context of OS and RDM within all target groups and stakeholders involved in the project</a:t>
            </a:r>
          </a:p>
          <a:p>
            <a:pPr marL="742950" lvl="1" indent="-285750">
              <a:buFontTx/>
              <a:buChar char="-"/>
            </a:pPr>
            <a:r>
              <a:rPr lang="en-US" sz="1600" b="1" dirty="0">
                <a:latin typeface="Calibri"/>
              </a:rPr>
              <a:t>Use the outcomes </a:t>
            </a:r>
            <a:r>
              <a:rPr lang="en-US" sz="1600" dirty="0">
                <a:latin typeface="Calibri"/>
              </a:rPr>
              <a:t>of the research conducted in O1</a:t>
            </a:r>
          </a:p>
          <a:p>
            <a:pPr marL="742950" lvl="1" indent="-285750">
              <a:buFontTx/>
              <a:buChar char="-"/>
            </a:pPr>
            <a:r>
              <a:rPr lang="en-US" sz="1600" b="1" dirty="0">
                <a:latin typeface="Calibri"/>
              </a:rPr>
              <a:t>Can be adapted to changes </a:t>
            </a:r>
            <a:r>
              <a:rPr lang="en-US" sz="1600" dirty="0">
                <a:latin typeface="Calibri"/>
              </a:rPr>
              <a:t>during the project phase, such as the integration of novel and innovative aspects due to the use of novel repositories, tools and methods for OS and RDM, as well as changes in legal requirements</a:t>
            </a:r>
          </a:p>
          <a:p>
            <a:pPr marL="342900" indent="-342900">
              <a:buFont typeface="+mj-lt"/>
              <a:buAutoNum type="arabicPeriod" startAt="12"/>
            </a:pPr>
            <a:r>
              <a:rPr lang="en-US" sz="1600" b="1" dirty="0">
                <a:latin typeface="Calibri"/>
              </a:rPr>
              <a:t>Coupled with LTTA C1</a:t>
            </a:r>
            <a:r>
              <a:rPr lang="en-US" sz="1600" dirty="0">
                <a:latin typeface="Calibri"/>
              </a:rPr>
              <a:t>: Train the trainers Winter Week, </a:t>
            </a:r>
            <a:r>
              <a:rPr lang="en-US" sz="1600" b="1" dirty="0">
                <a:latin typeface="Calibri"/>
              </a:rPr>
              <a:t>LTTA C2</a:t>
            </a:r>
            <a:r>
              <a:rPr lang="en-US" sz="1600" dirty="0">
                <a:latin typeface="Calibri"/>
              </a:rPr>
              <a:t>: Students Summer School and </a:t>
            </a:r>
            <a:r>
              <a:rPr lang="en-US" sz="1600" b="1" dirty="0">
                <a:latin typeface="Calibri"/>
              </a:rPr>
              <a:t>LTTA C3</a:t>
            </a:r>
            <a:r>
              <a:rPr lang="en-US" sz="1600" dirty="0">
                <a:latin typeface="Calibri"/>
              </a:rPr>
              <a:t>: Early Stage Researchers Training Week.</a:t>
            </a:r>
          </a:p>
          <a:p>
            <a:pPr marL="342900" indent="-342900">
              <a:buFont typeface="+mj-lt"/>
              <a:buAutoNum type="arabicPeriod" startAt="12"/>
            </a:pPr>
            <a:r>
              <a:rPr lang="en-US" sz="1600" b="1" dirty="0">
                <a:latin typeface="Calibri"/>
              </a:rPr>
              <a:t>Developed and updated constantly </a:t>
            </a:r>
            <a:r>
              <a:rPr lang="en-US" sz="1600" dirty="0">
                <a:latin typeface="Calibri"/>
              </a:rPr>
              <a:t>in accordance to the outcomes of O1 and O3 to guarantee a flexible response to changes during the project’s implementation</a:t>
            </a:r>
          </a:p>
        </p:txBody>
      </p:sp>
    </p:spTree>
    <p:extLst>
      <p:ext uri="{BB962C8B-B14F-4D97-AF65-F5344CB8AC3E}">
        <p14:creationId xmlns:p14="http://schemas.microsoft.com/office/powerpoint/2010/main" val="632052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ltLang="de-DE" dirty="0"/>
              <a:t>Projekt </a:t>
            </a:r>
            <a:r>
              <a:rPr lang="de-AT" altLang="de-DE" dirty="0" err="1"/>
              <a:t>TrainRDM</a:t>
            </a:r>
            <a:endParaRPr lang="de-AT" dirty="0"/>
          </a:p>
        </p:txBody>
      </p:sp>
      <p:sp>
        <p:nvSpPr>
          <p:cNvPr id="4" name="Foliennummernplatzhalter 3"/>
          <p:cNvSpPr>
            <a:spLocks noGrp="1"/>
          </p:cNvSpPr>
          <p:nvPr>
            <p:ph type="sldNum" sz="quarter" idx="12"/>
          </p:nvPr>
        </p:nvSpPr>
        <p:spPr/>
        <p:txBody>
          <a:bodyPr/>
          <a:lstStyle/>
          <a:p>
            <a:fld id="{AB021C44-5CE4-484C-96FE-A7CA3D38A5F0}" type="slidenum">
              <a:rPr lang="de-AT" altLang="de-DE" smtClean="0"/>
              <a:pPr/>
              <a:t>6</a:t>
            </a:fld>
            <a:endParaRPr lang="de-AT" altLang="de-DE"/>
          </a:p>
        </p:txBody>
      </p:sp>
      <p:sp>
        <p:nvSpPr>
          <p:cNvPr id="9" name="Textfeld 8"/>
          <p:cNvSpPr txBox="1"/>
          <p:nvPr/>
        </p:nvSpPr>
        <p:spPr>
          <a:xfrm>
            <a:off x="492125" y="1609725"/>
            <a:ext cx="7249979"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AT" sz="2000" b="1" dirty="0" err="1">
                <a:solidFill>
                  <a:srgbClr val="006090"/>
                </a:solidFill>
                <a:latin typeface="Calibri"/>
              </a:rPr>
              <a:t>Timeframe</a:t>
            </a:r>
            <a:r>
              <a:rPr lang="de-AT" sz="2000" b="1" dirty="0">
                <a:solidFill>
                  <a:srgbClr val="006090"/>
                </a:solidFill>
                <a:latin typeface="Calibri"/>
              </a:rPr>
              <a:t>: </a:t>
            </a:r>
            <a:r>
              <a:rPr lang="de-AT" sz="2000" b="1" dirty="0" err="1">
                <a:solidFill>
                  <a:srgbClr val="006090"/>
                </a:solidFill>
                <a:latin typeface="Calibri"/>
              </a:rPr>
              <a:t>Overview</a:t>
            </a:r>
            <a:endParaRPr lang="de-AT" sz="2000" b="1" dirty="0">
              <a:solidFill>
                <a:srgbClr val="006090"/>
              </a:solidFill>
              <a:latin typeface="Calibri"/>
            </a:endParaRPr>
          </a:p>
          <a:p>
            <a:endParaRPr lang="de-AT" sz="2000" b="1" dirty="0">
              <a:solidFill>
                <a:srgbClr val="006090"/>
              </a:solidFill>
              <a:latin typeface="Calibri"/>
            </a:endParaRPr>
          </a:p>
          <a:p>
            <a:endParaRPr lang="de-AT" sz="2000" b="1" dirty="0">
              <a:solidFill>
                <a:srgbClr val="006090"/>
              </a:solidFill>
              <a:latin typeface="Calibri"/>
            </a:endParaRPr>
          </a:p>
          <a:p>
            <a:endParaRPr lang="de-AT" sz="2000" b="1" dirty="0">
              <a:solidFill>
                <a:srgbClr val="006090"/>
              </a:solidFill>
              <a:latin typeface="Calibri"/>
            </a:endParaRPr>
          </a:p>
        </p:txBody>
      </p:sp>
      <p:graphicFrame>
        <p:nvGraphicFramePr>
          <p:cNvPr id="3" name="Table 2">
            <a:extLst>
              <a:ext uri="{FF2B5EF4-FFF2-40B4-BE49-F238E27FC236}">
                <a16:creationId xmlns:a16="http://schemas.microsoft.com/office/drawing/2014/main" id="{3EBB6FF7-CED5-4D31-80DA-A1E81A3049A2}"/>
              </a:ext>
            </a:extLst>
          </p:cNvPr>
          <p:cNvGraphicFramePr>
            <a:graphicFrameLocks noGrp="1"/>
          </p:cNvGraphicFramePr>
          <p:nvPr>
            <p:extLst>
              <p:ext uri="{D42A27DB-BD31-4B8C-83A1-F6EECF244321}">
                <p14:modId xmlns:p14="http://schemas.microsoft.com/office/powerpoint/2010/main" val="1953286071"/>
              </p:ext>
            </p:extLst>
          </p:nvPr>
        </p:nvGraphicFramePr>
        <p:xfrm>
          <a:off x="492125" y="2271444"/>
          <a:ext cx="7896299" cy="4023028"/>
        </p:xfrm>
        <a:graphic>
          <a:graphicData uri="http://schemas.openxmlformats.org/drawingml/2006/table">
            <a:tbl>
              <a:tblPr firstRow="1" firstCol="1" bandRow="1"/>
              <a:tblGrid>
                <a:gridCol w="1442202">
                  <a:extLst>
                    <a:ext uri="{9D8B030D-6E8A-4147-A177-3AD203B41FA5}">
                      <a16:colId xmlns:a16="http://schemas.microsoft.com/office/drawing/2014/main" val="3420870225"/>
                    </a:ext>
                  </a:extLst>
                </a:gridCol>
                <a:gridCol w="2255706">
                  <a:extLst>
                    <a:ext uri="{9D8B030D-6E8A-4147-A177-3AD203B41FA5}">
                      <a16:colId xmlns:a16="http://schemas.microsoft.com/office/drawing/2014/main" val="673134044"/>
                    </a:ext>
                  </a:extLst>
                </a:gridCol>
                <a:gridCol w="1049598">
                  <a:extLst>
                    <a:ext uri="{9D8B030D-6E8A-4147-A177-3AD203B41FA5}">
                      <a16:colId xmlns:a16="http://schemas.microsoft.com/office/drawing/2014/main" val="3062525170"/>
                    </a:ext>
                  </a:extLst>
                </a:gridCol>
                <a:gridCol w="3148793">
                  <a:extLst>
                    <a:ext uri="{9D8B030D-6E8A-4147-A177-3AD203B41FA5}">
                      <a16:colId xmlns:a16="http://schemas.microsoft.com/office/drawing/2014/main" val="7498352"/>
                    </a:ext>
                  </a:extLst>
                </a:gridCol>
              </a:tblGrid>
              <a:tr h="4023028">
                <a:tc>
                  <a:txBody>
                    <a:bodyPr/>
                    <a:lstStyle/>
                    <a:p>
                      <a:pPr marL="6350" marR="29845" indent="-6350" algn="l">
                        <a:lnSpc>
                          <a:spcPct val="105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IO2: Design of Training Programme on RDM and OS</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29845" indent="-6350" algn="l">
                        <a:lnSpc>
                          <a:spcPct val="105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29845" indent="-6350" algn="l">
                        <a:lnSpc>
                          <a:spcPct val="105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29845" indent="-6350" algn="l">
                        <a:lnSpc>
                          <a:spcPct val="105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29845" indent="-6350" algn="l">
                        <a:lnSpc>
                          <a:spcPct val="105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29845" indent="-6350" algn="l">
                        <a:lnSpc>
                          <a:spcPct val="105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29845" indent="-6350" algn="l">
                        <a:lnSpc>
                          <a:spcPct val="105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29845" indent="-6350" algn="l">
                        <a:lnSpc>
                          <a:spcPct val="105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29845" indent="-6350" algn="l">
                        <a:lnSpc>
                          <a:spcPct val="105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29845" indent="-6350" algn="l">
                        <a:lnSpc>
                          <a:spcPct val="105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29845" indent="-6350" algn="l">
                        <a:lnSpc>
                          <a:spcPct val="105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Co-Lead</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1270" marR="9525" indent="-6350" algn="l">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txBody>
                  <a:tcPr marL="0" marR="3937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9525" indent="-6350" algn="l">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TECHNISCHE UNIVERSITAET WIEN</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9525" indent="-6350" algn="l">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9525" indent="-6350" algn="l">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9525" indent="-6350" algn="l">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9525" indent="-6350" algn="l">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9525" indent="-6350" algn="l">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9525" indent="-6350" algn="l">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9525" indent="-6350" algn="l">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9525" indent="-6350" algn="l">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9525" indent="-6350" algn="l">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9525" indent="-6350" algn="l">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9525" indent="-6350" algn="l">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9525" indent="-6350" algn="l">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6350" marR="9525" indent="-6350" algn="l">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DIGITAL TECHNOLOGY SKILLS LIMITED</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txBody>
                  <a:tcPr marL="0" marR="3937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marR="9525" indent="-6350" algn="ctr">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M10-M13</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1270" marR="9525" indent="-6350" algn="ctr">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1270" marR="9525" indent="-6350" algn="ctr">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1270" marR="9525" indent="-6350" algn="ctr">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M13-M18</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1270" marR="9525" indent="-6350" algn="ctr">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1270" marR="9525" indent="-6350" algn="ctr">
                        <a:lnSpc>
                          <a:spcPct val="107000"/>
                        </a:lnSpc>
                        <a:spcAft>
                          <a:spcPts val="0"/>
                        </a:spcAft>
                      </a:pPr>
                      <a:endParaRPr lang="en-IE" sz="1400" dirty="0">
                        <a:solidFill>
                          <a:srgbClr val="000000"/>
                        </a:solidFill>
                        <a:effectLst/>
                        <a:latin typeface="+mn-lt"/>
                        <a:ea typeface="Times New Roman" panose="02020603050405020304" pitchFamily="18" charset="0"/>
                        <a:cs typeface="Times New Roman" panose="02020603050405020304" pitchFamily="18" charset="0"/>
                      </a:endParaRPr>
                    </a:p>
                    <a:p>
                      <a:pPr marL="1270" marR="9525" indent="-6350" algn="ctr">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1270" marR="9525" indent="-6350" algn="ctr">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1270" marR="9525" indent="-6350" algn="ctr">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M17-M18</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1270" marR="9525" indent="-6350" algn="ctr">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 </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1270" marR="9525" indent="-6350" algn="ctr">
                        <a:lnSpc>
                          <a:spcPct val="107000"/>
                        </a:lnSpc>
                        <a:spcAft>
                          <a:spcPts val="0"/>
                        </a:spcAft>
                      </a:pP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p>
                      <a:pPr marL="1270" marR="9525" indent="-6350" algn="ctr">
                        <a:lnSpc>
                          <a:spcPct val="107000"/>
                        </a:lnSpc>
                        <a:spcAft>
                          <a:spcPts val="0"/>
                        </a:spcAft>
                      </a:pPr>
                      <a:r>
                        <a:rPr lang="en-IE" sz="1400" dirty="0">
                          <a:solidFill>
                            <a:srgbClr val="000000"/>
                          </a:solidFill>
                          <a:effectLst/>
                          <a:latin typeface="+mn-lt"/>
                          <a:ea typeface="Times New Roman" panose="02020603050405020304" pitchFamily="18" charset="0"/>
                          <a:cs typeface="Times New Roman" panose="02020603050405020304" pitchFamily="18" charset="0"/>
                        </a:rPr>
                        <a:t>M19-M36</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txBody>
                  <a:tcPr marL="0" marR="3937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0" marR="9525" lvl="1" indent="-285750" algn="l">
                        <a:lnSpc>
                          <a:spcPct val="107000"/>
                        </a:lnSpc>
                        <a:spcAft>
                          <a:spcPts val="0"/>
                        </a:spcAft>
                        <a:buFont typeface="Wingdings" panose="05000000000000000000" pitchFamily="2" charset="2"/>
                        <a:buChar char="à"/>
                      </a:pPr>
                      <a:r>
                        <a:rPr lang="en-IE" sz="1400" dirty="0">
                          <a:solidFill>
                            <a:srgbClr val="000000"/>
                          </a:solidFill>
                          <a:effectLst/>
                          <a:latin typeface="+mn-lt"/>
                          <a:ea typeface="Times New Roman" panose="02020603050405020304" pitchFamily="18" charset="0"/>
                          <a:cs typeface="Times New Roman" panose="02020603050405020304" pitchFamily="18" charset="0"/>
                        </a:rPr>
                        <a:t>A1: Joint definition of teaching and training programmes. </a:t>
                      </a:r>
                    </a:p>
                    <a:p>
                      <a:pPr marL="742950" marR="9525" lvl="1" indent="-285750" algn="l">
                        <a:lnSpc>
                          <a:spcPct val="107000"/>
                        </a:lnSpc>
                        <a:spcAft>
                          <a:spcPts val="0"/>
                        </a:spcAft>
                        <a:buFont typeface="Wingdings" panose="05000000000000000000" pitchFamily="2" charset="2"/>
                        <a:buChar char="à"/>
                      </a:pPr>
                      <a:endParaRPr lang="en-US" sz="2000" dirty="0">
                        <a:solidFill>
                          <a:srgbClr val="000000"/>
                        </a:solidFill>
                        <a:effectLst/>
                        <a:latin typeface="+mn-lt"/>
                        <a:ea typeface="Times New Roman" panose="02020603050405020304" pitchFamily="18" charset="0"/>
                        <a:cs typeface="Times New Roman" panose="02020603050405020304" pitchFamily="18" charset="0"/>
                      </a:endParaRPr>
                    </a:p>
                    <a:p>
                      <a:pPr marL="742950" marR="9525" lvl="1" indent="-285750" algn="l">
                        <a:lnSpc>
                          <a:spcPct val="107000"/>
                        </a:lnSpc>
                        <a:spcAft>
                          <a:spcPts val="0"/>
                        </a:spcAft>
                        <a:buFont typeface="Wingdings" panose="05000000000000000000" pitchFamily="2" charset="2"/>
                        <a:buChar char="à"/>
                      </a:pPr>
                      <a:r>
                        <a:rPr lang="en-IE" sz="1400" dirty="0">
                          <a:solidFill>
                            <a:srgbClr val="000000"/>
                          </a:solidFill>
                          <a:effectLst/>
                          <a:latin typeface="+mn-lt"/>
                          <a:ea typeface="Times New Roman" panose="02020603050405020304" pitchFamily="18" charset="0"/>
                          <a:cs typeface="Times New Roman" panose="02020603050405020304" pitchFamily="18" charset="0"/>
                        </a:rPr>
                        <a:t>A2: Development of training content and delivery of teaching methodology specifications</a:t>
                      </a:r>
                    </a:p>
                    <a:p>
                      <a:pPr marL="742950" marR="9525" lvl="1" indent="-285750" algn="l">
                        <a:lnSpc>
                          <a:spcPct val="107000"/>
                        </a:lnSpc>
                        <a:spcAft>
                          <a:spcPts val="0"/>
                        </a:spcAft>
                        <a:buFont typeface="Wingdings" panose="05000000000000000000" pitchFamily="2" charset="2"/>
                        <a:buChar char="à"/>
                      </a:pPr>
                      <a:endParaRPr lang="en-US" sz="2000" dirty="0">
                        <a:solidFill>
                          <a:srgbClr val="000000"/>
                        </a:solidFill>
                        <a:effectLst/>
                        <a:latin typeface="+mn-lt"/>
                        <a:ea typeface="Times New Roman" panose="02020603050405020304" pitchFamily="18" charset="0"/>
                        <a:cs typeface="Times New Roman" panose="02020603050405020304" pitchFamily="18" charset="0"/>
                      </a:endParaRPr>
                    </a:p>
                    <a:p>
                      <a:pPr marL="742950" marR="9525" lvl="1" indent="-285750" algn="l">
                        <a:lnSpc>
                          <a:spcPct val="107000"/>
                        </a:lnSpc>
                        <a:spcAft>
                          <a:spcPts val="0"/>
                        </a:spcAft>
                        <a:buFont typeface="Wingdings" panose="05000000000000000000" pitchFamily="2" charset="2"/>
                        <a:buChar char="à"/>
                      </a:pPr>
                      <a:r>
                        <a:rPr lang="en-IE" sz="1400" dirty="0">
                          <a:solidFill>
                            <a:srgbClr val="000000"/>
                          </a:solidFill>
                          <a:effectLst/>
                          <a:latin typeface="+mn-lt"/>
                          <a:ea typeface="Times New Roman" panose="02020603050405020304" pitchFamily="18" charset="0"/>
                          <a:cs typeface="Times New Roman" panose="02020603050405020304" pitchFamily="18" charset="0"/>
                        </a:rPr>
                        <a:t>A3: Development of training for the trainers</a:t>
                      </a:r>
                    </a:p>
                    <a:p>
                      <a:pPr marL="742950" marR="9525" lvl="1" indent="-285750" algn="l">
                        <a:lnSpc>
                          <a:spcPct val="107000"/>
                        </a:lnSpc>
                        <a:spcAft>
                          <a:spcPts val="0"/>
                        </a:spcAft>
                        <a:buFont typeface="Wingdings" panose="05000000000000000000" pitchFamily="2" charset="2"/>
                        <a:buChar char="à"/>
                      </a:pPr>
                      <a:endParaRPr lang="en-US" sz="2000" dirty="0">
                        <a:solidFill>
                          <a:srgbClr val="000000"/>
                        </a:solidFill>
                        <a:effectLst/>
                        <a:latin typeface="+mn-lt"/>
                        <a:ea typeface="Times New Roman" panose="02020603050405020304" pitchFamily="18" charset="0"/>
                        <a:cs typeface="Times New Roman" panose="02020603050405020304" pitchFamily="18" charset="0"/>
                      </a:endParaRPr>
                    </a:p>
                    <a:p>
                      <a:pPr marL="742950" marR="9525" lvl="1" indent="-285750" algn="l">
                        <a:lnSpc>
                          <a:spcPct val="107000"/>
                        </a:lnSpc>
                        <a:spcAft>
                          <a:spcPts val="0"/>
                        </a:spcAft>
                        <a:buFont typeface="Wingdings" panose="05000000000000000000" pitchFamily="2" charset="2"/>
                        <a:buChar char="à"/>
                      </a:pPr>
                      <a:r>
                        <a:rPr lang="en-IE" sz="1400" dirty="0">
                          <a:solidFill>
                            <a:srgbClr val="000000"/>
                          </a:solidFill>
                          <a:effectLst/>
                          <a:latin typeface="+mn-lt"/>
                          <a:ea typeface="Times New Roman" panose="02020603050405020304" pitchFamily="18" charset="0"/>
                          <a:cs typeface="Times New Roman" panose="02020603050405020304" pitchFamily="18" charset="0"/>
                        </a:rPr>
                        <a:t>A4: Reporting on training sessions</a:t>
                      </a:r>
                    </a:p>
                    <a:p>
                      <a:pPr marL="742950" marR="9525" lvl="1" indent="-285750" algn="l">
                        <a:lnSpc>
                          <a:spcPct val="107000"/>
                        </a:lnSpc>
                        <a:spcAft>
                          <a:spcPts val="0"/>
                        </a:spcAft>
                        <a:buFont typeface="Wingdings" panose="05000000000000000000" pitchFamily="2" charset="2"/>
                        <a:buChar char="à"/>
                      </a:pPr>
                      <a:endParaRPr lang="en-US" sz="2000" dirty="0">
                        <a:solidFill>
                          <a:srgbClr val="000000"/>
                        </a:solidFill>
                        <a:effectLst/>
                        <a:latin typeface="+mn-lt"/>
                        <a:ea typeface="Times New Roman" panose="02020603050405020304" pitchFamily="18" charset="0"/>
                        <a:cs typeface="Times New Roman" panose="02020603050405020304" pitchFamily="18" charset="0"/>
                      </a:endParaRPr>
                    </a:p>
                    <a:p>
                      <a:pPr marL="742950" marR="9525" lvl="1" indent="-285750" algn="l">
                        <a:lnSpc>
                          <a:spcPct val="107000"/>
                        </a:lnSpc>
                        <a:spcAft>
                          <a:spcPts val="0"/>
                        </a:spcAft>
                        <a:buFont typeface="Wingdings" panose="05000000000000000000" pitchFamily="2" charset="2"/>
                        <a:buChar char="à"/>
                      </a:pPr>
                      <a:r>
                        <a:rPr lang="en-IE" sz="1400" dirty="0">
                          <a:solidFill>
                            <a:srgbClr val="000000"/>
                          </a:solidFill>
                          <a:effectLst/>
                          <a:latin typeface="+mn-lt"/>
                          <a:ea typeface="Times New Roman" panose="02020603050405020304" pitchFamily="18" charset="0"/>
                          <a:cs typeface="Times New Roman" panose="02020603050405020304" pitchFamily="18" charset="0"/>
                        </a:rPr>
                        <a:t>Organise LTTA C1</a:t>
                      </a:r>
                      <a:endParaRPr lang="en-AT" sz="2000" dirty="0">
                        <a:solidFill>
                          <a:srgbClr val="000000"/>
                        </a:solidFill>
                        <a:effectLst/>
                        <a:latin typeface="+mn-lt"/>
                        <a:ea typeface="Times New Roman" panose="02020603050405020304" pitchFamily="18" charset="0"/>
                        <a:cs typeface="Times New Roman" panose="02020603050405020304" pitchFamily="18" charset="0"/>
                      </a:endParaRPr>
                    </a:p>
                  </a:txBody>
                  <a:tcPr marL="0" marR="3937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560586"/>
                  </a:ext>
                </a:extLst>
              </a:tr>
            </a:tbl>
          </a:graphicData>
        </a:graphic>
      </p:graphicFrame>
    </p:spTree>
    <p:extLst>
      <p:ext uri="{BB962C8B-B14F-4D97-AF65-F5344CB8AC3E}">
        <p14:creationId xmlns:p14="http://schemas.microsoft.com/office/powerpoint/2010/main" val="34192648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ltLang="de-DE" dirty="0"/>
              <a:t>Projekt </a:t>
            </a:r>
            <a:r>
              <a:rPr lang="de-AT" altLang="de-DE" dirty="0" err="1"/>
              <a:t>TrainRDM</a:t>
            </a:r>
            <a:endParaRPr lang="de-AT" dirty="0"/>
          </a:p>
        </p:txBody>
      </p:sp>
      <p:sp>
        <p:nvSpPr>
          <p:cNvPr id="4" name="Foliennummernplatzhalter 3"/>
          <p:cNvSpPr>
            <a:spLocks noGrp="1"/>
          </p:cNvSpPr>
          <p:nvPr>
            <p:ph type="sldNum" sz="quarter" idx="12"/>
          </p:nvPr>
        </p:nvSpPr>
        <p:spPr/>
        <p:txBody>
          <a:bodyPr/>
          <a:lstStyle/>
          <a:p>
            <a:fld id="{AB021C44-5CE4-484C-96FE-A7CA3D38A5F0}" type="slidenum">
              <a:rPr lang="de-AT" altLang="de-DE" smtClean="0"/>
              <a:pPr/>
              <a:t>7</a:t>
            </a:fld>
            <a:endParaRPr lang="de-AT" altLang="de-DE"/>
          </a:p>
        </p:txBody>
      </p:sp>
      <p:sp>
        <p:nvSpPr>
          <p:cNvPr id="9" name="Textfeld 8"/>
          <p:cNvSpPr txBox="1"/>
          <p:nvPr/>
        </p:nvSpPr>
        <p:spPr>
          <a:xfrm>
            <a:off x="492125" y="1609725"/>
            <a:ext cx="7249979" cy="513986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AT" sz="2000" b="1" dirty="0" err="1">
                <a:solidFill>
                  <a:srgbClr val="006090"/>
                </a:solidFill>
                <a:latin typeface="Calibri"/>
              </a:rPr>
              <a:t>Timeframe</a:t>
            </a:r>
            <a:endParaRPr lang="de-AT" sz="2000" b="1" dirty="0">
              <a:solidFill>
                <a:srgbClr val="006090"/>
              </a:solidFill>
              <a:latin typeface="Calibri"/>
            </a:endParaRPr>
          </a:p>
          <a:p>
            <a:endParaRPr lang="de-AT" sz="2000" b="1" dirty="0">
              <a:solidFill>
                <a:srgbClr val="006090"/>
              </a:solidFill>
              <a:latin typeface="Calibri"/>
            </a:endParaRPr>
          </a:p>
          <a:p>
            <a:r>
              <a:rPr lang="de-DE" sz="1600" b="1" dirty="0">
                <a:highlight>
                  <a:srgbClr val="FFFF00"/>
                </a:highlight>
                <a:latin typeface="Calibri"/>
              </a:rPr>
              <a:t>M10 – M13: </a:t>
            </a:r>
            <a:r>
              <a:rPr lang="en-US" sz="1600" b="1" dirty="0">
                <a:highlight>
                  <a:srgbClr val="FFFF00"/>
                </a:highlight>
                <a:latin typeface="Calibri"/>
              </a:rPr>
              <a:t>Joint definition of teaching and training program on OS and RDM</a:t>
            </a:r>
          </a:p>
          <a:p>
            <a:pPr lvl="1"/>
            <a:r>
              <a:rPr lang="en-US" sz="1600" dirty="0">
                <a:latin typeface="Calibri"/>
              </a:rPr>
              <a:t>It contains the development of training modules for the training program. The training program will be set up, to guarantee the fulfilment of the content and the framework conditions for it: </a:t>
            </a:r>
            <a:r>
              <a:rPr lang="en-US" sz="1600" b="1" dirty="0">
                <a:latin typeface="Calibri"/>
              </a:rPr>
              <a:t>objectives, format and didactics, duration, basic and domain specific content, content tailored to the project target groups, as well as ensure the compliance</a:t>
            </a:r>
            <a:r>
              <a:rPr lang="en-US" sz="1600" dirty="0">
                <a:latin typeface="Calibri"/>
              </a:rPr>
              <a:t> of the developed training program and its modules regarding the requirements of the </a:t>
            </a:r>
            <a:r>
              <a:rPr lang="en-US" sz="1600" b="1" dirty="0">
                <a:latin typeface="Calibri"/>
              </a:rPr>
              <a:t>ECTS credits</a:t>
            </a:r>
            <a:r>
              <a:rPr lang="en-US" sz="1600" dirty="0">
                <a:latin typeface="Calibri"/>
              </a:rPr>
              <a:t>.</a:t>
            </a:r>
            <a:endParaRPr lang="en-US" sz="1600" b="1" dirty="0">
              <a:latin typeface="Calibri"/>
            </a:endParaRPr>
          </a:p>
          <a:p>
            <a:r>
              <a:rPr lang="en-US" sz="1600" b="1" dirty="0">
                <a:highlight>
                  <a:srgbClr val="FFFF00"/>
                </a:highlight>
                <a:latin typeface="Calibri"/>
              </a:rPr>
              <a:t>M13 – M18: Development of concrete training contents and delivery of teaching methodology specifications</a:t>
            </a:r>
          </a:p>
          <a:p>
            <a:pPr lvl="1"/>
            <a:r>
              <a:rPr lang="en-US" sz="1600" i="1" dirty="0">
                <a:latin typeface="Calibri"/>
                <a:sym typeface="Wingdings" panose="05000000000000000000" pitchFamily="2" charset="2"/>
              </a:rPr>
              <a:t>Correspond specific on-site and online teaching/training </a:t>
            </a:r>
            <a:r>
              <a:rPr lang="en-US" sz="1600" b="1" i="1" dirty="0">
                <a:latin typeface="Calibri"/>
                <a:sym typeface="Wingdings" panose="05000000000000000000" pitchFamily="2" charset="2"/>
              </a:rPr>
              <a:t>methodologies and material will be applied </a:t>
            </a:r>
            <a:r>
              <a:rPr lang="en-US" sz="1600" i="1" dirty="0">
                <a:latin typeface="Calibri"/>
                <a:sym typeface="Wingdings" panose="05000000000000000000" pitchFamily="2" charset="2"/>
              </a:rPr>
              <a:t>for the modules with regard to specific requirements as defined by NCI (lead of O1) and UPB (lead of O3). </a:t>
            </a:r>
            <a:r>
              <a:rPr lang="en-US" sz="1600" b="1" i="1" dirty="0">
                <a:latin typeface="Calibri"/>
                <a:sym typeface="Wingdings" panose="05000000000000000000" pitchFamily="2" charset="2"/>
              </a:rPr>
              <a:t>The training content will be set up </a:t>
            </a:r>
            <a:r>
              <a:rPr lang="en-US" sz="1600" i="1" dirty="0">
                <a:latin typeface="Calibri"/>
                <a:sym typeface="Wingdings" panose="05000000000000000000" pitchFamily="2" charset="2"/>
              </a:rPr>
              <a:t>for the modules of the toolkit and its target groups also according to the technical requirements. </a:t>
            </a:r>
            <a:r>
              <a:rPr lang="en-US" sz="1600" b="1" i="1" dirty="0">
                <a:latin typeface="Calibri"/>
                <a:sym typeface="Wingdings" panose="05000000000000000000" pitchFamily="2" charset="2"/>
              </a:rPr>
              <a:t>Target group specific content will be developed </a:t>
            </a:r>
            <a:r>
              <a:rPr lang="en-US" sz="1600" i="1" dirty="0">
                <a:latin typeface="Calibri"/>
                <a:sym typeface="Wingdings" panose="05000000000000000000" pitchFamily="2" charset="2"/>
              </a:rPr>
              <a:t>especially regarding the content (basic and discipline specific knowledge about OS and RDM on university level) while</a:t>
            </a:r>
            <a:r>
              <a:rPr lang="en-US" sz="1600" b="1" i="1" dirty="0">
                <a:latin typeface="Calibri"/>
                <a:sym typeface="Wingdings" panose="05000000000000000000" pitchFamily="2" charset="2"/>
              </a:rPr>
              <a:t> needs of cross-</a:t>
            </a:r>
            <a:r>
              <a:rPr lang="en-US" sz="1600" b="1" i="1" dirty="0" err="1">
                <a:latin typeface="Calibri"/>
                <a:sym typeface="Wingdings" panose="05000000000000000000" pitchFamily="2" charset="2"/>
              </a:rPr>
              <a:t>disciplinarity</a:t>
            </a:r>
            <a:r>
              <a:rPr lang="en-US" sz="1600" b="1" i="1" dirty="0">
                <a:latin typeface="Calibri"/>
                <a:sym typeface="Wingdings" panose="05000000000000000000" pitchFamily="2" charset="2"/>
              </a:rPr>
              <a:t> </a:t>
            </a:r>
            <a:r>
              <a:rPr lang="en-US" sz="1600" i="1" dirty="0">
                <a:latin typeface="Calibri"/>
                <a:sym typeface="Wingdings" panose="05000000000000000000" pitchFamily="2" charset="2"/>
              </a:rPr>
              <a:t>will be combined too. Integrate specific requirements of the toolkit’s modules and maintain regular </a:t>
            </a:r>
            <a:r>
              <a:rPr lang="en-US" sz="1600" b="1" i="1" dirty="0">
                <a:latin typeface="Calibri"/>
                <a:sym typeface="Wingdings" panose="05000000000000000000" pitchFamily="2" charset="2"/>
              </a:rPr>
              <a:t>feedback loops</a:t>
            </a:r>
            <a:r>
              <a:rPr lang="en-US" sz="1600" i="1" dirty="0">
                <a:latin typeface="Calibri"/>
                <a:sym typeface="Wingdings" panose="05000000000000000000" pitchFamily="2" charset="2"/>
              </a:rPr>
              <a:t> on the technical implementation possibilities.</a:t>
            </a:r>
            <a:endParaRPr lang="en-US" sz="1600" i="1" dirty="0">
              <a:latin typeface="Calibri"/>
            </a:endParaRPr>
          </a:p>
        </p:txBody>
      </p:sp>
    </p:spTree>
    <p:extLst>
      <p:ext uri="{BB962C8B-B14F-4D97-AF65-F5344CB8AC3E}">
        <p14:creationId xmlns:p14="http://schemas.microsoft.com/office/powerpoint/2010/main" val="238357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ltLang="de-DE" dirty="0"/>
              <a:t>Projekt </a:t>
            </a:r>
            <a:r>
              <a:rPr lang="de-AT" altLang="de-DE" dirty="0" err="1"/>
              <a:t>TrainRDM</a:t>
            </a:r>
            <a:endParaRPr lang="de-AT" dirty="0"/>
          </a:p>
        </p:txBody>
      </p:sp>
      <p:sp>
        <p:nvSpPr>
          <p:cNvPr id="4" name="Foliennummernplatzhalter 3"/>
          <p:cNvSpPr>
            <a:spLocks noGrp="1"/>
          </p:cNvSpPr>
          <p:nvPr>
            <p:ph type="sldNum" sz="quarter" idx="12"/>
          </p:nvPr>
        </p:nvSpPr>
        <p:spPr/>
        <p:txBody>
          <a:bodyPr/>
          <a:lstStyle/>
          <a:p>
            <a:fld id="{AB021C44-5CE4-484C-96FE-A7CA3D38A5F0}" type="slidenum">
              <a:rPr lang="de-AT" altLang="de-DE" smtClean="0"/>
              <a:pPr/>
              <a:t>8</a:t>
            </a:fld>
            <a:endParaRPr lang="de-AT" altLang="de-DE"/>
          </a:p>
        </p:txBody>
      </p:sp>
      <p:sp>
        <p:nvSpPr>
          <p:cNvPr id="9" name="Textfeld 8"/>
          <p:cNvSpPr txBox="1"/>
          <p:nvPr/>
        </p:nvSpPr>
        <p:spPr>
          <a:xfrm>
            <a:off x="492125" y="1609725"/>
            <a:ext cx="7249979" cy="535531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AT" sz="2000" b="1" dirty="0" err="1">
                <a:solidFill>
                  <a:srgbClr val="006090"/>
                </a:solidFill>
                <a:latin typeface="Calibri"/>
              </a:rPr>
              <a:t>Timeframe</a:t>
            </a:r>
            <a:r>
              <a:rPr lang="de-AT" sz="2000" b="1" dirty="0">
                <a:solidFill>
                  <a:srgbClr val="006090"/>
                </a:solidFill>
                <a:latin typeface="Calibri"/>
              </a:rPr>
              <a:t> </a:t>
            </a:r>
          </a:p>
          <a:p>
            <a:endParaRPr lang="de-AT" sz="2000" b="1" dirty="0">
              <a:solidFill>
                <a:srgbClr val="006090"/>
              </a:solidFill>
              <a:latin typeface="Calibri"/>
            </a:endParaRPr>
          </a:p>
          <a:p>
            <a:r>
              <a:rPr lang="de-DE" sz="1600" b="1" dirty="0">
                <a:latin typeface="Calibri"/>
              </a:rPr>
              <a:t>M17 – M18: </a:t>
            </a:r>
            <a:r>
              <a:rPr lang="en-US" sz="1600" b="1" dirty="0">
                <a:latin typeface="Calibri"/>
              </a:rPr>
              <a:t>Development of training of trainers</a:t>
            </a:r>
          </a:p>
          <a:p>
            <a:pPr lvl="1"/>
            <a:r>
              <a:rPr lang="en-US" sz="1600" dirty="0">
                <a:latin typeface="Calibri"/>
              </a:rPr>
              <a:t>It contains the </a:t>
            </a:r>
            <a:r>
              <a:rPr lang="en-US" sz="1600" b="1" dirty="0">
                <a:latin typeface="Calibri"/>
              </a:rPr>
              <a:t>development of the "Train the Trainers" modules </a:t>
            </a:r>
            <a:r>
              <a:rPr lang="en-US" sz="1600" dirty="0">
                <a:latin typeface="Calibri"/>
              </a:rPr>
              <a:t>and its content, with corresponding training methodologies and material of the program needs and the </a:t>
            </a:r>
            <a:r>
              <a:rPr lang="en-US" sz="1600" b="1" dirty="0">
                <a:latin typeface="Calibri"/>
              </a:rPr>
              <a:t>implementation and execution </a:t>
            </a:r>
            <a:r>
              <a:rPr lang="en-US" sz="1600" dirty="0">
                <a:latin typeface="Calibri"/>
              </a:rPr>
              <a:t>of the "Train the trainers" modules </a:t>
            </a:r>
            <a:r>
              <a:rPr lang="en-US" sz="1600" b="1" dirty="0">
                <a:latin typeface="Calibri"/>
              </a:rPr>
              <a:t>ensure a high knowledge and professional background </a:t>
            </a:r>
            <a:r>
              <a:rPr lang="en-US" sz="1600" dirty="0">
                <a:latin typeface="Calibri"/>
              </a:rPr>
              <a:t>of the teachers and trainers regarding:</a:t>
            </a:r>
          </a:p>
          <a:p>
            <a:pPr lvl="1"/>
            <a:endParaRPr lang="en-US" sz="1600" b="1" dirty="0">
              <a:latin typeface="Calibri"/>
            </a:endParaRPr>
          </a:p>
          <a:p>
            <a:pPr lvl="1"/>
            <a:endParaRPr lang="en-US" sz="700" b="1" dirty="0">
              <a:latin typeface="Calibri"/>
            </a:endParaRPr>
          </a:p>
          <a:p>
            <a:pPr lvl="1"/>
            <a:endParaRPr lang="en-US" sz="1600" b="1" dirty="0">
              <a:latin typeface="Calibri"/>
            </a:endParaRPr>
          </a:p>
          <a:p>
            <a:pPr lvl="1"/>
            <a:endParaRPr lang="en-US" sz="1600" b="1" dirty="0">
              <a:latin typeface="Calibri"/>
            </a:endParaRPr>
          </a:p>
          <a:p>
            <a:pPr lvl="1"/>
            <a:endParaRPr lang="en-US" sz="1600" b="1" dirty="0">
              <a:latin typeface="Calibri"/>
            </a:endParaRPr>
          </a:p>
          <a:p>
            <a:pPr lvl="1"/>
            <a:endParaRPr lang="en-US" sz="1600" b="1" dirty="0">
              <a:latin typeface="Calibri"/>
            </a:endParaRPr>
          </a:p>
          <a:p>
            <a:pPr lvl="1"/>
            <a:endParaRPr lang="en-US" sz="1400" dirty="0">
              <a:latin typeface="Calibri"/>
            </a:endParaRPr>
          </a:p>
          <a:p>
            <a:pPr lvl="1"/>
            <a:r>
              <a:rPr lang="en-US" sz="1600" b="1" dirty="0">
                <a:latin typeface="Calibri"/>
              </a:rPr>
              <a:t>Set up of relevant content</a:t>
            </a:r>
            <a:r>
              <a:rPr lang="en-US" sz="1600" dirty="0">
                <a:latin typeface="Calibri"/>
              </a:rPr>
              <a:t> for the target groups as defined by the project and ensure the </a:t>
            </a:r>
            <a:r>
              <a:rPr lang="en-US" sz="1600" b="1" dirty="0">
                <a:latin typeface="Calibri"/>
              </a:rPr>
              <a:t>continuous </a:t>
            </a:r>
            <a:r>
              <a:rPr lang="en-US" sz="1600" b="1" dirty="0" err="1">
                <a:latin typeface="Calibri"/>
              </a:rPr>
              <a:t>improval</a:t>
            </a:r>
            <a:r>
              <a:rPr lang="en-US" sz="1600" b="1" dirty="0">
                <a:latin typeface="Calibri"/>
              </a:rPr>
              <a:t> of implementing aspects of the Charter &amp; Code</a:t>
            </a:r>
            <a:r>
              <a:rPr lang="en-US" sz="1600" dirty="0">
                <a:latin typeface="Calibri"/>
              </a:rPr>
              <a:t> within the program, with focus on excellent research environments, training and career development in the area of Open Science. Further set up </a:t>
            </a:r>
            <a:r>
              <a:rPr lang="en-US" sz="1600" b="1" dirty="0">
                <a:latin typeface="Calibri"/>
              </a:rPr>
              <a:t>LTTA C1 </a:t>
            </a:r>
            <a:r>
              <a:rPr lang="en-US" sz="1600" dirty="0">
                <a:latin typeface="Calibri"/>
              </a:rPr>
              <a:t>Train the Trainers Winter Week, </a:t>
            </a:r>
            <a:r>
              <a:rPr lang="en-US" sz="1600" b="1" dirty="0">
                <a:latin typeface="Calibri"/>
              </a:rPr>
              <a:t>LTTA C2 </a:t>
            </a:r>
            <a:r>
              <a:rPr lang="en-US" sz="1600" dirty="0">
                <a:latin typeface="Calibri"/>
              </a:rPr>
              <a:t>Students Summer School and </a:t>
            </a:r>
            <a:r>
              <a:rPr lang="en-US" sz="1600" b="1" dirty="0">
                <a:latin typeface="Calibri"/>
              </a:rPr>
              <a:t>LTTA C3</a:t>
            </a:r>
            <a:r>
              <a:rPr lang="en-US" sz="1600" dirty="0">
                <a:latin typeface="Calibri"/>
              </a:rPr>
              <a:t> Early Stage Researchers Training Week.</a:t>
            </a:r>
          </a:p>
        </p:txBody>
      </p:sp>
      <p:sp>
        <p:nvSpPr>
          <p:cNvPr id="3" name="Rectangle 2">
            <a:extLst>
              <a:ext uri="{FF2B5EF4-FFF2-40B4-BE49-F238E27FC236}">
                <a16:creationId xmlns:a16="http://schemas.microsoft.com/office/drawing/2014/main" id="{2E60130F-0F25-41C5-B508-1E79F8A62244}"/>
              </a:ext>
            </a:extLst>
          </p:cNvPr>
          <p:cNvSpPr/>
          <p:nvPr/>
        </p:nvSpPr>
        <p:spPr>
          <a:xfrm>
            <a:off x="492124" y="3717032"/>
            <a:ext cx="7249979" cy="1892826"/>
          </a:xfrm>
          <a:prstGeom prst="rect">
            <a:avLst/>
          </a:prstGeom>
        </p:spPr>
        <p:txBody>
          <a:bodyPr wrap="square" numCol="2">
            <a:spAutoFit/>
          </a:bodyPr>
          <a:lstStyle/>
          <a:p>
            <a:pPr marL="742950" lvl="1" indent="-285750">
              <a:buFontTx/>
              <a:buChar char="-"/>
            </a:pPr>
            <a:r>
              <a:rPr lang="en-US" sz="1300" b="1" dirty="0">
                <a:latin typeface="Calibri"/>
              </a:rPr>
              <a:t>objectives </a:t>
            </a:r>
            <a:r>
              <a:rPr lang="en-US" sz="1300" dirty="0">
                <a:latin typeface="Calibri"/>
              </a:rPr>
              <a:t>of the program, such as the state of the art and novel knowledge about OS and RDM</a:t>
            </a:r>
          </a:p>
          <a:p>
            <a:pPr marL="742950" lvl="1" indent="-285750">
              <a:buFontTx/>
              <a:buChar char="-"/>
            </a:pPr>
            <a:r>
              <a:rPr lang="en-US" sz="1300" b="1" dirty="0">
                <a:latin typeface="Calibri"/>
              </a:rPr>
              <a:t>proper application </a:t>
            </a:r>
            <a:r>
              <a:rPr lang="en-US" sz="1300" dirty="0">
                <a:latin typeface="Calibri"/>
              </a:rPr>
              <a:t>of the defined formats and didactics</a:t>
            </a:r>
          </a:p>
          <a:p>
            <a:pPr marL="742950" lvl="1" indent="-285750">
              <a:buFontTx/>
              <a:buChar char="-"/>
            </a:pPr>
            <a:r>
              <a:rPr lang="en-US" sz="1300" b="1" dirty="0">
                <a:latin typeface="Calibri"/>
              </a:rPr>
              <a:t>corresponding duration </a:t>
            </a:r>
            <a:r>
              <a:rPr lang="en-US" sz="1300" dirty="0">
                <a:latin typeface="Calibri"/>
              </a:rPr>
              <a:t>of the modules regarding the content of the modules</a:t>
            </a:r>
          </a:p>
          <a:p>
            <a:pPr marL="742950" lvl="1" indent="-285750">
              <a:buFontTx/>
              <a:buChar char="-"/>
            </a:pPr>
            <a:endParaRPr lang="en-US" sz="1300" dirty="0">
              <a:latin typeface="Calibri"/>
            </a:endParaRPr>
          </a:p>
          <a:p>
            <a:pPr marL="742950" lvl="1" indent="-285750">
              <a:buFontTx/>
              <a:buChar char="-"/>
            </a:pPr>
            <a:endParaRPr lang="en-US" sz="1300" dirty="0">
              <a:latin typeface="Calibri"/>
            </a:endParaRPr>
          </a:p>
          <a:p>
            <a:pPr marL="742950" lvl="1" indent="-285750">
              <a:buFontTx/>
              <a:buChar char="-"/>
            </a:pPr>
            <a:r>
              <a:rPr lang="en-US" sz="1300" dirty="0">
                <a:latin typeface="Calibri"/>
              </a:rPr>
              <a:t>broad range of </a:t>
            </a:r>
            <a:r>
              <a:rPr lang="en-US" sz="1300" b="1" dirty="0">
                <a:latin typeface="Calibri"/>
              </a:rPr>
              <a:t>diverse levels of knowledge</a:t>
            </a:r>
            <a:r>
              <a:rPr lang="en-US" sz="1300" dirty="0">
                <a:latin typeface="Calibri"/>
              </a:rPr>
              <a:t> in OS and RDM and transferable skills and basic and inter-, multi- and disciplinary knowledge in OS and RDM and beyond</a:t>
            </a:r>
          </a:p>
          <a:p>
            <a:pPr marL="742950" lvl="1" indent="-285750">
              <a:buFontTx/>
              <a:buChar char="-"/>
            </a:pPr>
            <a:r>
              <a:rPr lang="en-US" sz="1300" dirty="0">
                <a:latin typeface="Calibri"/>
              </a:rPr>
              <a:t>in accordance to the content of the </a:t>
            </a:r>
            <a:r>
              <a:rPr lang="en-US" sz="1300" b="1" dirty="0">
                <a:latin typeface="Calibri"/>
              </a:rPr>
              <a:t>identified project target groups</a:t>
            </a:r>
            <a:endParaRPr lang="en-US" sz="1300" dirty="0">
              <a:latin typeface="Calibri"/>
            </a:endParaRPr>
          </a:p>
        </p:txBody>
      </p:sp>
    </p:spTree>
    <p:extLst>
      <p:ext uri="{BB962C8B-B14F-4D97-AF65-F5344CB8AC3E}">
        <p14:creationId xmlns:p14="http://schemas.microsoft.com/office/powerpoint/2010/main" val="3921329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ltLang="de-DE" dirty="0"/>
              <a:t>Projekt </a:t>
            </a:r>
            <a:r>
              <a:rPr lang="de-AT" altLang="de-DE" dirty="0" err="1"/>
              <a:t>TrainRDM</a:t>
            </a:r>
            <a:endParaRPr lang="de-AT" dirty="0"/>
          </a:p>
        </p:txBody>
      </p:sp>
      <p:sp>
        <p:nvSpPr>
          <p:cNvPr id="4" name="Foliennummernplatzhalter 3"/>
          <p:cNvSpPr>
            <a:spLocks noGrp="1"/>
          </p:cNvSpPr>
          <p:nvPr>
            <p:ph type="sldNum" sz="quarter" idx="12"/>
          </p:nvPr>
        </p:nvSpPr>
        <p:spPr/>
        <p:txBody>
          <a:bodyPr/>
          <a:lstStyle/>
          <a:p>
            <a:fld id="{AB021C44-5CE4-484C-96FE-A7CA3D38A5F0}" type="slidenum">
              <a:rPr lang="de-AT" altLang="de-DE" smtClean="0"/>
              <a:pPr/>
              <a:t>9</a:t>
            </a:fld>
            <a:endParaRPr lang="de-AT" altLang="de-DE"/>
          </a:p>
        </p:txBody>
      </p:sp>
      <p:sp>
        <p:nvSpPr>
          <p:cNvPr id="9" name="Textfeld 8"/>
          <p:cNvSpPr txBox="1"/>
          <p:nvPr/>
        </p:nvSpPr>
        <p:spPr>
          <a:xfrm>
            <a:off x="492125" y="1609725"/>
            <a:ext cx="7249979" cy="29238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AT" sz="2000" b="1" dirty="0" err="1">
                <a:solidFill>
                  <a:srgbClr val="006090"/>
                </a:solidFill>
                <a:latin typeface="Calibri"/>
              </a:rPr>
              <a:t>Timeframe</a:t>
            </a:r>
            <a:endParaRPr lang="de-AT" sz="2000" b="1" dirty="0">
              <a:solidFill>
                <a:srgbClr val="006090"/>
              </a:solidFill>
              <a:latin typeface="Calibri"/>
            </a:endParaRPr>
          </a:p>
          <a:p>
            <a:endParaRPr lang="de-AT" sz="2000" b="1" dirty="0">
              <a:solidFill>
                <a:srgbClr val="006090"/>
              </a:solidFill>
              <a:latin typeface="Calibri"/>
            </a:endParaRPr>
          </a:p>
          <a:p>
            <a:r>
              <a:rPr lang="de-DE" sz="1600" b="1" dirty="0">
                <a:latin typeface="Calibri"/>
              </a:rPr>
              <a:t>M19 – M36: </a:t>
            </a:r>
            <a:r>
              <a:rPr lang="en-US" sz="1600" b="1" dirty="0">
                <a:latin typeface="Calibri"/>
              </a:rPr>
              <a:t>Update of the training program following the training sessions</a:t>
            </a:r>
          </a:p>
          <a:p>
            <a:pPr lvl="1"/>
            <a:r>
              <a:rPr lang="en-US" sz="1600" b="1" dirty="0">
                <a:latin typeface="Calibri"/>
              </a:rPr>
              <a:t>Conduct follow-up feedback forms</a:t>
            </a:r>
            <a:r>
              <a:rPr lang="en-US" sz="1600" dirty="0">
                <a:latin typeface="Calibri"/>
              </a:rPr>
              <a:t>, evaluate them and if needed incorporate into the toolkit, its models and the training program. Work in close </a:t>
            </a:r>
            <a:r>
              <a:rPr lang="en-US" sz="1600" b="1" dirty="0">
                <a:latin typeface="Calibri"/>
              </a:rPr>
              <a:t>collaboration with NCI (O1) and UPB (O3) </a:t>
            </a:r>
            <a:r>
              <a:rPr lang="en-US" sz="1600" dirty="0">
                <a:latin typeface="Calibri"/>
              </a:rPr>
              <a:t>to guarantee an agile process with flexible responses to changes during the implementation of the project. Ensure the </a:t>
            </a:r>
            <a:r>
              <a:rPr lang="en-US" sz="1600" b="1" dirty="0">
                <a:latin typeface="Calibri"/>
              </a:rPr>
              <a:t>implementation of novel aspects </a:t>
            </a:r>
            <a:r>
              <a:rPr lang="en-US" sz="1600" dirty="0">
                <a:latin typeface="Calibri"/>
              </a:rPr>
              <a:t>in OS and RDM, such as changes in state-of-the-art and innovative infrastructures, tools, methods and (legal) frameworks, as well as embrace those changes in the on-site and online training materials. </a:t>
            </a:r>
            <a:endParaRPr lang="en-US" sz="1600" i="1" dirty="0">
              <a:latin typeface="Calibri"/>
            </a:endParaRPr>
          </a:p>
        </p:txBody>
      </p:sp>
    </p:spTree>
    <p:extLst>
      <p:ext uri="{BB962C8B-B14F-4D97-AF65-F5344CB8AC3E}">
        <p14:creationId xmlns:p14="http://schemas.microsoft.com/office/powerpoint/2010/main" val="1987792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TU_Powerpoint_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2" id="{95885963-BE74-4D40-A51E-E361A78ECD29}" vid="{2893202A-4127-4FE7-8FEC-0F10641337A2}"/>
    </a:ext>
  </a:extLst>
</a:theme>
</file>

<file path=ppt/theme/theme2.xml><?xml version="1.0" encoding="utf-8"?>
<a:theme xmlns:a="http://schemas.openxmlformats.org/drawingml/2006/main" name="Inhalt_blauer_Rahm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2" id="{95885963-BE74-4D40-A51E-E361A78ECD29}" vid="{4F8C07F2-B36A-4BAE-96FC-6CCB55172D60}"/>
    </a:ext>
  </a:extLst>
</a:theme>
</file>

<file path=ppt/theme/theme3.xml><?xml version="1.0" encoding="utf-8"?>
<a:theme xmlns:a="http://schemas.openxmlformats.org/drawingml/2006/main" name="Inhalt_weißer_Rahm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2" id="{95885963-BE74-4D40-A51E-E361A78ECD29}" vid="{FC58CFE6-A4F6-46B6-A337-B6C9C95AF4FF}"/>
    </a:ext>
  </a:ext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2542E3A47E9943B0CF7B55FAC1BAB7" ma:contentTypeVersion="1" ma:contentTypeDescription="Create a new document." ma:contentTypeScope="" ma:versionID="88cf939f4477aae80ba4337f1e1d69f6">
  <xsd:schema xmlns:xsd="http://www.w3.org/2001/XMLSchema" xmlns:xs="http://www.w3.org/2001/XMLSchema" xmlns:p="http://schemas.microsoft.com/office/2006/metadata/properties" xmlns:ns2="aee43b48-c7a8-446c-ab8f-6e5abbb8eac8" targetNamespace="http://schemas.microsoft.com/office/2006/metadata/properties" ma:root="true" ma:fieldsID="92b1bf1e9561d07ab7c511bf0913be1b" ns2:_="">
    <xsd:import namespace="aee43b48-c7a8-446c-ab8f-6e5abbb8eac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43b48-c7a8-446c-ab8f-6e5abbb8ea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362091-F9EB-4F16-A9CA-8E5FF3D5136E}">
  <ds:schemaRefs>
    <ds:schemaRef ds:uri="http://purl.org/dc/dcmitype/"/>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aee43b48-c7a8-446c-ab8f-6e5abbb8eac8"/>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FB3E9A5A-F1E9-4D14-A88B-DE314F55F175}">
  <ds:schemaRefs>
    <ds:schemaRef ds:uri="http://schemas.microsoft.com/sharepoint/v3/contenttype/forms"/>
  </ds:schemaRefs>
</ds:datastoreItem>
</file>

<file path=customXml/itemProps3.xml><?xml version="1.0" encoding="utf-8"?>
<ds:datastoreItem xmlns:ds="http://schemas.openxmlformats.org/officeDocument/2006/customXml" ds:itemID="{F2FB419F-763F-42E3-A949-C190AC979E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43b48-c7a8-446c-ab8f-6e5abbb8ea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TU_Vorlage_ss</Template>
  <TotalTime>0</TotalTime>
  <Words>1733</Words>
  <Application>Microsoft Office PowerPoint</Application>
  <PresentationFormat>Expunere pe ecran (4:3)</PresentationFormat>
  <Paragraphs>235</Paragraphs>
  <Slides>14</Slides>
  <Notes>14</Notes>
  <HiddenSlides>0</HiddenSlides>
  <MMClips>0</MMClips>
  <ScaleCrop>false</ScaleCrop>
  <HeadingPairs>
    <vt:vector size="6" baseType="variant">
      <vt:variant>
        <vt:lpstr>Fonturi utilizate</vt:lpstr>
      </vt:variant>
      <vt:variant>
        <vt:i4>4</vt:i4>
      </vt:variant>
      <vt:variant>
        <vt:lpstr>Temă</vt:lpstr>
      </vt:variant>
      <vt:variant>
        <vt:i4>3</vt:i4>
      </vt:variant>
      <vt:variant>
        <vt:lpstr>Titluri diapozitive</vt:lpstr>
      </vt:variant>
      <vt:variant>
        <vt:i4>14</vt:i4>
      </vt:variant>
    </vt:vector>
  </HeadingPairs>
  <TitlesOfParts>
    <vt:vector size="21" baseType="lpstr">
      <vt:lpstr>Arial</vt:lpstr>
      <vt:lpstr>Calibri</vt:lpstr>
      <vt:lpstr>Symbol</vt:lpstr>
      <vt:lpstr>Wingdings</vt:lpstr>
      <vt:lpstr>TU_Powerpoint_Vorlage</vt:lpstr>
      <vt:lpstr>Inhalt_blauer_Rahmen</vt:lpstr>
      <vt:lpstr>Inhalt_weißer_Rahmen</vt:lpstr>
      <vt:lpstr>Projekt TrainRDM  Alignment of the Output 02 activities  10.11.2021</vt:lpstr>
      <vt:lpstr>Projekt TrainRDM</vt:lpstr>
      <vt:lpstr>Projekt TrainRDM</vt:lpstr>
      <vt:lpstr>Projekt TrainRDM</vt:lpstr>
      <vt:lpstr>Projekt TrainRDM</vt:lpstr>
      <vt:lpstr>Projekt TrainRDM</vt:lpstr>
      <vt:lpstr>Projekt TrainRDM</vt:lpstr>
      <vt:lpstr>Projekt TrainRDM</vt:lpstr>
      <vt:lpstr>Projekt TrainRDM</vt:lpstr>
      <vt:lpstr>Projekt TrainRDM</vt:lpstr>
      <vt:lpstr>Projekt TrainRDM</vt:lpstr>
      <vt:lpstr>Projekt TrainRDM</vt:lpstr>
      <vt:lpstr>Projekt TrainRDM</vt:lpstr>
      <vt:lpstr>Projekt TrainRDM</vt:lpstr>
    </vt:vector>
  </TitlesOfParts>
  <Company>TU Wien - Campusversion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Sabine Seidler</dc:creator>
  <cp:lastModifiedBy>Dana Gheorghe</cp:lastModifiedBy>
  <cp:revision>519</cp:revision>
  <cp:lastPrinted>2018-11-05T15:14:57Z</cp:lastPrinted>
  <dcterms:created xsi:type="dcterms:W3CDTF">2016-03-07T05:46:18Z</dcterms:created>
  <dcterms:modified xsi:type="dcterms:W3CDTF">2022-02-07T15:35:46Z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0x010100BA2542E3A47E9943B0CF7B55FAC1BAB7</vt:lpwstr>
  </property>
</Properties>
</file>