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90" r:id="rId4"/>
    <p:sldId id="291" r:id="rId5"/>
    <p:sldId id="292" r:id="rId6"/>
    <p:sldId id="293" r:id="rId7"/>
    <p:sldId id="319" r:id="rId8"/>
    <p:sldId id="322" r:id="rId9"/>
    <p:sldId id="323" r:id="rId10"/>
    <p:sldId id="329" r:id="rId11"/>
    <p:sldId id="328" r:id="rId12"/>
    <p:sldId id="327" r:id="rId13"/>
    <p:sldId id="324" r:id="rId14"/>
    <p:sldId id="318" r:id="rId15"/>
    <p:sldId id="325" r:id="rId16"/>
    <p:sldId id="326" r:id="rId17"/>
    <p:sldId id="305" r:id="rId18"/>
    <p:sldId id="308" r:id="rId19"/>
    <p:sldId id="309" r:id="rId20"/>
    <p:sldId id="312" r:id="rId21"/>
    <p:sldId id="330" r:id="rId22"/>
    <p:sldId id="333" r:id="rId23"/>
    <p:sldId id="317" r:id="rId24"/>
    <p:sldId id="314" r:id="rId25"/>
    <p:sldId id="315" r:id="rId26"/>
    <p:sldId id="316" r:id="rId27"/>
    <p:sldId id="331" r:id="rId28"/>
    <p:sldId id="332" r:id="rId29"/>
    <p:sldId id="2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rian Mihai DOBRE (24408)" initials="CMD(" lastIdx="1" clrIdx="0">
    <p:extLst>
      <p:ext uri="{19B8F6BF-5375-455C-9EA6-DF929625EA0E}">
        <p15:presenceInfo xmlns:p15="http://schemas.microsoft.com/office/powerpoint/2012/main" userId="S::ciprian.dobre@cs.pub.ro::bd31e05c-5762-4004-860b-6b721a409d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09" autoAdjust="0"/>
    <p:restoredTop sz="94660"/>
  </p:normalViewPr>
  <p:slideViewPr>
    <p:cSldViewPr snapToGrid="0">
      <p:cViewPr varScale="1">
        <p:scale>
          <a:sx n="128" d="100"/>
          <a:sy n="128" d="100"/>
        </p:scale>
        <p:origin x="2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E2C-E554-41DB-B007-AFB097E5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D88D5-12D9-4574-BBD8-5F02E3F27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AB766-3868-4754-B837-CD1F8AD1C268}"/>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26ECB89B-93CB-41E7-8EA5-F61DAFF5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5CB0D-F012-40A3-A835-97CF56DC74FB}"/>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8763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0AEA-C670-426F-936A-DF1B55D493F3}"/>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3" name="Footer Placeholder 2">
            <a:extLst>
              <a:ext uri="{FF2B5EF4-FFF2-40B4-BE49-F238E27FC236}">
                <a16:creationId xmlns:a16="http://schemas.microsoft.com/office/drawing/2014/main" id="{20627584-2056-4E17-8F75-F1E6623A1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911C6-3197-41D2-9EDE-04150743EAB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397011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4351-6BB5-4A87-901C-2D20891AD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FEBA1-4BE9-42FA-A15C-AD2B20049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9CA144-4FA8-4BD6-9FAF-C70441170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C251D-123F-448F-A6F8-0A53FFCCBA8C}"/>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6" name="Footer Placeholder 5">
            <a:extLst>
              <a:ext uri="{FF2B5EF4-FFF2-40B4-BE49-F238E27FC236}">
                <a16:creationId xmlns:a16="http://schemas.microsoft.com/office/drawing/2014/main" id="{E38567DE-7722-408A-884F-21152FEFE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88CBA-5F42-45B6-A5AF-DEF5DEE54C38}"/>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11431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5C37-1159-4D90-95D1-D5EDD28A4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1CFE5-46FC-4EDD-8049-3B7B419FA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96B13-A9BC-451E-AA03-23386A70B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6E6DB-7103-436E-9BE8-159FECE37E61}"/>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6" name="Footer Placeholder 5">
            <a:extLst>
              <a:ext uri="{FF2B5EF4-FFF2-40B4-BE49-F238E27FC236}">
                <a16:creationId xmlns:a16="http://schemas.microsoft.com/office/drawing/2014/main" id="{136D373C-3A13-48A1-AA26-8F6AB9789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E5B7F-C299-4C46-9465-AC6DD171FC5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65161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7D4-4C65-4BE6-B74D-288105E14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90450-ACF9-45DA-AD7D-CD0EF104E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59B13-8562-4F28-87DA-AAD00FE3C1FB}"/>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11CC163E-9D94-4FE3-A462-FE3A4297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CF518-2892-4422-93FF-BF8727E2A662}"/>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53375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5FB61-768F-4D95-932F-8FEE2B345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9369D-A0EA-4186-9F21-A1552901A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31D35-1D65-4253-8100-C433820CBB61}"/>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A0B4605B-6662-46F4-AD20-1BAE6E550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D5B02-7C25-47FC-983A-B31D94E74D3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57745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p:nvPr>
        </p:nvSpPr>
        <p:spPr>
          <a:xfrm>
            <a:off x="397164" y="1727200"/>
            <a:ext cx="11259127" cy="3914054"/>
          </a:xfrm>
        </p:spPr>
        <p:txBody>
          <a:bodyPr/>
          <a:lstStyle>
            <a:lvl1pPr marL="228600" indent="-228600">
              <a:buFontTx/>
              <a:buBlip>
                <a:blip r:embed="rId2"/>
              </a:buBlip>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clock&#10;&#10;Description automatically generated">
            <a:extLst>
              <a:ext uri="{FF2B5EF4-FFF2-40B4-BE49-F238E27FC236}">
                <a16:creationId xmlns:a16="http://schemas.microsoft.com/office/drawing/2014/main" id="{FDB23323-E98B-4286-A6FB-77D327DA4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120611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5403272" y="2949070"/>
            <a:ext cx="6142182" cy="1486404"/>
          </a:xfrm>
        </p:spPr>
        <p:txBody>
          <a:bodyPr/>
          <a:lstStyle>
            <a:lvl1pPr marL="0" indent="0">
              <a:buFontTx/>
              <a:buNone/>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16F4C8E1-03D0-4B6F-A1AA-9DE34FD0D8A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5710" y="2235200"/>
            <a:ext cx="3532216" cy="3402517"/>
          </a:xfrm>
          <a:prstGeom prst="rect">
            <a:avLst/>
          </a:prstGeom>
        </p:spPr>
      </p:pic>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p:nvPr userDrawn="1"/>
        </p:nvCxnSpPr>
        <p:spPr>
          <a:xfrm>
            <a:off x="5403272" y="4562763"/>
            <a:ext cx="391621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10;&#10;Description automatically generated">
            <a:extLst>
              <a:ext uri="{FF2B5EF4-FFF2-40B4-BE49-F238E27FC236}">
                <a16:creationId xmlns:a16="http://schemas.microsoft.com/office/drawing/2014/main" id="{4A70C508-E933-42DD-88C5-75F693D674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5177326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clock&#10;&#10;Description automatically generated">
            <a:extLst>
              <a:ext uri="{FF2B5EF4-FFF2-40B4-BE49-F238E27FC236}">
                <a16:creationId xmlns:a16="http://schemas.microsoft.com/office/drawing/2014/main" id="{A31E7E22-D137-4C8B-B2A2-E75DD12E5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018233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B4-0BEB-4F29-891E-8E55C17E7DE8}"/>
              </a:ext>
            </a:extLst>
          </p:cNvPr>
          <p:cNvSpPr>
            <a:spLocks noGrp="1"/>
          </p:cNvSpPr>
          <p:nvPr>
            <p:ph type="title"/>
          </p:nvPr>
        </p:nvSpPr>
        <p:spPr>
          <a:xfrm>
            <a:off x="849875" y="1312786"/>
            <a:ext cx="75644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56340DA-95B7-4B66-B61A-D3BB6E683A0A}"/>
              </a:ext>
            </a:extLst>
          </p:cNvPr>
          <p:cNvSpPr>
            <a:spLocks noGrp="1"/>
          </p:cNvSpPr>
          <p:nvPr>
            <p:ph type="body" idx="1"/>
          </p:nvPr>
        </p:nvSpPr>
        <p:spPr>
          <a:xfrm>
            <a:off x="831850" y="4589463"/>
            <a:ext cx="8160490" cy="1500187"/>
          </a:xfrm>
        </p:spPr>
        <p:txBody>
          <a:bodyPr/>
          <a:lstStyle>
            <a:lvl1pPr marL="0" indent="0">
              <a:buNone/>
              <a:defRPr sz="2400">
                <a:solidFill>
                  <a:srgbClr val="FFC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3D5E0B1-A447-4F79-A680-8D309C674E16}"/>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05DC73BF-9F14-4DFE-B19B-C061A9A80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B4451-AED9-4BE7-B3ED-B35E76EACAAB}"/>
              </a:ext>
            </a:extLst>
          </p:cNvPr>
          <p:cNvSpPr>
            <a:spLocks noGrp="1"/>
          </p:cNvSpPr>
          <p:nvPr>
            <p:ph type="sldNum" sz="quarter" idx="12"/>
          </p:nvPr>
        </p:nvSpPr>
        <p:spPr/>
        <p:txBody>
          <a:bodyPr/>
          <a:lstStyle/>
          <a:p>
            <a:fld id="{A02EAEBA-57A2-42DD-BF0A-88E664E0E084}" type="slidenum">
              <a:rPr lang="en-US" smtClean="0"/>
              <a:t>‹#›</a:t>
            </a:fld>
            <a:endParaRPr lang="en-US"/>
          </a:p>
        </p:txBody>
      </p:sp>
      <p:grpSp>
        <p:nvGrpSpPr>
          <p:cNvPr id="7" name="Group 6">
            <a:extLst>
              <a:ext uri="{FF2B5EF4-FFF2-40B4-BE49-F238E27FC236}">
                <a16:creationId xmlns:a16="http://schemas.microsoft.com/office/drawing/2014/main" id="{0782E83D-A9DB-4ACC-819D-F5EEA88E75BD}"/>
              </a:ext>
            </a:extLst>
          </p:cNvPr>
          <p:cNvGrpSpPr/>
          <p:nvPr userDrawn="1"/>
        </p:nvGrpSpPr>
        <p:grpSpPr>
          <a:xfrm>
            <a:off x="4244760" y="160388"/>
            <a:ext cx="7546589" cy="6013468"/>
            <a:chOff x="1053702" y="274320"/>
            <a:chExt cx="7546589" cy="6013468"/>
          </a:xfrm>
        </p:grpSpPr>
        <p:cxnSp>
          <p:nvCxnSpPr>
            <p:cNvPr id="8" name="Straight Connector 7">
              <a:extLst>
                <a:ext uri="{FF2B5EF4-FFF2-40B4-BE49-F238E27FC236}">
                  <a16:creationId xmlns:a16="http://schemas.microsoft.com/office/drawing/2014/main" id="{C9D05B4E-5F22-4434-96CE-A36552C42BB1}"/>
                </a:ext>
              </a:extLst>
            </p:cNvPr>
            <p:cNvCxnSpPr/>
            <p:nvPr/>
          </p:nvCxnSpPr>
          <p:spPr>
            <a:xfrm flipV="1">
              <a:off x="5328273" y="685800"/>
              <a:ext cx="1609398" cy="109480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E55C5A-3492-4C83-998C-2E90DD5201AE}"/>
                </a:ext>
              </a:extLst>
            </p:cNvPr>
            <p:cNvCxnSpPr/>
            <p:nvPr/>
          </p:nvCxnSpPr>
          <p:spPr>
            <a:xfrm flipH="1" flipV="1">
              <a:off x="5328273" y="1780603"/>
              <a:ext cx="1957697" cy="1695068"/>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2A5D0E-E245-4F36-A2A8-FA66F16C0742}"/>
                </a:ext>
              </a:extLst>
            </p:cNvPr>
            <p:cNvCxnSpPr/>
            <p:nvPr/>
          </p:nvCxnSpPr>
          <p:spPr>
            <a:xfrm>
              <a:off x="6047745" y="6036413"/>
              <a:ext cx="2278388"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0DB13F-0DBE-493C-A991-3F12B241ED19}"/>
                </a:ext>
              </a:extLst>
            </p:cNvPr>
            <p:cNvCxnSpPr>
              <a:cxnSpLocks/>
            </p:cNvCxnSpPr>
            <p:nvPr/>
          </p:nvCxnSpPr>
          <p:spPr>
            <a:xfrm flipV="1">
              <a:off x="5997734" y="3712141"/>
              <a:ext cx="1824351" cy="2340909"/>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AA8B6D5-FD25-4C6D-81B9-6B47E733E503}"/>
                </a:ext>
              </a:extLst>
            </p:cNvPr>
            <p:cNvSpPr/>
            <p:nvPr/>
          </p:nvSpPr>
          <p:spPr>
            <a:xfrm>
              <a:off x="6096000" y="274320"/>
              <a:ext cx="1140825" cy="1140825"/>
            </a:xfrm>
            <a:prstGeom prst="ellipse">
              <a:avLst/>
            </a:prstGeom>
            <a:gradFill flip="none" rotWithShape="1">
              <a:gsLst>
                <a:gs pos="0">
                  <a:schemeClr val="bg1"/>
                </a:gs>
                <a:gs pos="100000">
                  <a:schemeClr val="bg1">
                    <a:lumMod val="85000"/>
                  </a:schemeClr>
                </a:gs>
              </a:gsLst>
              <a:path path="shape">
                <a:fillToRect l="50000" t="50000" r="50000" b="50000"/>
              </a:path>
              <a:tileRect/>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E3ADCCD-34C0-45F8-84FD-4B170ED19521}"/>
                </a:ext>
              </a:extLst>
            </p:cNvPr>
            <p:cNvGrpSpPr>
              <a:grpSpLocks noChangeAspect="1"/>
            </p:cNvGrpSpPr>
            <p:nvPr/>
          </p:nvGrpSpPr>
          <p:grpSpPr>
            <a:xfrm>
              <a:off x="1053702" y="6036410"/>
              <a:ext cx="205029" cy="47124"/>
              <a:chOff x="8487210" y="2674938"/>
              <a:chExt cx="393700" cy="90488"/>
            </a:xfrm>
          </p:grpSpPr>
          <p:sp>
            <p:nvSpPr>
              <p:cNvPr id="26" name="Freeform 12">
                <a:extLst>
                  <a:ext uri="{FF2B5EF4-FFF2-40B4-BE49-F238E27FC236}">
                    <a16:creationId xmlns:a16="http://schemas.microsoft.com/office/drawing/2014/main" id="{9888646B-78C0-4AF9-ADC9-D1A0E8AFACE4}"/>
                  </a:ext>
                </a:extLst>
              </p:cNvPr>
              <p:cNvSpPr>
                <a:spLocks/>
              </p:cNvSpPr>
              <p:nvPr/>
            </p:nvSpPr>
            <p:spPr bwMode="auto">
              <a:xfrm>
                <a:off x="8877735" y="2674938"/>
                <a:ext cx="3175" cy="11113"/>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0" y="1"/>
                      <a:pt x="0" y="0"/>
                    </a:cubicBezTo>
                    <a:cubicBezTo>
                      <a:pt x="0" y="0"/>
                      <a:pt x="0" y="0"/>
                      <a:pt x="0" y="0"/>
                    </a:cubicBezTo>
                    <a:cubicBezTo>
                      <a:pt x="0" y="1"/>
                      <a:pt x="1" y="2"/>
                      <a:pt x="1" y="3"/>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8B941FD1-015E-401A-A7D0-2D2C2FC33C6B}"/>
                  </a:ext>
                </a:extLst>
              </p:cNvPr>
              <p:cNvSpPr>
                <a:spLocks/>
              </p:cNvSpPr>
              <p:nvPr/>
            </p:nvSpPr>
            <p:spPr bwMode="auto">
              <a:xfrm>
                <a:off x="8487210" y="2738438"/>
                <a:ext cx="26988" cy="26988"/>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4" y="3"/>
                      <a:pt x="0" y="6"/>
                      <a:pt x="0" y="7"/>
                    </a:cubicBezTo>
                    <a:cubicBezTo>
                      <a:pt x="0" y="7"/>
                      <a:pt x="0" y="7"/>
                      <a:pt x="0" y="7"/>
                    </a:cubicBezTo>
                    <a:cubicBezTo>
                      <a:pt x="3" y="6"/>
                      <a:pt x="5" y="3"/>
                      <a:pt x="7" y="0"/>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E9EB12B5-CCD1-47D8-91A7-3DE891701CFD}"/>
                </a:ext>
              </a:extLst>
            </p:cNvPr>
            <p:cNvSpPr/>
            <p:nvPr/>
          </p:nvSpPr>
          <p:spPr>
            <a:xfrm>
              <a:off x="8051975" y="5739472"/>
              <a:ext cx="548316" cy="548316"/>
            </a:xfrm>
            <a:prstGeom prst="ellipse">
              <a:avLst/>
            </a:prstGeom>
            <a:gradFill flip="none" rotWithShape="1">
              <a:gsLst>
                <a:gs pos="0">
                  <a:schemeClr val="bg1"/>
                </a:gs>
                <a:gs pos="100000">
                  <a:schemeClr val="bg1">
                    <a:lumMod val="85000"/>
                  </a:schemeClr>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65000"/>
                    <a:lumOff val="35000"/>
                  </a:schemeClr>
                </a:solidFill>
                <a:latin typeface="Segoe UI" pitchFamily="34" charset="0"/>
                <a:cs typeface="Segoe UI" pitchFamily="34" charset="0"/>
              </a:endParaRPr>
            </a:p>
          </p:txBody>
        </p:sp>
      </p:grpSp>
      <p:pic>
        <p:nvPicPr>
          <p:cNvPr id="45" name="Picture 44" descr="Icon&#10;&#10;Description automatically generated">
            <a:extLst>
              <a:ext uri="{FF2B5EF4-FFF2-40B4-BE49-F238E27FC236}">
                <a16:creationId xmlns:a16="http://schemas.microsoft.com/office/drawing/2014/main" id="{306D46EC-A5B5-4218-BD81-FD4626A86E1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181345" y="5577813"/>
            <a:ext cx="636190" cy="596043"/>
          </a:xfrm>
          <a:prstGeom prst="flowChartConnector">
            <a:avLst/>
          </a:prstGeom>
        </p:spPr>
      </p:pic>
      <p:pic>
        <p:nvPicPr>
          <p:cNvPr id="46" name="Picture 45" descr="Icon&#10;&#10;Description automatically generated">
            <a:extLst>
              <a:ext uri="{FF2B5EF4-FFF2-40B4-BE49-F238E27FC236}">
                <a16:creationId xmlns:a16="http://schemas.microsoft.com/office/drawing/2014/main" id="{2707D529-402A-4AF9-8245-FA373B58CC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261495" y="162386"/>
            <a:ext cx="1215533" cy="1138827"/>
          </a:xfrm>
          <a:prstGeom prst="flowChartConnector">
            <a:avLst/>
          </a:prstGeom>
        </p:spPr>
      </p:pic>
      <p:pic>
        <p:nvPicPr>
          <p:cNvPr id="19" name="Picture 18" descr="A picture containing text, clock&#10;&#10;Description automatically generated">
            <a:extLst>
              <a:ext uri="{FF2B5EF4-FFF2-40B4-BE49-F238E27FC236}">
                <a16:creationId xmlns:a16="http://schemas.microsoft.com/office/drawing/2014/main" id="{8198534B-907D-46AF-B293-D9B44F7DA0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333" t="15001" r="22236" b="4722"/>
          <a:stretch/>
        </p:blipFill>
        <p:spPr>
          <a:xfrm>
            <a:off x="9224490" y="2216362"/>
            <a:ext cx="2505075" cy="2496995"/>
          </a:xfrm>
          <a:prstGeom prst="ellipse">
            <a:avLst/>
          </a:prstGeom>
        </p:spPr>
      </p:pic>
    </p:spTree>
    <p:extLst>
      <p:ext uri="{BB962C8B-B14F-4D97-AF65-F5344CB8AC3E}">
        <p14:creationId xmlns:p14="http://schemas.microsoft.com/office/powerpoint/2010/main" val="284450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798941" y="1722005"/>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a:cxnSpLocks/>
          </p:cNvCxnSpPr>
          <p:nvPr userDrawn="1"/>
        </p:nvCxnSpPr>
        <p:spPr>
          <a:xfrm>
            <a:off x="785085" y="6093039"/>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6B158B8-8A83-4A07-8D52-97D9C079C396}"/>
              </a:ext>
            </a:extLst>
          </p:cNvPr>
          <p:cNvSpPr>
            <a:spLocks noGrp="1"/>
          </p:cNvSpPr>
          <p:nvPr>
            <p:ph idx="13" hasCustomPrompt="1"/>
          </p:nvPr>
        </p:nvSpPr>
        <p:spPr>
          <a:xfrm>
            <a:off x="6550890" y="1672000"/>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cxnSp>
        <p:nvCxnSpPr>
          <p:cNvPr id="14" name="Straight Connector 13">
            <a:extLst>
              <a:ext uri="{FF2B5EF4-FFF2-40B4-BE49-F238E27FC236}">
                <a16:creationId xmlns:a16="http://schemas.microsoft.com/office/drawing/2014/main" id="{43F9FBEB-47D2-4AC0-9CA8-C9230F330152}"/>
              </a:ext>
            </a:extLst>
          </p:cNvPr>
          <p:cNvCxnSpPr>
            <a:cxnSpLocks/>
          </p:cNvCxnSpPr>
          <p:nvPr userDrawn="1"/>
        </p:nvCxnSpPr>
        <p:spPr>
          <a:xfrm>
            <a:off x="6532414" y="6080410"/>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clock&#10;&#10;Description automatically generated">
            <a:extLst>
              <a:ext uri="{FF2B5EF4-FFF2-40B4-BE49-F238E27FC236}">
                <a16:creationId xmlns:a16="http://schemas.microsoft.com/office/drawing/2014/main" id="{10277A5C-7AFC-497B-91D6-3410D57EF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566443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07BD-828F-48FE-8C05-BCBD4FE91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5CB61-3ADB-4E5E-BD2E-55187CB2B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3AC05-B212-4DB6-97DD-F83B75C3A3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B3150C-BCE0-44DC-A7A2-564B35EA1343}"/>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6" name="Footer Placeholder 5">
            <a:extLst>
              <a:ext uri="{FF2B5EF4-FFF2-40B4-BE49-F238E27FC236}">
                <a16:creationId xmlns:a16="http://schemas.microsoft.com/office/drawing/2014/main" id="{BE8168DB-7A2F-417F-AC10-91FDB18B2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79114-B270-4D0B-8161-DFDCC0E8001C}"/>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00327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449F-A305-4439-AAC8-3282C891B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6A90D-0641-4729-B7B5-C12CA2785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300-D10F-4D97-81A3-393F9CBC8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8F044-2DEE-48B1-A88B-A87B02C78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D3780-67C8-4500-90FB-19CDB38DB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FB8FB-4E91-4C3E-B075-D410331E28A4}"/>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8" name="Footer Placeholder 7">
            <a:extLst>
              <a:ext uri="{FF2B5EF4-FFF2-40B4-BE49-F238E27FC236}">
                <a16:creationId xmlns:a16="http://schemas.microsoft.com/office/drawing/2014/main" id="{B44884C3-E2F3-4D81-80E1-EABF25ED0D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BC6B4-A1EB-4DB6-88EA-129B5FFA8570}"/>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46403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76F1-3E5A-472A-A2E3-08E736F3D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5A078-1033-4645-9931-27B44A65D226}"/>
              </a:ext>
            </a:extLst>
          </p:cNvPr>
          <p:cNvSpPr>
            <a:spLocks noGrp="1"/>
          </p:cNvSpPr>
          <p:nvPr>
            <p:ph type="dt" sz="half" idx="10"/>
          </p:nvPr>
        </p:nvSpPr>
        <p:spPr/>
        <p:txBody>
          <a:bodyPr/>
          <a:lstStyle/>
          <a:p>
            <a:fld id="{7938D2AB-6B5A-48D0-B84B-70C3B6C19188}" type="datetimeFigureOut">
              <a:rPr lang="en-US" smtClean="0"/>
              <a:t>11/10/21</a:t>
            </a:fld>
            <a:endParaRPr lang="en-US"/>
          </a:p>
        </p:txBody>
      </p:sp>
      <p:sp>
        <p:nvSpPr>
          <p:cNvPr id="4" name="Footer Placeholder 3">
            <a:extLst>
              <a:ext uri="{FF2B5EF4-FFF2-40B4-BE49-F238E27FC236}">
                <a16:creationId xmlns:a16="http://schemas.microsoft.com/office/drawing/2014/main" id="{DA8E0AA8-34A9-4580-8FE8-99DCE22E8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57D40-D23E-42C3-99B7-01EBBF74D80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48267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BF4AF-8BD3-475A-AD5A-07FF374CBB1A}"/>
              </a:ext>
            </a:extLst>
          </p:cNvPr>
          <p:cNvSpPr>
            <a:spLocks noGrp="1"/>
          </p:cNvSpPr>
          <p:nvPr>
            <p:ph type="title"/>
          </p:nvPr>
        </p:nvSpPr>
        <p:spPr>
          <a:xfrm>
            <a:off x="413326" y="184871"/>
            <a:ext cx="1094047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C7FED5-772E-4EAC-B00D-EB2903C0BECB}"/>
              </a:ext>
            </a:extLst>
          </p:cNvPr>
          <p:cNvSpPr>
            <a:spLocks noGrp="1"/>
          </p:cNvSpPr>
          <p:nvPr>
            <p:ph type="body" idx="1"/>
          </p:nvPr>
        </p:nvSpPr>
        <p:spPr>
          <a:xfrm>
            <a:off x="535707" y="1727200"/>
            <a:ext cx="10818091" cy="39140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B382F4-9AE8-405D-AB63-60B3D8C03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8D2AB-6B5A-48D0-B84B-70C3B6C19188}" type="datetimeFigureOut">
              <a:rPr lang="en-US" smtClean="0"/>
              <a:t>11/10/21</a:t>
            </a:fld>
            <a:endParaRPr lang="en-US"/>
          </a:p>
        </p:txBody>
      </p:sp>
      <p:sp>
        <p:nvSpPr>
          <p:cNvPr id="5" name="Footer Placeholder 4">
            <a:extLst>
              <a:ext uri="{FF2B5EF4-FFF2-40B4-BE49-F238E27FC236}">
                <a16:creationId xmlns:a16="http://schemas.microsoft.com/office/drawing/2014/main" id="{E8E40461-2BEA-4AAE-858A-4DEE91EEF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B00FE-8413-4D9B-B370-59FAC4CF4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EAEBA-57A2-42DD-BF0A-88E664E0E084}" type="slidenum">
              <a:rPr lang="en-US" smtClean="0"/>
              <a:t>‹#›</a:t>
            </a:fld>
            <a:endParaRPr lang="en-US"/>
          </a:p>
        </p:txBody>
      </p:sp>
    </p:spTree>
    <p:extLst>
      <p:ext uri="{BB962C8B-B14F-4D97-AF65-F5344CB8AC3E}">
        <p14:creationId xmlns:p14="http://schemas.microsoft.com/office/powerpoint/2010/main" val="55107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1" r:id="rId5"/>
    <p:sldLayoutId id="214748366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atascience.i3s.uniroma1.it/it/node/5806" TargetMode="External"/><Relationship Id="rId2" Type="http://schemas.openxmlformats.org/officeDocument/2006/relationships/hyperlink" Target="http://datascience.i3s.uniroma1.it/it/node/5619" TargetMode="External"/><Relationship Id="rId1" Type="http://schemas.openxmlformats.org/officeDocument/2006/relationships/slideLayout" Target="../slideLayouts/slideLayout2.xml"/><Relationship Id="rId5" Type="http://schemas.openxmlformats.org/officeDocument/2006/relationships/hyperlink" Target="http://datascience.i3s.uniroma1.it/it/node/5802" TargetMode="External"/><Relationship Id="rId4" Type="http://schemas.openxmlformats.org/officeDocument/2006/relationships/hyperlink" Target="http://datascience.i3s.uniroma1.it/it/node/560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courses.ncirl.ie/index.cfm/page/module/moduleId/67150" TargetMode="External"/><Relationship Id="rId2" Type="http://schemas.openxmlformats.org/officeDocument/2006/relationships/hyperlink" Target="https://www.ncirl.ie/Courses/NCI-Course-Details/course/DGC" TargetMode="External"/><Relationship Id="rId1" Type="http://schemas.openxmlformats.org/officeDocument/2006/relationships/slideLayout" Target="../slideLayouts/slideLayout2.xml"/><Relationship Id="rId6" Type="http://schemas.openxmlformats.org/officeDocument/2006/relationships/hyperlink" Target="http://courses.ncirl.ie/index.cfm/page/module/moduleId/67297" TargetMode="External"/><Relationship Id="rId5" Type="http://schemas.openxmlformats.org/officeDocument/2006/relationships/hyperlink" Target="http://courses.ncirl.ie/index.cfm/page/module/moduleId/67279" TargetMode="External"/><Relationship Id="rId4" Type="http://schemas.openxmlformats.org/officeDocument/2006/relationships/hyperlink" Target="http://courses.ncirl.ie/index.cfm/page/module/moduleId/6717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edugate.heanet.ie/rr3/metadatalocation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echnical.edugain.org/statu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researchdata.tuwien.ac.at/" TargetMode="External"/><Relationship Id="rId2" Type="http://schemas.openxmlformats.org/officeDocument/2006/relationships/hyperlink" Target="https://crescdi.pub.r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gif"/><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12.jpeg"/><Relationship Id="rId4" Type="http://schemas.openxmlformats.org/officeDocument/2006/relationships/image" Target="../media/image22.svg"/><Relationship Id="rId9" Type="http://schemas.openxmlformats.org/officeDocument/2006/relationships/image" Target="../media/image1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echnical.edugain.org/doc/eduGAIN-saml-profile.pdf" TargetMode="External"/><Relationship Id="rId2" Type="http://schemas.openxmlformats.org/officeDocument/2006/relationships/hyperlink" Target="https://technical.edugain.org/documents" TargetMode="External"/><Relationship Id="rId1" Type="http://schemas.openxmlformats.org/officeDocument/2006/relationships/slideLayout" Target="../slideLayouts/slideLayout2.xml"/><Relationship Id="rId5" Type="http://schemas.openxmlformats.org/officeDocument/2006/relationships/hyperlink" Target="https://wiki.geant.org/display/eduGAIN/How+to+Join+eduGAIN+as+Service+Provider" TargetMode="External"/><Relationship Id="rId4" Type="http://schemas.openxmlformats.org/officeDocument/2006/relationships/hyperlink" Target="https://mds.edugain.org/edugain-v1.x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s://twitter.com/trainrdm" TargetMode="External"/><Relationship Id="rId7" Type="http://schemas.openxmlformats.org/officeDocument/2006/relationships/image" Target="../media/image33.png"/><Relationship Id="rId12" Type="http://schemas.openxmlformats.org/officeDocument/2006/relationships/hyperlink" Target="http://www.pngall.com/website-png/download/37693"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linkedin.com/in/rdm-training-hub-a6959521a/" TargetMode="External"/><Relationship Id="rId11" Type="http://schemas.openxmlformats.org/officeDocument/2006/relationships/image" Target="../media/image34.png"/><Relationship Id="rId5" Type="http://schemas.openxmlformats.org/officeDocument/2006/relationships/hyperlink" Target="https://analisisdemedios.blogspot.com/2013/05/twitter-recopilara-informacion-personal.html" TargetMode="External"/><Relationship Id="rId10" Type="http://schemas.openxmlformats.org/officeDocument/2006/relationships/hyperlink" Target="rdmtraininghub.eu/" TargetMode="External"/><Relationship Id="rId4" Type="http://schemas.openxmlformats.org/officeDocument/2006/relationships/image" Target="../media/image32.PNG"/><Relationship Id="rId9" Type="http://schemas.openxmlformats.org/officeDocument/2006/relationships/hyperlink" Target="http://mediacause.org/if-you-were-a-social-platform-what-would-you-b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491289" y="4007852"/>
            <a:ext cx="7399421" cy="868363"/>
          </a:xfrm>
        </p:spPr>
        <p:txBody>
          <a:bodyPr>
            <a:normAutofit fontScale="90000"/>
          </a:bodyPr>
          <a:lstStyle/>
          <a:p>
            <a:r>
              <a:rPr lang="en-US" sz="4800" b="1" dirty="0"/>
              <a:t>IO3: Distributed eLearning Training Platform for OS and RDM</a:t>
            </a:r>
            <a:endParaRPr lang="en-US" sz="4800" b="1" dirty="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73B95838-9304-4712-A049-9665DC4F6177}"/>
              </a:ext>
            </a:extLst>
          </p:cNvPr>
          <p:cNvCxnSpPr/>
          <p:nvPr/>
        </p:nvCxnSpPr>
        <p:spPr>
          <a:xfrm>
            <a:off x="3873500" y="-13843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849563" y="4971424"/>
            <a:ext cx="34811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sp>
        <p:nvSpPr>
          <p:cNvPr id="6" name="Title 1">
            <a:extLst>
              <a:ext uri="{FF2B5EF4-FFF2-40B4-BE49-F238E27FC236}">
                <a16:creationId xmlns:a16="http://schemas.microsoft.com/office/drawing/2014/main" id="{4EA1F65B-970D-A145-B6D9-F4F91F00EAC3}"/>
              </a:ext>
            </a:extLst>
          </p:cNvPr>
          <p:cNvSpPr txBox="1">
            <a:spLocks/>
          </p:cNvSpPr>
          <p:nvPr/>
        </p:nvSpPr>
        <p:spPr>
          <a:xfrm>
            <a:off x="511676" y="5097788"/>
            <a:ext cx="11168648" cy="868363"/>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2800" b="1" dirty="0"/>
              <a:t>University POLITEHNICA of Bucharest</a:t>
            </a:r>
          </a:p>
          <a:p>
            <a:r>
              <a:rPr lang="en-US" sz="2800" b="1" dirty="0"/>
              <a:t>National Institute of Research and Development in Informatics (ICI Bucharest)</a:t>
            </a:r>
          </a:p>
        </p:txBody>
      </p:sp>
    </p:spTree>
    <p:extLst>
      <p:ext uri="{BB962C8B-B14F-4D97-AF65-F5344CB8AC3E}">
        <p14:creationId xmlns:p14="http://schemas.microsoft.com/office/powerpoint/2010/main" val="184127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95F8EE-534D-9447-A56F-DA34087B9C6B}"/>
              </a:ext>
            </a:extLst>
          </p:cNvPr>
          <p:cNvSpPr>
            <a:spLocks noGrp="1"/>
          </p:cNvSpPr>
          <p:nvPr>
            <p:ph idx="1"/>
          </p:nvPr>
        </p:nvSpPr>
        <p:spPr>
          <a:xfrm>
            <a:off x="284148" y="1490894"/>
            <a:ext cx="11259127" cy="4653052"/>
          </a:xfrm>
        </p:spPr>
        <p:txBody>
          <a:bodyPr>
            <a:normAutofit fontScale="70000" lnSpcReduction="20000"/>
          </a:bodyPr>
          <a:lstStyle/>
          <a:p>
            <a:r>
              <a:rPr lang="en-GB" dirty="0"/>
              <a:t>Data Management for Data Science (</a:t>
            </a:r>
            <a:r>
              <a:rPr lang="en-GB" dirty="0">
                <a:hlinkClick r:id="rId2"/>
              </a:rPr>
              <a:t>http://datascience.i3s.uniroma1.it/it/node/5619</a:t>
            </a:r>
            <a:r>
              <a:rPr lang="en-GB" dirty="0"/>
              <a:t>)</a:t>
            </a:r>
          </a:p>
          <a:p>
            <a:pPr lvl="1"/>
            <a:r>
              <a:rPr lang="en-GB" dirty="0"/>
              <a:t>Large-scale data management: Distributed query evaluation, NoSQL databases, graph databases. </a:t>
            </a:r>
          </a:p>
          <a:p>
            <a:pPr lvl="1"/>
            <a:r>
              <a:rPr lang="en-GB" dirty="0"/>
              <a:t>Open data management: open data, linked open data, RDF databases</a:t>
            </a:r>
          </a:p>
          <a:p>
            <a:r>
              <a:rPr lang="en-GB" dirty="0"/>
              <a:t>Intellectual Property Competition and Data Protection Law (</a:t>
            </a:r>
            <a:r>
              <a:rPr lang="en-GB" dirty="0">
                <a:hlinkClick r:id="rId3"/>
              </a:rPr>
              <a:t>http://datascience.i3s.uniroma1.it/it/node/5806</a:t>
            </a:r>
            <a:r>
              <a:rPr lang="en-GB" dirty="0"/>
              <a:t>) </a:t>
            </a:r>
          </a:p>
          <a:p>
            <a:pPr lvl="1"/>
            <a:r>
              <a:rPr lang="en-GB" dirty="0"/>
              <a:t>Data, contracts and rights. General principles</a:t>
            </a:r>
          </a:p>
          <a:p>
            <a:pPr lvl="1"/>
            <a:r>
              <a:rPr lang="en-GB" dirty="0"/>
              <a:t>IP law: Patents and utility models, Trademarks, Copyright, IP rights in software, IP rights in databases, Trade secrets</a:t>
            </a:r>
          </a:p>
          <a:p>
            <a:pPr lvl="1"/>
            <a:r>
              <a:rPr lang="en-GB" dirty="0"/>
              <a:t>Competition law: Anticompetitive agreements. General rules and specific issues (e.g. R&amp;D agreements, licensing agreements, standard setting organizations), Sharing of commercially sensitive information,  Big data and competition</a:t>
            </a:r>
          </a:p>
          <a:p>
            <a:pPr lvl="1"/>
            <a:r>
              <a:rPr lang="en-GB" dirty="0"/>
              <a:t>Data protection: Data and personal data, Collection, circulation and use of personal data, Specific issues: consent, information, profiling, data transfer, binding corporate rules</a:t>
            </a:r>
          </a:p>
          <a:p>
            <a:pPr lvl="1"/>
            <a:r>
              <a:rPr lang="en-GB" dirty="0"/>
              <a:t>The new EU Regulation, Cybersecurity and data protection</a:t>
            </a:r>
          </a:p>
          <a:p>
            <a:r>
              <a:rPr lang="en-GB" dirty="0"/>
              <a:t>Statistical learning (</a:t>
            </a:r>
            <a:r>
              <a:rPr lang="en-GB" dirty="0">
                <a:hlinkClick r:id="rId4"/>
              </a:rPr>
              <a:t>http://datascience.i3s.uniroma1.it/it/node/5602</a:t>
            </a:r>
            <a:r>
              <a:rPr lang="en-GB" dirty="0"/>
              <a:t>) and Statistical Methods in Data Science and Laboratory (</a:t>
            </a:r>
            <a:r>
              <a:rPr lang="en-GB" dirty="0">
                <a:hlinkClick r:id="rId5"/>
              </a:rPr>
              <a:t>http://datascience.i3s.uniroma1.it/it/node/5802</a:t>
            </a:r>
            <a:r>
              <a:rPr lang="en-GB" dirty="0"/>
              <a:t>)</a:t>
            </a:r>
          </a:p>
          <a:p>
            <a:pPr lvl="1"/>
            <a:r>
              <a:rPr lang="en-GB" dirty="0"/>
              <a:t>Statistical Methods and Applications</a:t>
            </a:r>
          </a:p>
          <a:p>
            <a:pPr lvl="1"/>
            <a:r>
              <a:rPr lang="en-GB" dirty="0"/>
              <a:t>Management Engineering </a:t>
            </a:r>
          </a:p>
          <a:p>
            <a:pPr lvl="1"/>
            <a:r>
              <a:rPr lang="en-GB" dirty="0"/>
              <a:t>Statistical Methods and Applications</a:t>
            </a:r>
          </a:p>
          <a:p>
            <a:pPr lvl="1"/>
            <a:endParaRPr lang="en-GB" dirty="0"/>
          </a:p>
          <a:p>
            <a:pPr lvl="1"/>
            <a:endParaRPr lang="en-RO" dirty="0"/>
          </a:p>
        </p:txBody>
      </p:sp>
      <p:sp>
        <p:nvSpPr>
          <p:cNvPr id="3" name="Title 2">
            <a:extLst>
              <a:ext uri="{FF2B5EF4-FFF2-40B4-BE49-F238E27FC236}">
                <a16:creationId xmlns:a16="http://schemas.microsoft.com/office/drawing/2014/main" id="{AB32538D-1935-7945-9E7B-7C9EEE249F4C}"/>
              </a:ext>
            </a:extLst>
          </p:cNvPr>
          <p:cNvSpPr>
            <a:spLocks noGrp="1"/>
          </p:cNvSpPr>
          <p:nvPr>
            <p:ph type="title"/>
          </p:nvPr>
        </p:nvSpPr>
        <p:spPr/>
        <p:txBody>
          <a:bodyPr/>
          <a:lstStyle/>
          <a:p>
            <a:r>
              <a:rPr lang="en-RO" dirty="0"/>
              <a:t>Question 2 at </a:t>
            </a:r>
            <a:r>
              <a:rPr lang="en-GB" dirty="0"/>
              <a:t>UNIROMA</a:t>
            </a:r>
            <a:endParaRPr lang="en-RO" dirty="0"/>
          </a:p>
        </p:txBody>
      </p:sp>
    </p:spTree>
    <p:extLst>
      <p:ext uri="{BB962C8B-B14F-4D97-AF65-F5344CB8AC3E}">
        <p14:creationId xmlns:p14="http://schemas.microsoft.com/office/powerpoint/2010/main" val="3910587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A361A9-C28D-1B40-B566-B97DA004F3A2}"/>
              </a:ext>
            </a:extLst>
          </p:cNvPr>
          <p:cNvSpPr>
            <a:spLocks noGrp="1"/>
          </p:cNvSpPr>
          <p:nvPr>
            <p:ph idx="1"/>
          </p:nvPr>
        </p:nvSpPr>
        <p:spPr>
          <a:xfrm>
            <a:off x="72736" y="1381539"/>
            <a:ext cx="12046528" cy="5108713"/>
          </a:xfrm>
        </p:spPr>
        <p:txBody>
          <a:bodyPr>
            <a:normAutofit fontScale="55000" lnSpcReduction="20000"/>
          </a:bodyPr>
          <a:lstStyle/>
          <a:p>
            <a:r>
              <a:rPr lang="en-GB" sz="2200" dirty="0"/>
              <a:t>Data Governance and Cybersecurity: it provides students with the knowledge, skills, and competence around security and data governance, data management, data classification, data quality, and data risk management. (</a:t>
            </a:r>
            <a:r>
              <a:rPr lang="en-GB" sz="2200" dirty="0">
                <a:hlinkClick r:id="rId2"/>
              </a:rPr>
              <a:t>https://www.ncirl.ie/Courses/NCI-Course-Details/course/DGC</a:t>
            </a:r>
            <a:r>
              <a:rPr lang="en-GB" sz="2200" dirty="0"/>
              <a:t>)</a:t>
            </a:r>
          </a:p>
          <a:p>
            <a:pPr lvl="1"/>
            <a:r>
              <a:rPr lang="en-GB" sz="1800" dirty="0"/>
              <a:t>Cybersecurity Concepts, Threats to Information &amp; Data Processing Services</a:t>
            </a:r>
          </a:p>
          <a:p>
            <a:pPr lvl="1"/>
            <a:r>
              <a:rPr lang="en-GB" sz="1800" dirty="0"/>
              <a:t>Security Governance, Data Governance, Data Governance Dimensions</a:t>
            </a:r>
          </a:p>
          <a:p>
            <a:pPr lvl="1"/>
            <a:r>
              <a:rPr lang="en-GB" sz="1800" dirty="0"/>
              <a:t>Risk Assessment &amp; Risk Management</a:t>
            </a:r>
          </a:p>
          <a:p>
            <a:pPr lvl="1"/>
            <a:r>
              <a:rPr lang="en-GB" sz="1800" dirty="0"/>
              <a:t>Legal Aspects</a:t>
            </a:r>
          </a:p>
          <a:p>
            <a:pPr lvl="1"/>
            <a:r>
              <a:rPr lang="en-GB" sz="1800" dirty="0"/>
              <a:t>Ethical Issues Pertaining to Data</a:t>
            </a:r>
          </a:p>
          <a:p>
            <a:r>
              <a:rPr lang="en-GB" sz="2200" dirty="0"/>
              <a:t>Data Governance and Ethics (</a:t>
            </a:r>
            <a:r>
              <a:rPr lang="en-GB" sz="2200" dirty="0">
                <a:hlinkClick r:id="rId3"/>
              </a:rPr>
              <a:t>http://courses.ncirl.ie/index.cfm/page/module/moduleId/67150</a:t>
            </a:r>
            <a:r>
              <a:rPr lang="en-GB" sz="2200" dirty="0"/>
              <a:t>)</a:t>
            </a:r>
          </a:p>
          <a:p>
            <a:pPr lvl="1"/>
            <a:r>
              <a:rPr lang="en-GB" sz="1800" dirty="0"/>
              <a:t>Critically interpret the governance and regulatory frameworks associated with the capture, processing, and stewardship of data.</a:t>
            </a:r>
          </a:p>
          <a:p>
            <a:pPr lvl="1"/>
            <a:r>
              <a:rPr lang="en-GB" sz="1800" dirty="0"/>
              <a:t>Critically interpret the roles and responsibilities pertaining to data security, privacy, and data protection.</a:t>
            </a:r>
          </a:p>
          <a:p>
            <a:pPr lvl="1"/>
            <a:r>
              <a:rPr lang="en-GB" sz="1800" dirty="0"/>
              <a:t>Analyse and evaluate the intersection of data and ethics in socio-technical environments.</a:t>
            </a:r>
          </a:p>
          <a:p>
            <a:pPr lvl="1"/>
            <a:r>
              <a:rPr lang="en-GB" sz="1800" dirty="0"/>
              <a:t>Investigate and appraise the interplay of fairness, accountability, and transparency in algorithmic decision making systems.</a:t>
            </a:r>
          </a:p>
          <a:p>
            <a:r>
              <a:rPr lang="en-GB" sz="2200" dirty="0"/>
              <a:t>Data Visualisation (</a:t>
            </a:r>
            <a:r>
              <a:rPr lang="en-GB" sz="2200" dirty="0">
                <a:hlinkClick r:id="rId4"/>
              </a:rPr>
              <a:t>http://courses.ncirl.ie/index.cfm/page/module/moduleId/67179</a:t>
            </a:r>
            <a:r>
              <a:rPr lang="en-GB" sz="2200" dirty="0"/>
              <a:t> hello Adriana)</a:t>
            </a:r>
          </a:p>
          <a:p>
            <a:pPr lvl="1"/>
            <a:r>
              <a:rPr lang="en-GB" sz="1800" dirty="0"/>
              <a:t>Analyse the theory and concepts relating to visualisation and data representation</a:t>
            </a:r>
          </a:p>
          <a:p>
            <a:pPr lvl="1"/>
            <a:r>
              <a:rPr lang="en-GB" sz="1800" dirty="0"/>
              <a:t>Evaluate and distinguish between visualisation techniques for specific problems to enable effective communication of data analysis</a:t>
            </a:r>
          </a:p>
          <a:p>
            <a:pPr lvl="1"/>
            <a:r>
              <a:rPr lang="en-GB" sz="1800" dirty="0"/>
              <a:t>Design, develop, and implement processes for data visualisation</a:t>
            </a:r>
          </a:p>
          <a:p>
            <a:pPr lvl="1"/>
            <a:r>
              <a:rPr lang="en-GB" sz="1800" dirty="0"/>
              <a:t>Propose a suitable visualisation design for a particular combination of data characteristics and application</a:t>
            </a:r>
          </a:p>
          <a:p>
            <a:r>
              <a:rPr lang="en-GB" sz="2200" dirty="0"/>
              <a:t>Data Architecture (</a:t>
            </a:r>
            <a:r>
              <a:rPr lang="en-GB" sz="2200" dirty="0">
                <a:hlinkClick r:id="rId5"/>
              </a:rPr>
              <a:t>http://courses.ncirl.ie/index.cfm/page/module/moduleId/67279</a:t>
            </a:r>
            <a:r>
              <a:rPr lang="en-GB" sz="2200" dirty="0"/>
              <a:t>)</a:t>
            </a:r>
          </a:p>
          <a:p>
            <a:pPr lvl="1"/>
            <a:r>
              <a:rPr lang="en-GB" sz="1800" dirty="0"/>
              <a:t>Compare different data stores, data models, query languages, data encoding techniques and knowledge discovery techniques</a:t>
            </a:r>
          </a:p>
          <a:p>
            <a:pPr lvl="1"/>
            <a:r>
              <a:rPr lang="en-GB" sz="1800" dirty="0"/>
              <a:t>Summarise the constraints and trade-offs of a distributed shared-nothing architecture that is involved in the storage and retrieval of data</a:t>
            </a:r>
          </a:p>
          <a:p>
            <a:pPr lvl="1"/>
            <a:r>
              <a:rPr lang="en-GB" sz="1800" dirty="0"/>
              <a:t>Analyse and design a data application architecture that integrates multiple disparate data systems that are optimised for different access patterns</a:t>
            </a:r>
          </a:p>
          <a:p>
            <a:pPr lvl="1"/>
            <a:r>
              <a:rPr lang="en-GB" sz="1800" dirty="0"/>
              <a:t>Collaboratively implement an application data architecture</a:t>
            </a:r>
          </a:p>
          <a:p>
            <a:r>
              <a:rPr lang="en-GB" sz="2200" dirty="0"/>
              <a:t>Scalable Data Analytics (</a:t>
            </a:r>
            <a:r>
              <a:rPr lang="en-GB" sz="2200" dirty="0">
                <a:hlinkClick r:id="rId6"/>
              </a:rPr>
              <a:t>http://courses.ncirl.ie/index.cfm/page/module/moduleId/67297</a:t>
            </a:r>
            <a:r>
              <a:rPr lang="en-GB" sz="2200" dirty="0"/>
              <a:t> hello Horacio)</a:t>
            </a:r>
          </a:p>
          <a:p>
            <a:pPr lvl="1"/>
            <a:r>
              <a:rPr lang="en-GB" sz="1800" dirty="0"/>
              <a:t>Describe and apply MapReduce and extensions for creating parallel applications on large amounts of data</a:t>
            </a:r>
          </a:p>
          <a:p>
            <a:pPr lvl="1"/>
            <a:r>
              <a:rPr lang="en-GB" sz="1800" dirty="0"/>
              <a:t>Describe and summarise search techniques including similarity search and search engine technologies.</a:t>
            </a:r>
          </a:p>
          <a:p>
            <a:pPr lvl="1"/>
            <a:r>
              <a:rPr lang="en-GB" sz="1800" dirty="0"/>
              <a:t>Distinguish between data-stream processing and specialised algorithms</a:t>
            </a:r>
          </a:p>
          <a:p>
            <a:pPr lvl="1"/>
            <a:r>
              <a:rPr lang="en-GB" sz="1800" dirty="0"/>
              <a:t>Develop analytical and ethical skills to employ mining and clustering algorithms on large multi-dimensional datasets</a:t>
            </a:r>
          </a:p>
          <a:p>
            <a:endParaRPr lang="en-RO" dirty="0"/>
          </a:p>
        </p:txBody>
      </p:sp>
      <p:sp>
        <p:nvSpPr>
          <p:cNvPr id="3" name="Title 2">
            <a:extLst>
              <a:ext uri="{FF2B5EF4-FFF2-40B4-BE49-F238E27FC236}">
                <a16:creationId xmlns:a16="http://schemas.microsoft.com/office/drawing/2014/main" id="{0EB9CE7F-067D-0B43-8CCA-11A40481F700}"/>
              </a:ext>
            </a:extLst>
          </p:cNvPr>
          <p:cNvSpPr>
            <a:spLocks noGrp="1"/>
          </p:cNvSpPr>
          <p:nvPr>
            <p:ph type="title"/>
          </p:nvPr>
        </p:nvSpPr>
        <p:spPr/>
        <p:txBody>
          <a:bodyPr/>
          <a:lstStyle/>
          <a:p>
            <a:r>
              <a:rPr lang="en-RO" dirty="0"/>
              <a:t>Ques</a:t>
            </a:r>
            <a:r>
              <a:rPr lang="en-GB" dirty="0"/>
              <a:t>t</a:t>
            </a:r>
            <a:r>
              <a:rPr lang="en-RO" dirty="0"/>
              <a:t>ion 2 at NCI</a:t>
            </a:r>
          </a:p>
        </p:txBody>
      </p:sp>
    </p:spTree>
    <p:extLst>
      <p:ext uri="{BB962C8B-B14F-4D97-AF65-F5344CB8AC3E}">
        <p14:creationId xmlns:p14="http://schemas.microsoft.com/office/powerpoint/2010/main" val="15562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2FBB6D-E8EA-3044-8746-5B80DC843B6B}"/>
              </a:ext>
            </a:extLst>
          </p:cNvPr>
          <p:cNvSpPr>
            <a:spLocks noGrp="1"/>
          </p:cNvSpPr>
          <p:nvPr>
            <p:ph idx="1"/>
          </p:nvPr>
        </p:nvSpPr>
        <p:spPr>
          <a:xfrm>
            <a:off x="253326" y="1480619"/>
            <a:ext cx="11500310" cy="4817440"/>
          </a:xfrm>
        </p:spPr>
        <p:txBody>
          <a:bodyPr>
            <a:normAutofit fontScale="55000" lnSpcReduction="20000"/>
          </a:bodyPr>
          <a:lstStyle/>
          <a:p>
            <a:r>
              <a:rPr lang="en-GB" dirty="0"/>
              <a:t>2.a. Is there a specific IPR policy that forbids teachers using the online platform to upload their materials to an external CMS platform (Moodle being the preferred choice)? Please give a short comment on the kind of constraints in place, if any.  </a:t>
            </a:r>
          </a:p>
          <a:p>
            <a:pPr lvl="1"/>
            <a:r>
              <a:rPr lang="en-GB" dirty="0"/>
              <a:t>UPB RO: No IPR official policy.</a:t>
            </a:r>
          </a:p>
          <a:p>
            <a:pPr lvl="1"/>
            <a:r>
              <a:rPr lang="en-GB" dirty="0"/>
              <a:t>ICI RO: No, it doesn't exist. All materials can be uploaded on the platform because the content does not contain sensitive data. For external institutions, uploading materials needs the approval of the Scientific Committee.</a:t>
            </a:r>
          </a:p>
          <a:p>
            <a:pPr lvl="1"/>
            <a:r>
              <a:rPr lang="en-GB" dirty="0"/>
              <a:t>TUW AT: Upload on TUWEL is common practice. Teachers would probably not upload their materials on external platforms. Apart from this they usually do not assign open licenses to their teaching materials.</a:t>
            </a:r>
          </a:p>
          <a:p>
            <a:pPr lvl="1"/>
            <a:r>
              <a:rPr lang="en-GB" dirty="0"/>
              <a:t>DTSL IE: -</a:t>
            </a:r>
          </a:p>
          <a:p>
            <a:pPr lvl="1"/>
            <a:r>
              <a:rPr lang="en-GB" dirty="0"/>
              <a:t>UNIROMA IT: see below</a:t>
            </a:r>
          </a:p>
          <a:p>
            <a:pPr lvl="1"/>
            <a:r>
              <a:rPr lang="en-GB" dirty="0"/>
              <a:t>NCI IE: At NCI, material owners (lecturers) typically retain ownership of materials in Moodle.</a:t>
            </a:r>
          </a:p>
          <a:p>
            <a:r>
              <a:rPr lang="en-GB" dirty="0"/>
              <a:t>In </a:t>
            </a:r>
            <a:r>
              <a:rPr lang="en-GB" b="1" dirty="0"/>
              <a:t>Sapienza</a:t>
            </a:r>
            <a:r>
              <a:rPr lang="en-GB" dirty="0"/>
              <a:t> there is a specific regulation for the use of the Moodle platform. It seems that there is not a specific IPR policy that forbids teachers using the online platform. </a:t>
            </a:r>
          </a:p>
          <a:p>
            <a:r>
              <a:rPr lang="en-GB" dirty="0"/>
              <a:t>Internal and external teachers can use it for 4 types of courses: </a:t>
            </a:r>
          </a:p>
          <a:p>
            <a:pPr lvl="1"/>
            <a:r>
              <a:rPr lang="en-GB" dirty="0"/>
              <a:t>Frontal teaching offered by Sapienza: study courses, single courses and didactic paths provided by Sapienza internal or external teaching staff . It is for Sapienza students.</a:t>
            </a:r>
          </a:p>
          <a:p>
            <a:pPr lvl="1"/>
            <a:r>
              <a:rPr lang="en-GB" dirty="0"/>
              <a:t>Training by and for internal staff: training courses by and for Sapienza staff. Use is limited to Sapienza staff.</a:t>
            </a:r>
          </a:p>
          <a:p>
            <a:pPr lvl="1"/>
            <a:r>
              <a:rPr lang="en-GB" dirty="0"/>
              <a:t>Services offered for the Sapienza community: courses offered by Sapienza structures or for specific areas (libraries, laboratories, services, orientation, placement), carried out by internal staff. To Sapienza staff; to Sapienza students; to external students (e.g. high school students).</a:t>
            </a:r>
          </a:p>
          <a:p>
            <a:pPr lvl="1"/>
            <a:r>
              <a:rPr lang="en-GB" dirty="0"/>
              <a:t>External services offered by Sapienza: courses provided to external organizations / entities by Sapienza staff or by external teachers.</a:t>
            </a:r>
          </a:p>
          <a:p>
            <a:r>
              <a:rPr lang="en-GB" dirty="0"/>
              <a:t>A course, at the author's discretion, can be:</a:t>
            </a:r>
          </a:p>
          <a:p>
            <a:pPr lvl="1"/>
            <a:r>
              <a:rPr lang="en-GB" dirty="0"/>
              <a:t>1. with free access, therefore available to anyone;</a:t>
            </a:r>
          </a:p>
          <a:p>
            <a:pPr lvl="1"/>
            <a:r>
              <a:rPr lang="en-GB" dirty="0"/>
              <a:t>2. reserved for Sapienza users only;</a:t>
            </a:r>
          </a:p>
          <a:p>
            <a:pPr lvl="1"/>
            <a:r>
              <a:rPr lang="en-GB" dirty="0"/>
              <a:t>3. reserved for a specific group of users; in this case the author of the course is responsible for the registration procedures of the users admitted to the course, according to the specific guidelines.</a:t>
            </a:r>
          </a:p>
          <a:p>
            <a:endParaRPr lang="en-GB" dirty="0"/>
          </a:p>
          <a:p>
            <a:endParaRPr lang="en-RO" dirty="0"/>
          </a:p>
        </p:txBody>
      </p:sp>
      <p:sp>
        <p:nvSpPr>
          <p:cNvPr id="3" name="Title 2">
            <a:extLst>
              <a:ext uri="{FF2B5EF4-FFF2-40B4-BE49-F238E27FC236}">
                <a16:creationId xmlns:a16="http://schemas.microsoft.com/office/drawing/2014/main" id="{4C9F262C-C333-AB48-8EDB-33ED2D5FF8CD}"/>
              </a:ext>
            </a:extLst>
          </p:cNvPr>
          <p:cNvSpPr>
            <a:spLocks noGrp="1"/>
          </p:cNvSpPr>
          <p:nvPr>
            <p:ph type="title"/>
          </p:nvPr>
        </p:nvSpPr>
        <p:spPr/>
        <p:txBody>
          <a:bodyPr/>
          <a:lstStyle/>
          <a:p>
            <a:r>
              <a:rPr lang="en-RO" dirty="0"/>
              <a:t>Question 2.a</a:t>
            </a:r>
          </a:p>
        </p:txBody>
      </p:sp>
    </p:spTree>
    <p:extLst>
      <p:ext uri="{BB962C8B-B14F-4D97-AF65-F5344CB8AC3E}">
        <p14:creationId xmlns:p14="http://schemas.microsoft.com/office/powerpoint/2010/main" val="3916426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8A4650-C087-8543-BAEC-FEF8DBF39997}"/>
              </a:ext>
            </a:extLst>
          </p:cNvPr>
          <p:cNvSpPr>
            <a:spLocks noGrp="1"/>
          </p:cNvSpPr>
          <p:nvPr>
            <p:ph idx="1"/>
          </p:nvPr>
        </p:nvSpPr>
        <p:spPr>
          <a:xfrm>
            <a:off x="243052" y="1516133"/>
            <a:ext cx="11767438" cy="4422329"/>
          </a:xfrm>
        </p:spPr>
        <p:txBody>
          <a:bodyPr>
            <a:normAutofit fontScale="62500" lnSpcReduction="20000"/>
          </a:bodyPr>
          <a:lstStyle/>
          <a:p>
            <a:r>
              <a:rPr lang="en-GB" dirty="0"/>
              <a:t>3. What kind of authorisation and authentication system is your institution using for user management?</a:t>
            </a:r>
          </a:p>
          <a:p>
            <a:pPr lvl="1"/>
            <a:r>
              <a:rPr lang="en-GB" dirty="0"/>
              <a:t>UPB RO: We use both SAML 2.0 and OpenID. A common </a:t>
            </a:r>
            <a:r>
              <a:rPr lang="en-GB" dirty="0" err="1"/>
              <a:t>Keycloak</a:t>
            </a:r>
            <a:r>
              <a:rPr lang="en-GB" dirty="0"/>
              <a:t> solution (</a:t>
            </a:r>
            <a:r>
              <a:rPr lang="en-GB" dirty="0" err="1"/>
              <a:t>login.upb.ro</a:t>
            </a:r>
            <a:r>
              <a:rPr lang="en-GB" dirty="0"/>
              <a:t>) is currently being deployed.</a:t>
            </a:r>
          </a:p>
          <a:p>
            <a:pPr lvl="1"/>
            <a:r>
              <a:rPr lang="en-GB" dirty="0"/>
              <a:t>ICI RO: We use LDAP.</a:t>
            </a:r>
          </a:p>
          <a:p>
            <a:pPr lvl="1"/>
            <a:r>
              <a:rPr lang="en-GB" dirty="0"/>
              <a:t>TUW AT: TU Wien authentication System (SSO)</a:t>
            </a:r>
          </a:p>
          <a:p>
            <a:pPr lvl="1"/>
            <a:r>
              <a:rPr lang="en-GB" dirty="0"/>
              <a:t>DTSL IE: -</a:t>
            </a:r>
          </a:p>
          <a:p>
            <a:pPr lvl="1"/>
            <a:r>
              <a:rPr lang="en-GB" dirty="0"/>
              <a:t>UNIROMA IT: Two ways for user registration on the Moodle platform:</a:t>
            </a:r>
          </a:p>
          <a:p>
            <a:pPr lvl="2"/>
            <a:r>
              <a:rPr lang="en-GB" dirty="0"/>
              <a:t>Automatic for Sapienza internal users in possession of credentials (email);</a:t>
            </a:r>
          </a:p>
          <a:p>
            <a:pPr lvl="2"/>
            <a:r>
              <a:rPr lang="en-GB" dirty="0"/>
              <a:t>Manual in the case of users external to Sapienza (contract teacher, tutor or student external to Sapienza) at the request of the manager who will indicate the name, surname, tax code, start and end date of the account.</a:t>
            </a:r>
          </a:p>
          <a:p>
            <a:pPr lvl="1"/>
            <a:r>
              <a:rPr lang="en-GB" dirty="0"/>
              <a:t>NCI IE: Microsoft Active Directory (internal), Shibboleth for subscriptions and other services</a:t>
            </a:r>
          </a:p>
          <a:p>
            <a:r>
              <a:rPr lang="en-GB" dirty="0"/>
              <a:t>4. Is there an official affiliation of your institution to </a:t>
            </a:r>
            <a:r>
              <a:rPr lang="en-GB" dirty="0" err="1"/>
              <a:t>EduGAIN</a:t>
            </a:r>
            <a:r>
              <a:rPr lang="en-GB" dirty="0"/>
              <a:t>? Please let us know the details, for example the name of the provider through which the access is provided.</a:t>
            </a:r>
          </a:p>
          <a:p>
            <a:pPr lvl="1"/>
            <a:r>
              <a:rPr lang="en-GB" dirty="0"/>
              <a:t>UPB RO: Yes, through </a:t>
            </a:r>
            <a:r>
              <a:rPr lang="en-GB" dirty="0" err="1"/>
              <a:t>RoEduNet</a:t>
            </a:r>
            <a:r>
              <a:rPr lang="en-GB" dirty="0"/>
              <a:t> and GEANT.</a:t>
            </a:r>
          </a:p>
          <a:p>
            <a:pPr lvl="1"/>
            <a:r>
              <a:rPr lang="en-GB" dirty="0"/>
              <a:t>ICI RO: to be verified</a:t>
            </a:r>
          </a:p>
          <a:p>
            <a:pPr lvl="1"/>
            <a:r>
              <a:rPr lang="en-GB" dirty="0"/>
              <a:t>TUW AT: Yes, the Austrian branch is called </a:t>
            </a:r>
            <a:r>
              <a:rPr lang="en-GB" dirty="0" err="1"/>
              <a:t>ACOnet</a:t>
            </a:r>
            <a:endParaRPr lang="en-GB" dirty="0"/>
          </a:p>
          <a:p>
            <a:pPr lvl="1"/>
            <a:r>
              <a:rPr lang="en-GB" dirty="0"/>
              <a:t>DTSL IE: -</a:t>
            </a:r>
          </a:p>
          <a:p>
            <a:pPr lvl="1"/>
            <a:r>
              <a:rPr lang="en-GB" dirty="0"/>
              <a:t>UNIROMA IT: Sapienza is part of </a:t>
            </a:r>
            <a:r>
              <a:rPr lang="en-GB" dirty="0" err="1"/>
              <a:t>EduGAIN</a:t>
            </a:r>
            <a:r>
              <a:rPr lang="en-GB" dirty="0"/>
              <a:t> but I do not know the details. </a:t>
            </a:r>
          </a:p>
          <a:p>
            <a:pPr lvl="1"/>
            <a:r>
              <a:rPr lang="en-GB" dirty="0"/>
              <a:t>NCI IE: a simple search (</a:t>
            </a:r>
            <a:r>
              <a:rPr lang="en-GB" dirty="0">
                <a:hlinkClick r:id="rId2"/>
              </a:rPr>
              <a:t>https://edugate.heanet.ie/rr3/metadatalocations</a:t>
            </a:r>
            <a:r>
              <a:rPr lang="en-GB" dirty="0"/>
              <a:t>) showed to be part of </a:t>
            </a:r>
            <a:r>
              <a:rPr lang="en-GB" dirty="0" err="1"/>
              <a:t>eduGATE</a:t>
            </a:r>
            <a:r>
              <a:rPr lang="en-GB" dirty="0"/>
              <a:t>.</a:t>
            </a:r>
          </a:p>
          <a:p>
            <a:endParaRPr lang="en-RO" dirty="0"/>
          </a:p>
        </p:txBody>
      </p:sp>
      <p:sp>
        <p:nvSpPr>
          <p:cNvPr id="3" name="Title 2">
            <a:extLst>
              <a:ext uri="{FF2B5EF4-FFF2-40B4-BE49-F238E27FC236}">
                <a16:creationId xmlns:a16="http://schemas.microsoft.com/office/drawing/2014/main" id="{232855D4-D463-F74D-B76C-32357C0EF9F4}"/>
              </a:ext>
            </a:extLst>
          </p:cNvPr>
          <p:cNvSpPr>
            <a:spLocks noGrp="1"/>
          </p:cNvSpPr>
          <p:nvPr>
            <p:ph type="title"/>
          </p:nvPr>
        </p:nvSpPr>
        <p:spPr/>
        <p:txBody>
          <a:bodyPr/>
          <a:lstStyle/>
          <a:p>
            <a:r>
              <a:rPr lang="en-RO" dirty="0"/>
              <a:t>Questions 3 and 4</a:t>
            </a:r>
          </a:p>
        </p:txBody>
      </p:sp>
      <p:sp>
        <p:nvSpPr>
          <p:cNvPr id="5" name="Rectangle 4">
            <a:extLst>
              <a:ext uri="{FF2B5EF4-FFF2-40B4-BE49-F238E27FC236}">
                <a16:creationId xmlns:a16="http://schemas.microsoft.com/office/drawing/2014/main" id="{5A2A0B02-8EF1-694C-92D2-89B525F9EE3A}"/>
              </a:ext>
            </a:extLst>
          </p:cNvPr>
          <p:cNvSpPr/>
          <p:nvPr/>
        </p:nvSpPr>
        <p:spPr>
          <a:xfrm>
            <a:off x="6096000" y="5754270"/>
            <a:ext cx="6096000" cy="523220"/>
          </a:xfrm>
          <a:prstGeom prst="rect">
            <a:avLst/>
          </a:prstGeom>
        </p:spPr>
        <p:txBody>
          <a:bodyPr>
            <a:spAutoFit/>
          </a:bodyPr>
          <a:lstStyle/>
          <a:p>
            <a:r>
              <a:rPr lang="en-GB" sz="1400" dirty="0" err="1"/>
              <a:t>Keycloak</a:t>
            </a:r>
            <a:r>
              <a:rPr lang="en-GB" sz="1400" dirty="0"/>
              <a:t> is an open source software product to allow single sign-on with Identity and Access Management aimed at modern applications and services.</a:t>
            </a:r>
            <a:endParaRPr lang="en-RO" sz="1400" dirty="0"/>
          </a:p>
        </p:txBody>
      </p:sp>
    </p:spTree>
    <p:extLst>
      <p:ext uri="{BB962C8B-B14F-4D97-AF65-F5344CB8AC3E}">
        <p14:creationId xmlns:p14="http://schemas.microsoft.com/office/powerpoint/2010/main" val="3141635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138C3-83A1-DF44-B9C3-11E956414C09}"/>
              </a:ext>
            </a:extLst>
          </p:cNvPr>
          <p:cNvSpPr>
            <a:spLocks noGrp="1"/>
          </p:cNvSpPr>
          <p:nvPr>
            <p:ph idx="1"/>
          </p:nvPr>
        </p:nvSpPr>
        <p:spPr>
          <a:xfrm>
            <a:off x="145471" y="1471973"/>
            <a:ext cx="11259127" cy="3914054"/>
          </a:xfrm>
        </p:spPr>
        <p:txBody>
          <a:bodyPr>
            <a:normAutofit/>
          </a:bodyPr>
          <a:lstStyle/>
          <a:p>
            <a:r>
              <a:rPr lang="en-GB" sz="2400" dirty="0"/>
              <a:t>Conclusion: </a:t>
            </a:r>
            <a:r>
              <a:rPr lang="en-GB" sz="2400" dirty="0" err="1"/>
              <a:t>eduGAIN</a:t>
            </a:r>
            <a:r>
              <a:rPr lang="en-GB" sz="2400" dirty="0"/>
              <a:t> is already in use by a lot of participants via national federations</a:t>
            </a:r>
          </a:p>
          <a:p>
            <a:r>
              <a:rPr lang="en-GB" sz="2400" dirty="0"/>
              <a:t> </a:t>
            </a:r>
            <a:r>
              <a:rPr lang="en-GB" sz="2400" u="sng" dirty="0">
                <a:hlinkClick r:id="rId2"/>
              </a:rPr>
              <a:t>https://technical.edugain.org/status</a:t>
            </a:r>
            <a:r>
              <a:rPr lang="en-GB" sz="2400" dirty="0"/>
              <a:t> (you can filter the list by country).</a:t>
            </a:r>
          </a:p>
          <a:p>
            <a:endParaRPr lang="en-RO" sz="2400" dirty="0"/>
          </a:p>
        </p:txBody>
      </p:sp>
      <p:sp>
        <p:nvSpPr>
          <p:cNvPr id="3" name="Title 2">
            <a:extLst>
              <a:ext uri="{FF2B5EF4-FFF2-40B4-BE49-F238E27FC236}">
                <a16:creationId xmlns:a16="http://schemas.microsoft.com/office/drawing/2014/main" id="{0BD63AB5-BFBD-8D4D-90C9-8631385724BE}"/>
              </a:ext>
            </a:extLst>
          </p:cNvPr>
          <p:cNvSpPr>
            <a:spLocks noGrp="1"/>
          </p:cNvSpPr>
          <p:nvPr>
            <p:ph type="title"/>
          </p:nvPr>
        </p:nvSpPr>
        <p:spPr/>
        <p:txBody>
          <a:bodyPr/>
          <a:lstStyle/>
          <a:p>
            <a:r>
              <a:rPr lang="en-RO" dirty="0"/>
              <a:t>eduGAIN</a:t>
            </a:r>
          </a:p>
        </p:txBody>
      </p:sp>
      <p:pic>
        <p:nvPicPr>
          <p:cNvPr id="5" name="Picture 4" descr="Map&#10;&#10;Description automatically generated">
            <a:extLst>
              <a:ext uri="{FF2B5EF4-FFF2-40B4-BE49-F238E27FC236}">
                <a16:creationId xmlns:a16="http://schemas.microsoft.com/office/drawing/2014/main" id="{2FEBB8C7-E7CC-1548-84CA-70529A6DC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778" y="2835667"/>
            <a:ext cx="5411572" cy="3369997"/>
          </a:xfrm>
          <a:prstGeom prst="rect">
            <a:avLst/>
          </a:prstGeom>
        </p:spPr>
      </p:pic>
    </p:spTree>
    <p:extLst>
      <p:ext uri="{BB962C8B-B14F-4D97-AF65-F5344CB8AC3E}">
        <p14:creationId xmlns:p14="http://schemas.microsoft.com/office/powerpoint/2010/main" val="994516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FEA5E-87B3-104B-9A66-873F005B61DA}"/>
              </a:ext>
            </a:extLst>
          </p:cNvPr>
          <p:cNvSpPr>
            <a:spLocks noGrp="1"/>
          </p:cNvSpPr>
          <p:nvPr>
            <p:ph idx="1"/>
          </p:nvPr>
        </p:nvSpPr>
        <p:spPr>
          <a:xfrm>
            <a:off x="145471" y="1387011"/>
            <a:ext cx="11854745" cy="4921321"/>
          </a:xfrm>
        </p:spPr>
        <p:txBody>
          <a:bodyPr>
            <a:normAutofit fontScale="62500" lnSpcReduction="20000"/>
          </a:bodyPr>
          <a:lstStyle/>
          <a:p>
            <a:r>
              <a:rPr lang="en-GB" dirty="0"/>
              <a:t>5. Is there a current research information system (CRIS) - a database or other information system to store, manage and exchange contextual metadata for research - in use with your institution? Which one (and a link would be very appreciated if you know it)</a:t>
            </a:r>
          </a:p>
          <a:p>
            <a:pPr lvl="1"/>
            <a:r>
              <a:rPr lang="en-GB" dirty="0"/>
              <a:t>UPB RO: We made our own solution (</a:t>
            </a:r>
            <a:r>
              <a:rPr lang="en-GB" dirty="0">
                <a:hlinkClick r:id="rId2"/>
              </a:rPr>
              <a:t>https://crescdi.pub.ro/</a:t>
            </a:r>
            <a:r>
              <a:rPr lang="en-GB" dirty="0"/>
              <a:t>). This allows us to interconnect all databases and data never leaves the premises.</a:t>
            </a:r>
          </a:p>
          <a:p>
            <a:pPr lvl="1"/>
            <a:r>
              <a:rPr lang="en-GB" dirty="0"/>
              <a:t>ICI RO: No</a:t>
            </a:r>
          </a:p>
          <a:p>
            <a:pPr lvl="1"/>
            <a:r>
              <a:rPr lang="en-GB" dirty="0"/>
              <a:t>TUW AT: Yes, but it is currently being revised (data will be migrated to a </a:t>
            </a:r>
            <a:r>
              <a:rPr lang="en-GB" dirty="0" err="1"/>
              <a:t>DSpace</a:t>
            </a:r>
            <a:r>
              <a:rPr lang="en-GB" dirty="0"/>
              <a:t> platform)</a:t>
            </a:r>
          </a:p>
          <a:p>
            <a:pPr lvl="1"/>
            <a:r>
              <a:rPr lang="en-GB" dirty="0"/>
              <a:t>DTSL IE: -</a:t>
            </a:r>
          </a:p>
          <a:p>
            <a:pPr lvl="1"/>
            <a:r>
              <a:rPr lang="en-GB" dirty="0"/>
              <a:t>UNIROMA IT: We use IRIS for publications and their metadata</a:t>
            </a:r>
          </a:p>
          <a:p>
            <a:pPr lvl="1"/>
            <a:r>
              <a:rPr lang="en-GB" dirty="0"/>
              <a:t>NCI IE: No answer, but yesterday we found it’s </a:t>
            </a:r>
            <a:r>
              <a:rPr lang="en-GB" dirty="0" err="1"/>
              <a:t>ePrints</a:t>
            </a:r>
            <a:endParaRPr lang="en-GB" dirty="0"/>
          </a:p>
          <a:p>
            <a:r>
              <a:rPr lang="en-GB" dirty="0"/>
              <a:t>6. Is there a data repository (data library or data archive like CKAN or </a:t>
            </a:r>
            <a:r>
              <a:rPr lang="en-GB" dirty="0" err="1"/>
              <a:t>dataverse</a:t>
            </a:r>
            <a:r>
              <a:rPr lang="en-GB" dirty="0"/>
              <a:t>) in use with your institution? Which one (a like would be very appreciated)</a:t>
            </a:r>
          </a:p>
          <a:p>
            <a:pPr lvl="1"/>
            <a:r>
              <a:rPr lang="en-GB" dirty="0"/>
              <a:t>UPB RO: Currently being deployed (CKAN)</a:t>
            </a:r>
          </a:p>
          <a:p>
            <a:pPr lvl="1"/>
            <a:r>
              <a:rPr lang="en-GB" dirty="0"/>
              <a:t>ICI RO: No</a:t>
            </a:r>
          </a:p>
          <a:p>
            <a:pPr lvl="1"/>
            <a:r>
              <a:rPr lang="en-GB" dirty="0"/>
              <a:t>TUW AT: Currently in implementation (software </a:t>
            </a:r>
            <a:r>
              <a:rPr lang="en-GB" dirty="0" err="1"/>
              <a:t>InvenioRDM</a:t>
            </a:r>
            <a:r>
              <a:rPr lang="en-GB" dirty="0"/>
              <a:t>). In a simple search we found out also </a:t>
            </a:r>
            <a:r>
              <a:rPr lang="en-GB" dirty="0">
                <a:hlinkClick r:id="rId3"/>
              </a:rPr>
              <a:t>https://researchdata.tuwien.ac.at/</a:t>
            </a:r>
            <a:r>
              <a:rPr lang="en-GB" dirty="0"/>
              <a:t> </a:t>
            </a:r>
          </a:p>
          <a:p>
            <a:pPr lvl="2"/>
            <a:r>
              <a:rPr lang="en-GB" dirty="0"/>
              <a:t>TU Wien Research Data is an institutional repository of TU Wien to enable storing, sharing and publishing of digital objects, in particular research data. It facilitates the funders' requirements for open access to research data and the FAIR principles by making research output findable, accessible, interoperable and re-usable. This service is developed by the TU Wien </a:t>
            </a:r>
            <a:r>
              <a:rPr lang="en-GB" dirty="0" err="1"/>
              <a:t>Center</a:t>
            </a:r>
            <a:r>
              <a:rPr lang="en-GB" dirty="0"/>
              <a:t> for Research Data Management and hosted by </a:t>
            </a:r>
            <a:r>
              <a:rPr lang="en-GB" dirty="0" err="1"/>
              <a:t>TU.it</a:t>
            </a:r>
            <a:r>
              <a:rPr lang="en-GB" dirty="0"/>
              <a:t>.</a:t>
            </a:r>
          </a:p>
          <a:p>
            <a:pPr lvl="1"/>
            <a:r>
              <a:rPr lang="en-GB" dirty="0"/>
              <a:t>DTSL IE: -</a:t>
            </a:r>
          </a:p>
          <a:p>
            <a:pPr lvl="1"/>
            <a:r>
              <a:rPr lang="en-GB" dirty="0"/>
              <a:t>UNIROMA IT: we are adopting DATAVERSE by Harvard</a:t>
            </a:r>
          </a:p>
          <a:p>
            <a:pPr lvl="1"/>
            <a:r>
              <a:rPr lang="en-GB" dirty="0"/>
              <a:t>NCI IE: No answer, but we found out NO</a:t>
            </a:r>
          </a:p>
          <a:p>
            <a:endParaRPr lang="en-GB" dirty="0"/>
          </a:p>
          <a:p>
            <a:endParaRPr lang="en-RO" dirty="0"/>
          </a:p>
        </p:txBody>
      </p:sp>
      <p:sp>
        <p:nvSpPr>
          <p:cNvPr id="3" name="Title 2">
            <a:extLst>
              <a:ext uri="{FF2B5EF4-FFF2-40B4-BE49-F238E27FC236}">
                <a16:creationId xmlns:a16="http://schemas.microsoft.com/office/drawing/2014/main" id="{7E8B0FE7-C8CF-DF4C-8DC4-6928994D804C}"/>
              </a:ext>
            </a:extLst>
          </p:cNvPr>
          <p:cNvSpPr>
            <a:spLocks noGrp="1"/>
          </p:cNvSpPr>
          <p:nvPr>
            <p:ph type="title"/>
          </p:nvPr>
        </p:nvSpPr>
        <p:spPr/>
        <p:txBody>
          <a:bodyPr/>
          <a:lstStyle/>
          <a:p>
            <a:r>
              <a:rPr lang="en-RO" dirty="0"/>
              <a:t>Questions 5 and 6</a:t>
            </a:r>
          </a:p>
        </p:txBody>
      </p:sp>
    </p:spTree>
    <p:extLst>
      <p:ext uri="{BB962C8B-B14F-4D97-AF65-F5344CB8AC3E}">
        <p14:creationId xmlns:p14="http://schemas.microsoft.com/office/powerpoint/2010/main" val="79355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BB6F9F-E96F-054A-909F-BDD981483751}"/>
              </a:ext>
            </a:extLst>
          </p:cNvPr>
          <p:cNvSpPr>
            <a:spLocks noGrp="1"/>
          </p:cNvSpPr>
          <p:nvPr>
            <p:ph idx="1"/>
          </p:nvPr>
        </p:nvSpPr>
        <p:spPr>
          <a:xfrm>
            <a:off x="145471" y="1471973"/>
            <a:ext cx="11653322" cy="4329802"/>
          </a:xfrm>
        </p:spPr>
        <p:txBody>
          <a:bodyPr>
            <a:normAutofit fontScale="62500" lnSpcReduction="20000"/>
          </a:bodyPr>
          <a:lstStyle/>
          <a:p>
            <a:r>
              <a:rPr lang="en-GB" dirty="0"/>
              <a:t>6.a. If you answered yes to Question 6 above, please let us know what Data Management Policy or Open Data policy your institution uses.</a:t>
            </a:r>
          </a:p>
          <a:p>
            <a:pPr lvl="1"/>
            <a:r>
              <a:rPr lang="en-GB" dirty="0"/>
              <a:t>UPB RO: No</a:t>
            </a:r>
          </a:p>
          <a:p>
            <a:pPr lvl="1"/>
            <a:r>
              <a:rPr lang="en-GB" dirty="0"/>
              <a:t>ICI RO: -</a:t>
            </a:r>
          </a:p>
          <a:p>
            <a:pPr lvl="1"/>
            <a:r>
              <a:rPr lang="en-GB" dirty="0"/>
              <a:t>TUW AT: RDM policy [1]</a:t>
            </a:r>
          </a:p>
          <a:p>
            <a:pPr lvl="1"/>
            <a:r>
              <a:rPr lang="en-GB" dirty="0"/>
              <a:t>DTSL IE: -</a:t>
            </a:r>
          </a:p>
          <a:p>
            <a:pPr lvl="1"/>
            <a:r>
              <a:rPr lang="en-GB" dirty="0"/>
              <a:t>UNIROMA IT:  we are working on it</a:t>
            </a:r>
          </a:p>
          <a:p>
            <a:pPr lvl="1"/>
            <a:r>
              <a:rPr lang="en-GB" dirty="0"/>
              <a:t>NCI IE: An institutional Data Management Policy will be soon released aligned with the Horizon Europe guidelines</a:t>
            </a:r>
          </a:p>
          <a:p>
            <a:r>
              <a:rPr lang="en-GB" dirty="0"/>
              <a:t>7. For the examples of classes in Question 2, can you please describe or give example of tools and learning means teachers use for hands-on activities? This could include the use of simulators (what kind, how are they </a:t>
            </a:r>
            <a:r>
              <a:rPr lang="en-GB" dirty="0" err="1"/>
              <a:t>accesible</a:t>
            </a:r>
            <a:r>
              <a:rPr lang="en-GB" dirty="0"/>
              <a:t> - locally or remote), </a:t>
            </a:r>
            <a:r>
              <a:rPr lang="en-GB" dirty="0" err="1"/>
              <a:t>Matlab</a:t>
            </a:r>
            <a:r>
              <a:rPr lang="en-GB" dirty="0"/>
              <a:t> instances or </a:t>
            </a:r>
            <a:r>
              <a:rPr lang="en-GB" dirty="0" err="1"/>
              <a:t>Jupyter</a:t>
            </a:r>
            <a:r>
              <a:rPr lang="en-GB" dirty="0"/>
              <a:t> Notebooks / Lab containers, docker instances running specific code, etc.</a:t>
            </a:r>
          </a:p>
          <a:p>
            <a:pPr lvl="1"/>
            <a:r>
              <a:rPr lang="en-GB" dirty="0"/>
              <a:t>UPB RO: No official institutional guidelines for teachers is set</a:t>
            </a:r>
          </a:p>
          <a:p>
            <a:pPr lvl="1"/>
            <a:r>
              <a:rPr lang="en-GB" dirty="0"/>
              <a:t>ICI RO: -</a:t>
            </a:r>
          </a:p>
          <a:p>
            <a:pPr lvl="1"/>
            <a:r>
              <a:rPr lang="en-GB" dirty="0"/>
              <a:t>TUW AT: free course material can be found in the project FAIR Data Austria under https://</a:t>
            </a:r>
            <a:r>
              <a:rPr lang="en-GB" dirty="0" err="1"/>
              <a:t>phaidra.univie.ac.at</a:t>
            </a:r>
            <a:r>
              <a:rPr lang="en-GB" dirty="0"/>
              <a:t>/o:1168881 (TU Wien is a partner there, but it is not TU Wien specific)</a:t>
            </a:r>
          </a:p>
          <a:p>
            <a:pPr lvl="1"/>
            <a:r>
              <a:rPr lang="en-GB" dirty="0"/>
              <a:t>DTSL IE: -</a:t>
            </a:r>
          </a:p>
          <a:p>
            <a:pPr lvl="1"/>
            <a:r>
              <a:rPr lang="en-GB" dirty="0"/>
              <a:t>UNIROMA IT: -</a:t>
            </a:r>
          </a:p>
          <a:p>
            <a:pPr lvl="1"/>
            <a:r>
              <a:rPr lang="en-GB" dirty="0"/>
              <a:t>NCI IE: AWS EC2 Ubuntu instances, OpenStack Ubuntu instances, Hadoop, Spark</a:t>
            </a:r>
            <a:endParaRPr lang="en-RO" dirty="0"/>
          </a:p>
        </p:txBody>
      </p:sp>
      <p:sp>
        <p:nvSpPr>
          <p:cNvPr id="3" name="Title 2">
            <a:extLst>
              <a:ext uri="{FF2B5EF4-FFF2-40B4-BE49-F238E27FC236}">
                <a16:creationId xmlns:a16="http://schemas.microsoft.com/office/drawing/2014/main" id="{B20E575F-F68E-6F4C-86FC-C9B4C9DE9F7B}"/>
              </a:ext>
            </a:extLst>
          </p:cNvPr>
          <p:cNvSpPr>
            <a:spLocks noGrp="1"/>
          </p:cNvSpPr>
          <p:nvPr>
            <p:ph type="title"/>
          </p:nvPr>
        </p:nvSpPr>
        <p:spPr/>
        <p:txBody>
          <a:bodyPr/>
          <a:lstStyle/>
          <a:p>
            <a:r>
              <a:rPr lang="en-RO" dirty="0"/>
              <a:t>Questions 6 and 7</a:t>
            </a:r>
          </a:p>
        </p:txBody>
      </p:sp>
      <p:sp>
        <p:nvSpPr>
          <p:cNvPr id="4" name="Rectangle 3">
            <a:extLst>
              <a:ext uri="{FF2B5EF4-FFF2-40B4-BE49-F238E27FC236}">
                <a16:creationId xmlns:a16="http://schemas.microsoft.com/office/drawing/2014/main" id="{017DEBFF-1C24-824E-B309-D6A762106024}"/>
              </a:ext>
            </a:extLst>
          </p:cNvPr>
          <p:cNvSpPr/>
          <p:nvPr/>
        </p:nvSpPr>
        <p:spPr>
          <a:xfrm>
            <a:off x="-349665" y="5801775"/>
            <a:ext cx="12148458" cy="523220"/>
          </a:xfrm>
          <a:prstGeom prst="rect">
            <a:avLst/>
          </a:prstGeom>
        </p:spPr>
        <p:txBody>
          <a:bodyPr wrap="square">
            <a:spAutoFit/>
          </a:bodyPr>
          <a:lstStyle/>
          <a:p>
            <a:pPr lvl="1"/>
            <a:r>
              <a:rPr lang="en-GB" sz="1400" dirty="0"/>
              <a:t>[1] https://</a:t>
            </a:r>
            <a:r>
              <a:rPr lang="en-GB" sz="1400" dirty="0" err="1"/>
              <a:t>www.tuwien.at</a:t>
            </a:r>
            <a:r>
              <a:rPr lang="en-GB" sz="1400" dirty="0"/>
              <a:t>/</a:t>
            </a:r>
            <a:r>
              <a:rPr lang="en-GB" sz="1400" dirty="0" err="1"/>
              <a:t>index.php?eID</a:t>
            </a:r>
            <a:r>
              <a:rPr lang="en-GB" sz="1400" dirty="0"/>
              <a:t>=</a:t>
            </a:r>
            <a:r>
              <a:rPr lang="en-GB" sz="1400" dirty="0" err="1"/>
              <a:t>dms&amp;s</a:t>
            </a:r>
            <a:r>
              <a:rPr lang="en-GB" sz="1400" dirty="0"/>
              <a:t>=4&amp;path=Directives%20and%20Regulations%20of%20the%20Rectorate/Policy%20for%20Research%20Data%20Management.pdf</a:t>
            </a:r>
          </a:p>
        </p:txBody>
      </p:sp>
    </p:spTree>
    <p:extLst>
      <p:ext uri="{BB962C8B-B14F-4D97-AF65-F5344CB8AC3E}">
        <p14:creationId xmlns:p14="http://schemas.microsoft.com/office/powerpoint/2010/main" val="296967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29DBAF-B3F5-A34C-A09C-B34BCFD7F5A7}"/>
              </a:ext>
            </a:extLst>
          </p:cNvPr>
          <p:cNvSpPr>
            <a:spLocks noGrp="1"/>
          </p:cNvSpPr>
          <p:nvPr>
            <p:ph type="title"/>
          </p:nvPr>
        </p:nvSpPr>
        <p:spPr/>
        <p:txBody>
          <a:bodyPr/>
          <a:lstStyle/>
          <a:p>
            <a:r>
              <a:rPr lang="en-RO" dirty="0"/>
              <a:t>So remember last time the proposal</a:t>
            </a:r>
            <a:br>
              <a:rPr lang="en-RO" dirty="0"/>
            </a:br>
            <a:r>
              <a:rPr lang="en-RO" dirty="0"/>
              <a:t>Phase 1 – centralised training platform</a:t>
            </a:r>
          </a:p>
        </p:txBody>
      </p:sp>
      <p:pic>
        <p:nvPicPr>
          <p:cNvPr id="4098" name="Picture 2" descr="Moodle - Open-source learning platform | Moodle.org">
            <a:extLst>
              <a:ext uri="{FF2B5EF4-FFF2-40B4-BE49-F238E27FC236}">
                <a16:creationId xmlns:a16="http://schemas.microsoft.com/office/drawing/2014/main" id="{CECBA39B-15F3-654B-99CF-AD2DFA858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859" y="2711450"/>
            <a:ext cx="28194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chnische Universität Wien | LinkedIn">
            <a:extLst>
              <a:ext uri="{FF2B5EF4-FFF2-40B4-BE49-F238E27FC236}">
                <a16:creationId xmlns:a16="http://schemas.microsoft.com/office/drawing/2014/main" id="{5DBFDCB7-E0F8-634B-9AC5-03C545E6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079" y="4385104"/>
            <a:ext cx="1587242" cy="15872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ational College of Ireland - Mga Post | Facebook">
            <a:extLst>
              <a:ext uri="{FF2B5EF4-FFF2-40B4-BE49-F238E27FC236}">
                <a16:creationId xmlns:a16="http://schemas.microsoft.com/office/drawing/2014/main" id="{0CD9C554-2B30-964B-BA12-D7579724D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109" y="478526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Digital Technology Skills">
            <a:extLst>
              <a:ext uri="{FF2B5EF4-FFF2-40B4-BE49-F238E27FC236}">
                <a16:creationId xmlns:a16="http://schemas.microsoft.com/office/drawing/2014/main" id="{34AB0243-22B4-F345-A508-CB18F7057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533" y="4859483"/>
            <a:ext cx="2809436" cy="132753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Jonathan McNulty on Twitter: &amp;quot;MEDIRAD consortium meeting at La Sapienza  University, Rome, where #UCDRadiography (@UCDMedicine) are a partner &amp;amp; nice  to work with @Graciano_NP &amp;amp; Joana Santos (Coimbra Health School).  @EFRadiographerS are">
            <a:extLst>
              <a:ext uri="{FF2B5EF4-FFF2-40B4-BE49-F238E27FC236}">
                <a16:creationId xmlns:a16="http://schemas.microsoft.com/office/drawing/2014/main" id="{E955021B-43E7-144D-B907-4087872B2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2039" y="4599771"/>
            <a:ext cx="1587243" cy="158724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CI București - Institutul Național de Cercetare-Dezvoltare în Informatică  - Home | Facebook">
            <a:extLst>
              <a:ext uri="{FF2B5EF4-FFF2-40B4-BE49-F238E27FC236}">
                <a16:creationId xmlns:a16="http://schemas.microsoft.com/office/drawing/2014/main" id="{FB3F1AF2-D8E7-0F47-8346-3E540E28E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3891" y="4461417"/>
            <a:ext cx="1789670" cy="178967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Universitatea Politehnica din București - Wikipedia">
            <a:extLst>
              <a:ext uri="{FF2B5EF4-FFF2-40B4-BE49-F238E27FC236}">
                <a16:creationId xmlns:a16="http://schemas.microsoft.com/office/drawing/2014/main" id="{0D3A63C6-89E6-F341-877E-FC4C4E609B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526" y="1400700"/>
            <a:ext cx="2521272" cy="2521272"/>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6615EC8D-5063-3A46-8B31-78FB921123DD}"/>
              </a:ext>
            </a:extLst>
          </p:cNvPr>
          <p:cNvSpPr/>
          <p:nvPr/>
        </p:nvSpPr>
        <p:spPr>
          <a:xfrm>
            <a:off x="3212757" y="1210962"/>
            <a:ext cx="4880919" cy="306447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8" name="Straight Arrow Connector 7">
            <a:extLst>
              <a:ext uri="{FF2B5EF4-FFF2-40B4-BE49-F238E27FC236}">
                <a16:creationId xmlns:a16="http://schemas.microsoft.com/office/drawing/2014/main" id="{E4487015-B486-2243-AED8-45B2E3BA0B97}"/>
              </a:ext>
            </a:extLst>
          </p:cNvPr>
          <p:cNvCxnSpPr/>
          <p:nvPr/>
        </p:nvCxnSpPr>
        <p:spPr>
          <a:xfrm flipV="1">
            <a:off x="2372497" y="3682314"/>
            <a:ext cx="1655806" cy="11029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B6A0B4-3E6A-6248-8D6C-80B706DB9544}"/>
              </a:ext>
            </a:extLst>
          </p:cNvPr>
          <p:cNvCxnSpPr>
            <a:cxnSpLocks/>
          </p:cNvCxnSpPr>
          <p:nvPr/>
        </p:nvCxnSpPr>
        <p:spPr>
          <a:xfrm flipV="1">
            <a:off x="3756104" y="3921972"/>
            <a:ext cx="600825" cy="102619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2DB2C1A-2BC4-574B-BC00-850FD3726A4C}"/>
              </a:ext>
            </a:extLst>
          </p:cNvPr>
          <p:cNvCxnSpPr>
            <a:cxnSpLocks/>
          </p:cNvCxnSpPr>
          <p:nvPr/>
        </p:nvCxnSpPr>
        <p:spPr>
          <a:xfrm flipH="1" flipV="1">
            <a:off x="5484260" y="4042112"/>
            <a:ext cx="27015" cy="8173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49F246-5D37-0E45-A87B-527B3BD39648}"/>
              </a:ext>
            </a:extLst>
          </p:cNvPr>
          <p:cNvCxnSpPr>
            <a:cxnSpLocks/>
          </p:cNvCxnSpPr>
          <p:nvPr/>
        </p:nvCxnSpPr>
        <p:spPr>
          <a:xfrm flipH="1" flipV="1">
            <a:off x="6680160" y="3765321"/>
            <a:ext cx="871879" cy="10941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A301EE-4D5A-914C-AE1A-A994724CA071}"/>
              </a:ext>
            </a:extLst>
          </p:cNvPr>
          <p:cNvCxnSpPr>
            <a:cxnSpLocks/>
          </p:cNvCxnSpPr>
          <p:nvPr/>
        </p:nvCxnSpPr>
        <p:spPr>
          <a:xfrm flipH="1" flipV="1">
            <a:off x="7552040" y="3092679"/>
            <a:ext cx="2493488" cy="15070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D17028-3681-E34C-843F-86A6AA86E947}"/>
              </a:ext>
            </a:extLst>
          </p:cNvPr>
          <p:cNvSpPr txBox="1"/>
          <p:nvPr/>
        </p:nvSpPr>
        <p:spPr>
          <a:xfrm>
            <a:off x="8291245" y="1400700"/>
            <a:ext cx="3943653" cy="1754326"/>
          </a:xfrm>
          <a:prstGeom prst="rect">
            <a:avLst/>
          </a:prstGeom>
          <a:noFill/>
        </p:spPr>
        <p:txBody>
          <a:bodyPr wrap="square" rtlCol="0">
            <a:spAutoFit/>
          </a:bodyPr>
          <a:lstStyle/>
          <a:p>
            <a:r>
              <a:rPr lang="en-RO" dirty="0"/>
              <a:t>Easy to have – everyone is using Moodle</a:t>
            </a:r>
          </a:p>
          <a:p>
            <a:r>
              <a:rPr lang="en-RO" dirty="0"/>
              <a:t>Can work for a comon curricula like the one for Reproductibility Science</a:t>
            </a:r>
          </a:p>
          <a:p>
            <a:r>
              <a:rPr lang="en-RO" dirty="0"/>
              <a:t>Not working when already existing materials need to be moved somewhere else (IPR / GDPR?)</a:t>
            </a:r>
          </a:p>
        </p:txBody>
      </p:sp>
      <p:pic>
        <p:nvPicPr>
          <p:cNvPr id="3074" name="Picture 2" descr="ckan · GitHub">
            <a:extLst>
              <a:ext uri="{FF2B5EF4-FFF2-40B4-BE49-F238E27FC236}">
                <a16:creationId xmlns:a16="http://schemas.microsoft.com/office/drawing/2014/main" id="{E18A7056-8E2C-1840-97C8-1C2ECD76C7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7074" y="1583351"/>
            <a:ext cx="1228689" cy="122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89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8493C3-F7B0-EC4C-B4DE-D15762800AD2}"/>
              </a:ext>
            </a:extLst>
          </p:cNvPr>
          <p:cNvSpPr>
            <a:spLocks noGrp="1"/>
          </p:cNvSpPr>
          <p:nvPr>
            <p:ph type="title"/>
          </p:nvPr>
        </p:nvSpPr>
        <p:spPr/>
        <p:txBody>
          <a:bodyPr/>
          <a:lstStyle/>
          <a:p>
            <a:r>
              <a:rPr lang="en-RO" dirty="0"/>
              <a:t>Phase 2: In terms of access, eduGAIN</a:t>
            </a:r>
          </a:p>
        </p:txBody>
      </p:sp>
      <p:pic>
        <p:nvPicPr>
          <p:cNvPr id="5" name="Picture 2" descr="Moodle - Open-source learning platform | Moodle.org">
            <a:extLst>
              <a:ext uri="{FF2B5EF4-FFF2-40B4-BE49-F238E27FC236}">
                <a16:creationId xmlns:a16="http://schemas.microsoft.com/office/drawing/2014/main" id="{7C3E5C85-9F55-5945-8161-5CFC76541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10" y="4755194"/>
            <a:ext cx="2819400" cy="71755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id="{7E5E23E7-A48C-C149-8CAB-FC56B0ED04FD}"/>
              </a:ext>
            </a:extLst>
          </p:cNvPr>
          <p:cNvSpPr/>
          <p:nvPr/>
        </p:nvSpPr>
        <p:spPr>
          <a:xfrm>
            <a:off x="1511644" y="3694669"/>
            <a:ext cx="4016528" cy="255578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6" name="Picture 18" descr="Universitatea Politehnica din București - Wikipedia">
            <a:extLst>
              <a:ext uri="{FF2B5EF4-FFF2-40B4-BE49-F238E27FC236}">
                <a16:creationId xmlns:a16="http://schemas.microsoft.com/office/drawing/2014/main" id="{3BFC38F3-1987-024C-9238-D1CD21DDA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29" y="4015946"/>
            <a:ext cx="1450620" cy="1450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oodle - Open-source learning platform | Moodle.org">
            <a:extLst>
              <a:ext uri="{FF2B5EF4-FFF2-40B4-BE49-F238E27FC236}">
                <a16:creationId xmlns:a16="http://schemas.microsoft.com/office/drawing/2014/main" id="{3DB7D47A-C12D-BC4C-848C-82F74F8A7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6438" y="4755194"/>
            <a:ext cx="2819400" cy="71755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FFD6CE61-EAB8-944C-B413-53390A83C4DB}"/>
              </a:ext>
            </a:extLst>
          </p:cNvPr>
          <p:cNvSpPr/>
          <p:nvPr/>
        </p:nvSpPr>
        <p:spPr>
          <a:xfrm>
            <a:off x="8175472" y="3694669"/>
            <a:ext cx="4016528" cy="255578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12" name="Picture 14" descr="Jonathan McNulty on Twitter: &amp;quot;MEDIRAD consortium meeting at La Sapienza  University, Rome, where #UCDRadiography (@UCDMedicine) are a partner &amp;amp; nice  to work with @Graciano_NP &amp;amp; Joana Santos (Coimbra Health School).  @EFRadiographerS are">
            <a:extLst>
              <a:ext uri="{FF2B5EF4-FFF2-40B4-BE49-F238E27FC236}">
                <a16:creationId xmlns:a16="http://schemas.microsoft.com/office/drawing/2014/main" id="{810F0C21-6C5C-D14A-80AA-FD63E9964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037" y="4178941"/>
            <a:ext cx="1587243" cy="158724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eduGAIN">
            <a:extLst>
              <a:ext uri="{FF2B5EF4-FFF2-40B4-BE49-F238E27FC236}">
                <a16:creationId xmlns:a16="http://schemas.microsoft.com/office/drawing/2014/main" id="{2DFC2DF5-3BA4-AE46-AC4F-DE432E8C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487" y="1918997"/>
            <a:ext cx="1943100" cy="508000"/>
          </a:xfrm>
          <a:prstGeom prst="rect">
            <a:avLst/>
          </a:prstGeom>
          <a:noFill/>
          <a:extLst>
            <a:ext uri="{909E8E84-426E-40DD-AFC4-6F175D3DCCD1}">
              <a14:hiddenFill xmlns:a14="http://schemas.microsoft.com/office/drawing/2010/main">
                <a:solidFill>
                  <a:srgbClr val="FFFFFF"/>
                </a:solidFill>
              </a14:hiddenFill>
            </a:ext>
          </a:extLst>
        </p:spPr>
      </p:pic>
      <p:sp>
        <p:nvSpPr>
          <p:cNvPr id="13" name="Striped Right Arrow 12">
            <a:extLst>
              <a:ext uri="{FF2B5EF4-FFF2-40B4-BE49-F238E27FC236}">
                <a16:creationId xmlns:a16="http://schemas.microsoft.com/office/drawing/2014/main" id="{FEBB7366-6017-D943-B802-8481D9DC56F0}"/>
              </a:ext>
            </a:extLst>
          </p:cNvPr>
          <p:cNvSpPr/>
          <p:nvPr/>
        </p:nvSpPr>
        <p:spPr>
          <a:xfrm rot="2708495">
            <a:off x="7226861" y="3099876"/>
            <a:ext cx="1708408" cy="6425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5" name="Striped Right Arrow 14">
            <a:extLst>
              <a:ext uri="{FF2B5EF4-FFF2-40B4-BE49-F238E27FC236}">
                <a16:creationId xmlns:a16="http://schemas.microsoft.com/office/drawing/2014/main" id="{E48E1557-28D6-F841-8481-9CDDD1E6ECAB}"/>
              </a:ext>
            </a:extLst>
          </p:cNvPr>
          <p:cNvSpPr/>
          <p:nvPr/>
        </p:nvSpPr>
        <p:spPr>
          <a:xfrm rot="7818986">
            <a:off x="4846910" y="2988077"/>
            <a:ext cx="1708408" cy="64255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4" name="TextBox 13">
            <a:extLst>
              <a:ext uri="{FF2B5EF4-FFF2-40B4-BE49-F238E27FC236}">
                <a16:creationId xmlns:a16="http://schemas.microsoft.com/office/drawing/2014/main" id="{B8FD1520-43C5-8D4A-A5C5-EE56D4B5DD3E}"/>
              </a:ext>
            </a:extLst>
          </p:cNvPr>
          <p:cNvSpPr txBox="1"/>
          <p:nvPr/>
        </p:nvSpPr>
        <p:spPr>
          <a:xfrm>
            <a:off x="179305" y="1577719"/>
            <a:ext cx="5044586" cy="646331"/>
          </a:xfrm>
          <a:prstGeom prst="rect">
            <a:avLst/>
          </a:prstGeom>
          <a:noFill/>
        </p:spPr>
        <p:txBody>
          <a:bodyPr wrap="none" rtlCol="0">
            <a:spAutoFit/>
          </a:bodyPr>
          <a:lstStyle/>
          <a:p>
            <a:r>
              <a:rPr lang="en-RO" dirty="0"/>
              <a:t>It solves IPR and security aspects....</a:t>
            </a:r>
          </a:p>
          <a:p>
            <a:r>
              <a:rPr lang="en-RO" dirty="0"/>
              <a:t>Harder to implement and test and deliver on-time...</a:t>
            </a:r>
          </a:p>
        </p:txBody>
      </p:sp>
      <p:pic>
        <p:nvPicPr>
          <p:cNvPr id="4098" name="Picture 2" descr="ckan · GitHub">
            <a:extLst>
              <a:ext uri="{FF2B5EF4-FFF2-40B4-BE49-F238E27FC236}">
                <a16:creationId xmlns:a16="http://schemas.microsoft.com/office/drawing/2014/main" id="{291588A5-3994-8342-A0DC-D3C3476ECF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465" y="3546984"/>
            <a:ext cx="1289482" cy="12894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kan · GitHub">
            <a:extLst>
              <a:ext uri="{FF2B5EF4-FFF2-40B4-BE49-F238E27FC236}">
                <a16:creationId xmlns:a16="http://schemas.microsoft.com/office/drawing/2014/main" id="{1BB40FE0-C9ED-9948-9259-045BB4162E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1796" y="3429000"/>
            <a:ext cx="1260687" cy="126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337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3166F5-B301-974A-AF0D-D3CD7F3D2497}"/>
              </a:ext>
            </a:extLst>
          </p:cNvPr>
          <p:cNvSpPr>
            <a:spLocks noGrp="1"/>
          </p:cNvSpPr>
          <p:nvPr>
            <p:ph type="title"/>
          </p:nvPr>
        </p:nvSpPr>
        <p:spPr/>
        <p:txBody>
          <a:bodyPr/>
          <a:lstStyle/>
          <a:p>
            <a:r>
              <a:rPr lang="en-RO" dirty="0"/>
              <a:t>Phase 3: carpentier (catalogue of classes / modules?)</a:t>
            </a:r>
          </a:p>
        </p:txBody>
      </p:sp>
      <p:pic>
        <p:nvPicPr>
          <p:cNvPr id="6" name="Picture 5" descr="Graphical user interface, website, timeline&#10;&#10;Description automatically generated">
            <a:extLst>
              <a:ext uri="{FF2B5EF4-FFF2-40B4-BE49-F238E27FC236}">
                <a16:creationId xmlns:a16="http://schemas.microsoft.com/office/drawing/2014/main" id="{D9B8C1FA-6DB9-9F4D-93A8-DB363247E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815" y="1938257"/>
            <a:ext cx="3743483" cy="2240684"/>
          </a:xfrm>
          <a:prstGeom prst="rect">
            <a:avLst/>
          </a:prstGeom>
        </p:spPr>
      </p:pic>
      <p:pic>
        <p:nvPicPr>
          <p:cNvPr id="8" name="Graphic 7" descr="School boy with solid fill">
            <a:extLst>
              <a:ext uri="{FF2B5EF4-FFF2-40B4-BE49-F238E27FC236}">
                <a16:creationId xmlns:a16="http://schemas.microsoft.com/office/drawing/2014/main" id="{381EBBB8-7A76-E240-86D5-4224DEF0AF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471" y="2495006"/>
            <a:ext cx="914400" cy="914400"/>
          </a:xfrm>
          <a:prstGeom prst="rect">
            <a:avLst/>
          </a:prstGeom>
        </p:spPr>
      </p:pic>
      <p:pic>
        <p:nvPicPr>
          <p:cNvPr id="10" name="Graphic 9" descr="Classroom with solid fill">
            <a:extLst>
              <a:ext uri="{FF2B5EF4-FFF2-40B4-BE49-F238E27FC236}">
                <a16:creationId xmlns:a16="http://schemas.microsoft.com/office/drawing/2014/main" id="{B01841C5-71DB-0047-8C06-2F25817EAB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6824" y="2889899"/>
            <a:ext cx="914400" cy="914400"/>
          </a:xfrm>
          <a:prstGeom prst="rect">
            <a:avLst/>
          </a:prstGeom>
        </p:spPr>
      </p:pic>
      <p:pic>
        <p:nvPicPr>
          <p:cNvPr id="11" name="Picture 2" descr="Moodle - Open-source learning platform | Moodle.org">
            <a:extLst>
              <a:ext uri="{FF2B5EF4-FFF2-40B4-BE49-F238E27FC236}">
                <a16:creationId xmlns:a16="http://schemas.microsoft.com/office/drawing/2014/main" id="{D9EE0EA3-9093-C24F-8D27-6EF366E82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6461" y="2997703"/>
            <a:ext cx="2819400" cy="71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Jonathan McNulty on Twitter: &amp;quot;MEDIRAD consortium meeting at La Sapienza  University, Rome, where #UCDRadiography (@UCDMedicine) are a partner &amp;amp; nice  to work with @Graciano_NP &amp;amp; Joana Santos (Coimbra Health School).  @EFRadiographerS are">
            <a:extLst>
              <a:ext uri="{FF2B5EF4-FFF2-40B4-BE49-F238E27FC236}">
                <a16:creationId xmlns:a16="http://schemas.microsoft.com/office/drawing/2014/main" id="{EEEFEB91-FC75-1141-A708-5E0B2CBD7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6161" y="4285959"/>
            <a:ext cx="1587243" cy="158724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3128A27E-8FC5-054C-885D-C64F368F6A1E}"/>
              </a:ext>
            </a:extLst>
          </p:cNvPr>
          <p:cNvCxnSpPr>
            <a:cxnSpLocks/>
            <a:stCxn id="8" idx="2"/>
          </p:cNvCxnSpPr>
          <p:nvPr/>
        </p:nvCxnSpPr>
        <p:spPr>
          <a:xfrm>
            <a:off x="602671" y="3409406"/>
            <a:ext cx="122612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eduGAIN">
            <a:extLst>
              <a:ext uri="{FF2B5EF4-FFF2-40B4-BE49-F238E27FC236}">
                <a16:creationId xmlns:a16="http://schemas.microsoft.com/office/drawing/2014/main" id="{E87A9ABE-DFED-1048-A78E-3D10267AEE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3487" y="1918997"/>
            <a:ext cx="1943100" cy="5080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CED297CB-CD4C-C641-B2C8-6616811BC890}"/>
              </a:ext>
            </a:extLst>
          </p:cNvPr>
          <p:cNvCxnSpPr>
            <a:cxnSpLocks/>
          </p:cNvCxnSpPr>
          <p:nvPr/>
        </p:nvCxnSpPr>
        <p:spPr>
          <a:xfrm flipV="1">
            <a:off x="4764047" y="2426997"/>
            <a:ext cx="851660" cy="92580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CAE07F-00DE-934F-AA25-1DF8C41D1133}"/>
              </a:ext>
            </a:extLst>
          </p:cNvPr>
          <p:cNvCxnSpPr>
            <a:cxnSpLocks/>
          </p:cNvCxnSpPr>
          <p:nvPr/>
        </p:nvCxnSpPr>
        <p:spPr>
          <a:xfrm>
            <a:off x="7172397" y="2540503"/>
            <a:ext cx="0" cy="5180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63541A2-50C6-D84E-8B72-E5DE537A5F01}"/>
              </a:ext>
            </a:extLst>
          </p:cNvPr>
          <p:cNvCxnSpPr>
            <a:cxnSpLocks/>
          </p:cNvCxnSpPr>
          <p:nvPr/>
        </p:nvCxnSpPr>
        <p:spPr>
          <a:xfrm flipH="1">
            <a:off x="9117875" y="3429000"/>
            <a:ext cx="55894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Cloud 25">
            <a:extLst>
              <a:ext uri="{FF2B5EF4-FFF2-40B4-BE49-F238E27FC236}">
                <a16:creationId xmlns:a16="http://schemas.microsoft.com/office/drawing/2014/main" id="{642E5CB3-22C6-2A43-88F3-00143C5BD24C}"/>
              </a:ext>
            </a:extLst>
          </p:cNvPr>
          <p:cNvSpPr/>
          <p:nvPr/>
        </p:nvSpPr>
        <p:spPr>
          <a:xfrm>
            <a:off x="5793056" y="2572041"/>
            <a:ext cx="4880919" cy="306447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7" name="Cloud 26">
            <a:extLst>
              <a:ext uri="{FF2B5EF4-FFF2-40B4-BE49-F238E27FC236}">
                <a16:creationId xmlns:a16="http://schemas.microsoft.com/office/drawing/2014/main" id="{3FF5ECCF-C22C-AE48-9B8A-69B21D9B6B6B}"/>
              </a:ext>
            </a:extLst>
          </p:cNvPr>
          <p:cNvSpPr/>
          <p:nvPr/>
        </p:nvSpPr>
        <p:spPr>
          <a:xfrm>
            <a:off x="88640" y="1526361"/>
            <a:ext cx="4141470" cy="306447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28" name="Picture 6" descr="Technische Universität Wien | LinkedIn">
            <a:extLst>
              <a:ext uri="{FF2B5EF4-FFF2-40B4-BE49-F238E27FC236}">
                <a16:creationId xmlns:a16="http://schemas.microsoft.com/office/drawing/2014/main" id="{AD89B68D-488F-9E4A-A105-3919246522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048" y="4104279"/>
            <a:ext cx="1587242" cy="158724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kan · GitHub">
            <a:extLst>
              <a:ext uri="{FF2B5EF4-FFF2-40B4-BE49-F238E27FC236}">
                <a16:creationId xmlns:a16="http://schemas.microsoft.com/office/drawing/2014/main" id="{779FDD0B-B014-3241-B828-F9E5ADF1D8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807" y="3901829"/>
            <a:ext cx="1235354" cy="123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37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A2AE9-A264-0049-A63A-087993C2B83C}"/>
              </a:ext>
            </a:extLst>
          </p:cNvPr>
          <p:cNvSpPr>
            <a:spLocks noGrp="1"/>
          </p:cNvSpPr>
          <p:nvPr>
            <p:ph idx="1"/>
          </p:nvPr>
        </p:nvSpPr>
        <p:spPr/>
        <p:txBody>
          <a:bodyPr/>
          <a:lstStyle/>
          <a:p>
            <a:pPr>
              <a:lnSpc>
                <a:spcPct val="150000"/>
              </a:lnSpc>
            </a:pPr>
            <a:r>
              <a:rPr lang="en-GB" dirty="0"/>
              <a:t>Training Platform to share online digital training materials with Students and Early Stage Researchers</a:t>
            </a:r>
          </a:p>
          <a:p>
            <a:pPr lvl="1">
              <a:lnSpc>
                <a:spcPct val="150000"/>
              </a:lnSpc>
            </a:pPr>
            <a:r>
              <a:rPr lang="en-GB" dirty="0"/>
              <a:t>Host online Training Sessions and be able to collect feedback. </a:t>
            </a:r>
          </a:p>
          <a:p>
            <a:pPr lvl="1">
              <a:lnSpc>
                <a:spcPct val="150000"/>
              </a:lnSpc>
            </a:pPr>
            <a:r>
              <a:rPr lang="en-GB" dirty="0"/>
              <a:t>Work as a Living Lab for fostering hands-on activities on OS domains, like working with open and accessible data.</a:t>
            </a:r>
          </a:p>
          <a:p>
            <a:endParaRPr lang="en-RO" dirty="0"/>
          </a:p>
        </p:txBody>
      </p:sp>
      <p:sp>
        <p:nvSpPr>
          <p:cNvPr id="3" name="Title 2">
            <a:extLst>
              <a:ext uri="{FF2B5EF4-FFF2-40B4-BE49-F238E27FC236}">
                <a16:creationId xmlns:a16="http://schemas.microsoft.com/office/drawing/2014/main" id="{2981E70E-0981-4841-874E-77FC73FDE85D}"/>
              </a:ext>
            </a:extLst>
          </p:cNvPr>
          <p:cNvSpPr>
            <a:spLocks noGrp="1"/>
          </p:cNvSpPr>
          <p:nvPr>
            <p:ph type="title"/>
          </p:nvPr>
        </p:nvSpPr>
        <p:spPr/>
        <p:txBody>
          <a:bodyPr/>
          <a:lstStyle/>
          <a:p>
            <a:r>
              <a:rPr lang="en-RO" dirty="0"/>
              <a:t>Overview of IO3</a:t>
            </a:r>
          </a:p>
        </p:txBody>
      </p:sp>
    </p:spTree>
    <p:extLst>
      <p:ext uri="{BB962C8B-B14F-4D97-AF65-F5344CB8AC3E}">
        <p14:creationId xmlns:p14="http://schemas.microsoft.com/office/powerpoint/2010/main" val="2412892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DE7DC1-6615-CE43-B08E-2ACE5325A4D2}"/>
              </a:ext>
            </a:extLst>
          </p:cNvPr>
          <p:cNvSpPr>
            <a:spLocks noGrp="1"/>
          </p:cNvSpPr>
          <p:nvPr>
            <p:ph idx="1"/>
          </p:nvPr>
        </p:nvSpPr>
        <p:spPr>
          <a:xfrm>
            <a:off x="145471" y="1531257"/>
            <a:ext cx="11621127" cy="4673601"/>
          </a:xfrm>
        </p:spPr>
        <p:txBody>
          <a:bodyPr>
            <a:normAutofit lnSpcReduction="10000"/>
          </a:bodyPr>
          <a:lstStyle/>
          <a:p>
            <a:r>
              <a:rPr lang="en-RO" dirty="0"/>
              <a:t>We started developing the *centralised* Moodle platform at UPB with the first set of classes</a:t>
            </a:r>
          </a:p>
          <a:p>
            <a:pPr lvl="1"/>
            <a:r>
              <a:rPr lang="en-RO" dirty="0"/>
              <a:t>To be ready for first training (common) modules </a:t>
            </a:r>
            <a:r>
              <a:rPr lang="en-RO" dirty="0">
                <a:sym typeface="Wingdings" pitchFamily="2" charset="2"/>
              </a:rPr>
              <a:t> please select classes that do not suffer from IPR / authorisation problems</a:t>
            </a:r>
          </a:p>
          <a:p>
            <a:pPr lvl="1"/>
            <a:r>
              <a:rPr lang="en-RO" dirty="0">
                <a:sym typeface="Wingdings" pitchFamily="2" charset="2"/>
              </a:rPr>
              <a:t>If classes are *mandatory* tought at the home institution, be prepared to manually enrol outside PhD students into the local authorisation system</a:t>
            </a:r>
          </a:p>
          <a:p>
            <a:r>
              <a:rPr lang="en-RO" dirty="0">
                <a:sym typeface="Wingdings" pitchFamily="2" charset="2"/>
              </a:rPr>
              <a:t>We will disseminate and collect data for a questionairre to understand the technical local training conditions for partners</a:t>
            </a:r>
          </a:p>
          <a:p>
            <a:pPr lvl="1"/>
            <a:r>
              <a:rPr lang="en-RO" dirty="0">
                <a:sym typeface="Wingdings" pitchFamily="2" charset="2"/>
              </a:rPr>
              <a:t>Didn’t do it earlier to not overlap with the effort in IO.1</a:t>
            </a:r>
          </a:p>
          <a:p>
            <a:r>
              <a:rPr lang="en-RO" dirty="0">
                <a:sym typeface="Wingdings" pitchFamily="2" charset="2"/>
              </a:rPr>
              <a:t>Develop the eduGAIN connectors with all partners supporting this</a:t>
            </a:r>
          </a:p>
          <a:p>
            <a:pPr lvl="1"/>
            <a:r>
              <a:rPr lang="en-RO" dirty="0">
                <a:sym typeface="Wingdings" pitchFamily="2" charset="2"/>
              </a:rPr>
              <a:t>Already developing connectors at UPB for the integration between dataverse and SAML 2.0 (local auth system) </a:t>
            </a:r>
            <a:endParaRPr lang="en-RO" dirty="0"/>
          </a:p>
        </p:txBody>
      </p:sp>
      <p:sp>
        <p:nvSpPr>
          <p:cNvPr id="3" name="Title 2">
            <a:extLst>
              <a:ext uri="{FF2B5EF4-FFF2-40B4-BE49-F238E27FC236}">
                <a16:creationId xmlns:a16="http://schemas.microsoft.com/office/drawing/2014/main" id="{61023691-18ED-EB45-A93F-1D8C79AD49E7}"/>
              </a:ext>
            </a:extLst>
          </p:cNvPr>
          <p:cNvSpPr>
            <a:spLocks noGrp="1"/>
          </p:cNvSpPr>
          <p:nvPr>
            <p:ph type="title"/>
          </p:nvPr>
        </p:nvSpPr>
        <p:spPr/>
        <p:txBody>
          <a:bodyPr/>
          <a:lstStyle/>
          <a:p>
            <a:r>
              <a:rPr lang="en-RO" dirty="0"/>
              <a:t>Steps</a:t>
            </a:r>
          </a:p>
        </p:txBody>
      </p:sp>
    </p:spTree>
    <p:extLst>
      <p:ext uri="{BB962C8B-B14F-4D97-AF65-F5344CB8AC3E}">
        <p14:creationId xmlns:p14="http://schemas.microsoft.com/office/powerpoint/2010/main" val="899342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7B18E-0B93-A744-88AF-38C1C8282777}"/>
              </a:ext>
            </a:extLst>
          </p:cNvPr>
          <p:cNvSpPr>
            <a:spLocks noGrp="1"/>
          </p:cNvSpPr>
          <p:nvPr>
            <p:ph type="title"/>
          </p:nvPr>
        </p:nvSpPr>
        <p:spPr/>
        <p:txBody>
          <a:bodyPr/>
          <a:lstStyle/>
          <a:p>
            <a:r>
              <a:rPr lang="en-RO" dirty="0"/>
              <a:t>Phase 1: Moodle set-up</a:t>
            </a:r>
          </a:p>
        </p:txBody>
      </p:sp>
      <p:sp>
        <p:nvSpPr>
          <p:cNvPr id="5" name="Rectangle 4">
            <a:extLst>
              <a:ext uri="{FF2B5EF4-FFF2-40B4-BE49-F238E27FC236}">
                <a16:creationId xmlns:a16="http://schemas.microsoft.com/office/drawing/2014/main" id="{9BA24FE7-ACD9-BD44-8604-02CDC79CFA93}"/>
              </a:ext>
            </a:extLst>
          </p:cNvPr>
          <p:cNvSpPr/>
          <p:nvPr/>
        </p:nvSpPr>
        <p:spPr>
          <a:xfrm>
            <a:off x="9410999" y="1305069"/>
            <a:ext cx="2635530" cy="369332"/>
          </a:xfrm>
          <a:prstGeom prst="rect">
            <a:avLst/>
          </a:prstGeom>
        </p:spPr>
        <p:txBody>
          <a:bodyPr wrap="none">
            <a:spAutoFit/>
          </a:bodyPr>
          <a:lstStyle/>
          <a:p>
            <a:r>
              <a:rPr lang="en-RO" dirty="0"/>
              <a:t>https://moodle.dfilip.link/</a:t>
            </a:r>
          </a:p>
        </p:txBody>
      </p:sp>
      <p:pic>
        <p:nvPicPr>
          <p:cNvPr id="7" name="Picture 6" descr="Graphical user interface, text, application, email&#10;&#10;Description automatically generated">
            <a:extLst>
              <a:ext uri="{FF2B5EF4-FFF2-40B4-BE49-F238E27FC236}">
                <a16:creationId xmlns:a16="http://schemas.microsoft.com/office/drawing/2014/main" id="{A5A532A9-D6CC-4942-AA3A-50AF8190C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5" y="1324947"/>
            <a:ext cx="9384144" cy="5007506"/>
          </a:xfrm>
          <a:prstGeom prst="rect">
            <a:avLst/>
          </a:prstGeom>
        </p:spPr>
      </p:pic>
      <p:sp>
        <p:nvSpPr>
          <p:cNvPr id="8" name="Rectangle 7">
            <a:extLst>
              <a:ext uri="{FF2B5EF4-FFF2-40B4-BE49-F238E27FC236}">
                <a16:creationId xmlns:a16="http://schemas.microsoft.com/office/drawing/2014/main" id="{A9201062-F122-3846-BCCD-1E4D47296A3A}"/>
              </a:ext>
            </a:extLst>
          </p:cNvPr>
          <p:cNvSpPr/>
          <p:nvPr/>
        </p:nvSpPr>
        <p:spPr>
          <a:xfrm>
            <a:off x="7941365" y="2003239"/>
            <a:ext cx="6096000" cy="3373359"/>
          </a:xfrm>
          <a:prstGeom prst="rect">
            <a:avLst/>
          </a:prstGeom>
        </p:spPr>
        <p:txBody>
          <a:bodyPr>
            <a:spAutoFit/>
          </a:bodyPr>
          <a:lstStyle/>
          <a:p>
            <a:pPr>
              <a:lnSpc>
                <a:spcPct val="150000"/>
              </a:lnSpc>
            </a:pPr>
            <a:r>
              <a:rPr lang="en-GB" dirty="0">
                <a:solidFill>
                  <a:srgbClr val="FF0000"/>
                </a:solidFill>
              </a:rPr>
              <a:t>Visualising Data</a:t>
            </a:r>
          </a:p>
          <a:p>
            <a:pPr>
              <a:lnSpc>
                <a:spcPct val="150000"/>
              </a:lnSpc>
            </a:pPr>
            <a:r>
              <a:rPr lang="en-GB" dirty="0">
                <a:solidFill>
                  <a:srgbClr val="FF0000"/>
                </a:solidFill>
              </a:rPr>
              <a:t>Data Cleaning with </a:t>
            </a:r>
            <a:r>
              <a:rPr lang="en-GB" dirty="0" err="1">
                <a:solidFill>
                  <a:srgbClr val="FF0000"/>
                </a:solidFill>
              </a:rPr>
              <a:t>OpenRefine</a:t>
            </a:r>
            <a:endParaRPr lang="en-GB" dirty="0">
              <a:solidFill>
                <a:srgbClr val="FF0000"/>
              </a:solidFill>
            </a:endParaRPr>
          </a:p>
          <a:p>
            <a:pPr>
              <a:lnSpc>
                <a:spcPct val="150000"/>
              </a:lnSpc>
            </a:pPr>
            <a:r>
              <a:rPr lang="en-GB" dirty="0">
                <a:solidFill>
                  <a:srgbClr val="FF0000"/>
                </a:solidFill>
              </a:rPr>
              <a:t>Working with Personal and Sensitive Data</a:t>
            </a:r>
          </a:p>
          <a:p>
            <a:pPr>
              <a:lnSpc>
                <a:spcPct val="150000"/>
              </a:lnSpc>
            </a:pPr>
            <a:r>
              <a:rPr lang="en-GB" dirty="0">
                <a:solidFill>
                  <a:srgbClr val="FF0000"/>
                </a:solidFill>
              </a:rPr>
              <a:t>Archiving Data</a:t>
            </a:r>
          </a:p>
          <a:p>
            <a:pPr>
              <a:lnSpc>
                <a:spcPct val="150000"/>
              </a:lnSpc>
            </a:pPr>
            <a:r>
              <a:rPr lang="en-GB" dirty="0">
                <a:solidFill>
                  <a:srgbClr val="FF0000"/>
                </a:solidFill>
              </a:rPr>
              <a:t>Sharing Data</a:t>
            </a:r>
          </a:p>
          <a:p>
            <a:pPr>
              <a:lnSpc>
                <a:spcPct val="150000"/>
              </a:lnSpc>
            </a:pPr>
            <a:r>
              <a:rPr lang="en-GB" dirty="0">
                <a:solidFill>
                  <a:srgbClr val="FF0000"/>
                </a:solidFill>
              </a:rPr>
              <a:t>Working with Data</a:t>
            </a:r>
          </a:p>
          <a:p>
            <a:pPr>
              <a:lnSpc>
                <a:spcPct val="150000"/>
              </a:lnSpc>
            </a:pPr>
            <a:r>
              <a:rPr lang="en-GB" dirty="0">
                <a:solidFill>
                  <a:srgbClr val="FF0000"/>
                </a:solidFill>
              </a:rPr>
              <a:t>Data Management Planning</a:t>
            </a:r>
          </a:p>
          <a:p>
            <a:pPr>
              <a:lnSpc>
                <a:spcPct val="150000"/>
              </a:lnSpc>
            </a:pPr>
            <a:r>
              <a:rPr lang="en-GB" dirty="0">
                <a:solidFill>
                  <a:srgbClr val="FF0000"/>
                </a:solidFill>
              </a:rPr>
              <a:t>Understanding Research Data</a:t>
            </a:r>
          </a:p>
        </p:txBody>
      </p:sp>
    </p:spTree>
    <p:extLst>
      <p:ext uri="{BB962C8B-B14F-4D97-AF65-F5344CB8AC3E}">
        <p14:creationId xmlns:p14="http://schemas.microsoft.com/office/powerpoint/2010/main" val="146259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2234E6-60C5-1143-9A05-BACA59CF0272}"/>
              </a:ext>
            </a:extLst>
          </p:cNvPr>
          <p:cNvSpPr>
            <a:spLocks noGrp="1"/>
          </p:cNvSpPr>
          <p:nvPr>
            <p:ph type="title"/>
          </p:nvPr>
        </p:nvSpPr>
        <p:spPr/>
        <p:txBody>
          <a:bodyPr/>
          <a:lstStyle/>
          <a:p>
            <a:r>
              <a:rPr lang="en-RO" dirty="0"/>
              <a:t>Inside each course has modules</a:t>
            </a:r>
          </a:p>
        </p:txBody>
      </p:sp>
      <p:pic>
        <p:nvPicPr>
          <p:cNvPr id="5" name="Picture 4" descr="Graphical user interface, text, application, email&#10;&#10;Description automatically generated">
            <a:extLst>
              <a:ext uri="{FF2B5EF4-FFF2-40B4-BE49-F238E27FC236}">
                <a16:creationId xmlns:a16="http://schemas.microsoft.com/office/drawing/2014/main" id="{0B65718C-9D93-714C-AB9A-E304378D6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76" y="1305069"/>
            <a:ext cx="10766738" cy="4980911"/>
          </a:xfrm>
          <a:prstGeom prst="rect">
            <a:avLst/>
          </a:prstGeom>
        </p:spPr>
      </p:pic>
    </p:spTree>
    <p:extLst>
      <p:ext uri="{BB962C8B-B14F-4D97-AF65-F5344CB8AC3E}">
        <p14:creationId xmlns:p14="http://schemas.microsoft.com/office/powerpoint/2010/main" val="3838030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C35B6-31BF-9042-9870-4B284EED66F0}"/>
              </a:ext>
            </a:extLst>
          </p:cNvPr>
          <p:cNvSpPr>
            <a:spLocks noGrp="1"/>
          </p:cNvSpPr>
          <p:nvPr>
            <p:ph idx="1"/>
          </p:nvPr>
        </p:nvSpPr>
        <p:spPr>
          <a:xfrm>
            <a:off x="271468" y="1443382"/>
            <a:ext cx="11649063" cy="3971235"/>
          </a:xfrm>
        </p:spPr>
        <p:txBody>
          <a:bodyPr/>
          <a:lstStyle/>
          <a:p>
            <a:r>
              <a:rPr lang="en-GB" dirty="0"/>
              <a:t>We started with the </a:t>
            </a:r>
            <a:r>
              <a:rPr lang="en-GB" dirty="0" err="1"/>
              <a:t>eduGAIN</a:t>
            </a:r>
            <a:r>
              <a:rPr lang="en-GB" dirty="0"/>
              <a:t> documentation [1] [2] </a:t>
            </a:r>
          </a:p>
          <a:p>
            <a:r>
              <a:rPr lang="en-GB" dirty="0"/>
              <a:t>One can add own identity provider by SAML if the elements from [2] are still specified in the metadata exposed by SAML and be signed with the specifications in that document</a:t>
            </a:r>
          </a:p>
          <a:p>
            <a:r>
              <a:rPr lang="en-GB" dirty="0"/>
              <a:t>Finally, the IDP should appear at [3]</a:t>
            </a:r>
          </a:p>
          <a:p>
            <a:r>
              <a:rPr lang="en-GB" dirty="0"/>
              <a:t>If we expose a service provider in </a:t>
            </a:r>
            <a:r>
              <a:rPr lang="en-GB" dirty="0" err="1"/>
              <a:t>eduGAIN</a:t>
            </a:r>
            <a:r>
              <a:rPr lang="en-GB" dirty="0"/>
              <a:t>, we have to talk to the member federation we will belong to [4] in order to be exposed to the other federations (UPB has to talk with </a:t>
            </a:r>
            <a:r>
              <a:rPr lang="en-GB" dirty="0" err="1"/>
              <a:t>RoEduNetID</a:t>
            </a:r>
            <a:r>
              <a:rPr lang="en-GB" dirty="0"/>
              <a:t>)</a:t>
            </a:r>
            <a:endParaRPr lang="en-RO" dirty="0"/>
          </a:p>
        </p:txBody>
      </p:sp>
      <p:sp>
        <p:nvSpPr>
          <p:cNvPr id="3" name="Title 2">
            <a:extLst>
              <a:ext uri="{FF2B5EF4-FFF2-40B4-BE49-F238E27FC236}">
                <a16:creationId xmlns:a16="http://schemas.microsoft.com/office/drawing/2014/main" id="{17443212-E7CB-7848-ADC5-549532D0D50E}"/>
              </a:ext>
            </a:extLst>
          </p:cNvPr>
          <p:cNvSpPr>
            <a:spLocks noGrp="1"/>
          </p:cNvSpPr>
          <p:nvPr>
            <p:ph type="title"/>
          </p:nvPr>
        </p:nvSpPr>
        <p:spPr/>
        <p:txBody>
          <a:bodyPr/>
          <a:lstStyle/>
          <a:p>
            <a:r>
              <a:rPr lang="en-RO" dirty="0"/>
              <a:t>About EduGAIN</a:t>
            </a:r>
          </a:p>
        </p:txBody>
      </p:sp>
      <p:sp>
        <p:nvSpPr>
          <p:cNvPr id="4" name="Rectangle 3">
            <a:extLst>
              <a:ext uri="{FF2B5EF4-FFF2-40B4-BE49-F238E27FC236}">
                <a16:creationId xmlns:a16="http://schemas.microsoft.com/office/drawing/2014/main" id="{B79174D5-9DD5-2443-8203-1CC8F20AAC7A}"/>
              </a:ext>
            </a:extLst>
          </p:cNvPr>
          <p:cNvSpPr/>
          <p:nvPr/>
        </p:nvSpPr>
        <p:spPr>
          <a:xfrm>
            <a:off x="238539" y="5077169"/>
            <a:ext cx="9753600" cy="1200329"/>
          </a:xfrm>
          <a:prstGeom prst="rect">
            <a:avLst/>
          </a:prstGeom>
        </p:spPr>
        <p:txBody>
          <a:bodyPr wrap="square">
            <a:spAutoFit/>
          </a:bodyPr>
          <a:lstStyle/>
          <a:p>
            <a:r>
              <a:rPr lang="en-GB" dirty="0">
                <a:solidFill>
                  <a:srgbClr val="000000"/>
                </a:solidFill>
                <a:latin typeface="Helvetica" pitchFamily="2" charset="0"/>
              </a:rPr>
              <a:t>[1] </a:t>
            </a:r>
            <a:r>
              <a:rPr lang="en-GB" dirty="0">
                <a:latin typeface="Helvetica" pitchFamily="2" charset="0"/>
                <a:hlinkClick r:id="rId2"/>
              </a:rPr>
              <a:t>https://technical.edugain.org/documents</a:t>
            </a:r>
            <a:br>
              <a:rPr lang="en-GB" dirty="0"/>
            </a:br>
            <a:r>
              <a:rPr lang="en-GB" dirty="0">
                <a:solidFill>
                  <a:srgbClr val="000000"/>
                </a:solidFill>
                <a:latin typeface="Helvetica" pitchFamily="2" charset="0"/>
              </a:rPr>
              <a:t>[2] </a:t>
            </a:r>
            <a:r>
              <a:rPr lang="en-GB" dirty="0">
                <a:latin typeface="Helvetica" pitchFamily="2" charset="0"/>
                <a:hlinkClick r:id="rId3"/>
              </a:rPr>
              <a:t>https://technical.edugain.org/doc/eduGAIN-saml-profile.pdf</a:t>
            </a:r>
            <a:br>
              <a:rPr lang="en-GB" dirty="0"/>
            </a:br>
            <a:r>
              <a:rPr lang="en-GB" dirty="0">
                <a:solidFill>
                  <a:srgbClr val="000000"/>
                </a:solidFill>
                <a:latin typeface="Helvetica" pitchFamily="2" charset="0"/>
              </a:rPr>
              <a:t>[3] </a:t>
            </a:r>
            <a:r>
              <a:rPr lang="en-GB" dirty="0">
                <a:latin typeface="Helvetica" pitchFamily="2" charset="0"/>
                <a:hlinkClick r:id="rId4"/>
              </a:rPr>
              <a:t>https://mds.edugain.org/edugain-v1.xml</a:t>
            </a:r>
            <a:br>
              <a:rPr lang="en-GB" dirty="0"/>
            </a:br>
            <a:r>
              <a:rPr lang="en-GB" dirty="0">
                <a:solidFill>
                  <a:srgbClr val="000000"/>
                </a:solidFill>
                <a:latin typeface="Helvetica" pitchFamily="2" charset="0"/>
              </a:rPr>
              <a:t>[4] </a:t>
            </a:r>
            <a:r>
              <a:rPr lang="en-GB" dirty="0">
                <a:latin typeface="Helvetica" pitchFamily="2" charset="0"/>
                <a:hlinkClick r:id="rId5"/>
              </a:rPr>
              <a:t>https://wiki.geant.org/display/eduGAIN/How+to+Join+eduGAIN+as+Service+Provider</a:t>
            </a:r>
            <a:endParaRPr lang="en-RO" dirty="0"/>
          </a:p>
        </p:txBody>
      </p:sp>
    </p:spTree>
    <p:extLst>
      <p:ext uri="{BB962C8B-B14F-4D97-AF65-F5344CB8AC3E}">
        <p14:creationId xmlns:p14="http://schemas.microsoft.com/office/powerpoint/2010/main" val="2833923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562D57-86AB-E74B-B8DE-9C827C4B77F9}"/>
              </a:ext>
            </a:extLst>
          </p:cNvPr>
          <p:cNvSpPr>
            <a:spLocks noGrp="1"/>
          </p:cNvSpPr>
          <p:nvPr>
            <p:ph type="title"/>
          </p:nvPr>
        </p:nvSpPr>
        <p:spPr/>
        <p:txBody>
          <a:bodyPr/>
          <a:lstStyle/>
          <a:p>
            <a:r>
              <a:rPr lang="en-GB" dirty="0"/>
              <a:t>And about data repository....</a:t>
            </a:r>
            <a:endParaRPr lang="en-RO" dirty="0"/>
          </a:p>
        </p:txBody>
      </p:sp>
      <p:pic>
        <p:nvPicPr>
          <p:cNvPr id="4" name="Picture 3" descr="A screenshot of a computer&#10;&#10;Description automatically generated">
            <a:extLst>
              <a:ext uri="{FF2B5EF4-FFF2-40B4-BE49-F238E27FC236}">
                <a16:creationId xmlns:a16="http://schemas.microsoft.com/office/drawing/2014/main" id="{16BB2BEE-D228-E442-8DC4-52758D603960}"/>
              </a:ext>
            </a:extLst>
          </p:cNvPr>
          <p:cNvPicPr>
            <a:picLocks noChangeAspect="1"/>
          </p:cNvPicPr>
          <p:nvPr/>
        </p:nvPicPr>
        <p:blipFill>
          <a:blip r:embed="rId2"/>
          <a:stretch>
            <a:fillRect/>
          </a:stretch>
        </p:blipFill>
        <p:spPr>
          <a:xfrm>
            <a:off x="254672" y="2773017"/>
            <a:ext cx="5358812" cy="3014332"/>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4F06637D-8A65-A049-83A0-32EDCB4D5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794" y="2691578"/>
            <a:ext cx="6139534" cy="3177209"/>
          </a:xfrm>
          <a:prstGeom prst="rect">
            <a:avLst/>
          </a:prstGeom>
        </p:spPr>
      </p:pic>
      <p:sp>
        <p:nvSpPr>
          <p:cNvPr id="6" name="Right Arrow 5">
            <a:extLst>
              <a:ext uri="{FF2B5EF4-FFF2-40B4-BE49-F238E27FC236}">
                <a16:creationId xmlns:a16="http://schemas.microsoft.com/office/drawing/2014/main" id="{ABFED3AA-D93C-DC43-B6AB-8E13E215F490}"/>
              </a:ext>
            </a:extLst>
          </p:cNvPr>
          <p:cNvSpPr/>
          <p:nvPr/>
        </p:nvSpPr>
        <p:spPr>
          <a:xfrm>
            <a:off x="5305436" y="3803375"/>
            <a:ext cx="942435" cy="60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 name="Rectangle 7">
            <a:extLst>
              <a:ext uri="{FF2B5EF4-FFF2-40B4-BE49-F238E27FC236}">
                <a16:creationId xmlns:a16="http://schemas.microsoft.com/office/drawing/2014/main" id="{3BF1AA74-EB13-0E49-B0FA-8D2DABC539A9}"/>
              </a:ext>
            </a:extLst>
          </p:cNvPr>
          <p:cNvSpPr/>
          <p:nvPr/>
        </p:nvSpPr>
        <p:spPr>
          <a:xfrm>
            <a:off x="1736474" y="2046391"/>
            <a:ext cx="2395207" cy="338554"/>
          </a:xfrm>
          <a:prstGeom prst="rect">
            <a:avLst/>
          </a:prstGeom>
        </p:spPr>
        <p:txBody>
          <a:bodyPr wrap="none">
            <a:spAutoFit/>
          </a:bodyPr>
          <a:lstStyle/>
          <a:p>
            <a:r>
              <a:rPr lang="en-RO" sz="1600" dirty="0">
                <a:solidFill>
                  <a:srgbClr val="FF0000"/>
                </a:solidFill>
              </a:rPr>
              <a:t>https://dataverse.org/</a:t>
            </a:r>
          </a:p>
        </p:txBody>
      </p:sp>
      <p:sp>
        <p:nvSpPr>
          <p:cNvPr id="9" name="Rectangle 8">
            <a:extLst>
              <a:ext uri="{FF2B5EF4-FFF2-40B4-BE49-F238E27FC236}">
                <a16:creationId xmlns:a16="http://schemas.microsoft.com/office/drawing/2014/main" id="{2343EB81-3024-9A4B-A2A8-BAA933FC02C1}"/>
              </a:ext>
            </a:extLst>
          </p:cNvPr>
          <p:cNvSpPr/>
          <p:nvPr/>
        </p:nvSpPr>
        <p:spPr>
          <a:xfrm>
            <a:off x="8155219" y="2046391"/>
            <a:ext cx="1883849" cy="338554"/>
          </a:xfrm>
          <a:prstGeom prst="rect">
            <a:avLst/>
          </a:prstGeom>
        </p:spPr>
        <p:txBody>
          <a:bodyPr wrap="none">
            <a:spAutoFit/>
          </a:bodyPr>
          <a:lstStyle/>
          <a:p>
            <a:r>
              <a:rPr lang="en-RO" sz="1600" dirty="0">
                <a:solidFill>
                  <a:srgbClr val="FF0000"/>
                </a:solidFill>
              </a:rPr>
              <a:t>https://ckan.org/</a:t>
            </a:r>
          </a:p>
        </p:txBody>
      </p:sp>
      <p:cxnSp>
        <p:nvCxnSpPr>
          <p:cNvPr id="11" name="Straight Connector 10">
            <a:extLst>
              <a:ext uri="{FF2B5EF4-FFF2-40B4-BE49-F238E27FC236}">
                <a16:creationId xmlns:a16="http://schemas.microsoft.com/office/drawing/2014/main" id="{30B8F8FC-99DD-3D47-9C36-2C80C1590E21}"/>
              </a:ext>
            </a:extLst>
          </p:cNvPr>
          <p:cNvCxnSpPr/>
          <p:nvPr/>
        </p:nvCxnSpPr>
        <p:spPr>
          <a:xfrm>
            <a:off x="1736474" y="1749287"/>
            <a:ext cx="1801856" cy="7553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48C88A7-2019-4449-9230-422447CC08E0}"/>
              </a:ext>
            </a:extLst>
          </p:cNvPr>
          <p:cNvCxnSpPr>
            <a:cxnSpLocks/>
          </p:cNvCxnSpPr>
          <p:nvPr/>
        </p:nvCxnSpPr>
        <p:spPr>
          <a:xfrm flipV="1">
            <a:off x="2054087" y="1749287"/>
            <a:ext cx="1391478" cy="7553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622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2FEAA5-FD20-EA4C-AC1F-819DDB3F0546}"/>
              </a:ext>
            </a:extLst>
          </p:cNvPr>
          <p:cNvSpPr>
            <a:spLocks noGrp="1"/>
          </p:cNvSpPr>
          <p:nvPr>
            <p:ph idx="1"/>
          </p:nvPr>
        </p:nvSpPr>
        <p:spPr>
          <a:xfrm>
            <a:off x="145471" y="1457739"/>
            <a:ext cx="11914007" cy="4687098"/>
          </a:xfrm>
        </p:spPr>
        <p:txBody>
          <a:bodyPr>
            <a:normAutofit fontScale="70000" lnSpcReduction="20000"/>
          </a:bodyPr>
          <a:lstStyle/>
          <a:p>
            <a:r>
              <a:rPr lang="en-GB" dirty="0"/>
              <a:t>Open Source software widely used for open data publications like e.g. European Data Portal, https://</a:t>
            </a:r>
            <a:r>
              <a:rPr lang="en-GB" dirty="0" err="1"/>
              <a:t>www.data.org.uk</a:t>
            </a:r>
            <a:r>
              <a:rPr lang="en-GB" dirty="0"/>
              <a:t>/ or https://</a:t>
            </a:r>
            <a:r>
              <a:rPr lang="en-GB" dirty="0" err="1"/>
              <a:t>data.gov.ro</a:t>
            </a:r>
            <a:r>
              <a:rPr lang="en-GB" dirty="0"/>
              <a:t>/</a:t>
            </a:r>
          </a:p>
          <a:p>
            <a:r>
              <a:rPr lang="en-GB" dirty="0"/>
              <a:t>User friendly web interface for all activities associated with data publication and subscription</a:t>
            </a:r>
          </a:p>
          <a:p>
            <a:pPr lvl="1"/>
            <a:r>
              <a:rPr lang="en-GB" dirty="0"/>
              <a:t>It is highly customizable in both terms of </a:t>
            </a:r>
            <a:r>
              <a:rPr lang="en-GB" dirty="0" err="1"/>
              <a:t>Look&amp;Feel</a:t>
            </a:r>
            <a:r>
              <a:rPr lang="en-GB" dirty="0"/>
              <a:t> and functionalities.</a:t>
            </a:r>
          </a:p>
          <a:p>
            <a:r>
              <a:rPr lang="en-GB" dirty="0"/>
              <a:t>Capable of advanced data management</a:t>
            </a:r>
          </a:p>
          <a:p>
            <a:pPr lvl="1"/>
            <a:r>
              <a:rPr lang="en-GB" dirty="0"/>
              <a:t>All datasets are organized and described with metadata, which allows it to be easily discoverable, with the use of search phrases and customizable filters (e.g.: tags, categories, data formats)</a:t>
            </a:r>
          </a:p>
          <a:p>
            <a:pPr lvl="1"/>
            <a:r>
              <a:rPr lang="en-GB" dirty="0"/>
              <a:t>It is possible to publish one dataset in different data formats, not only as downloadable files but also as links to web service, web API or links to external WWW resources</a:t>
            </a:r>
          </a:p>
          <a:p>
            <a:r>
              <a:rPr lang="en-GB" dirty="0"/>
              <a:t>Datasets can be stored in CKAN, along with version history and dataset statistics, which allows to monitor the interest in datasets</a:t>
            </a:r>
          </a:p>
          <a:p>
            <a:r>
              <a:rPr lang="en-GB" dirty="0"/>
              <a:t>It provides functionalities for collaboration, community participation and providing feedback, such as comments, ratings and sharing</a:t>
            </a:r>
          </a:p>
          <a:p>
            <a:r>
              <a:rPr lang="en-GB" dirty="0"/>
              <a:t>It provides very rich RESTful JSON API, which allows other applications to discover and access the datasets</a:t>
            </a:r>
          </a:p>
          <a:p>
            <a:r>
              <a:rPr lang="en-GB" dirty="0"/>
              <a:t>It can be integrated easily with Semantic Web technologies such as RDF data model and SPARQL.</a:t>
            </a:r>
            <a:endParaRPr lang="en-RO" dirty="0"/>
          </a:p>
        </p:txBody>
      </p:sp>
      <p:sp>
        <p:nvSpPr>
          <p:cNvPr id="3" name="Title 2">
            <a:extLst>
              <a:ext uri="{FF2B5EF4-FFF2-40B4-BE49-F238E27FC236}">
                <a16:creationId xmlns:a16="http://schemas.microsoft.com/office/drawing/2014/main" id="{9F229F4E-C723-034B-B91D-E3B49F259CC2}"/>
              </a:ext>
            </a:extLst>
          </p:cNvPr>
          <p:cNvSpPr>
            <a:spLocks noGrp="1"/>
          </p:cNvSpPr>
          <p:nvPr>
            <p:ph type="title"/>
          </p:nvPr>
        </p:nvSpPr>
        <p:spPr/>
        <p:txBody>
          <a:bodyPr/>
          <a:lstStyle/>
          <a:p>
            <a:r>
              <a:rPr lang="en-RO" dirty="0"/>
              <a:t>Advantages CKAN</a:t>
            </a:r>
          </a:p>
        </p:txBody>
      </p:sp>
    </p:spTree>
    <p:extLst>
      <p:ext uri="{BB962C8B-B14F-4D97-AF65-F5344CB8AC3E}">
        <p14:creationId xmlns:p14="http://schemas.microsoft.com/office/powerpoint/2010/main" val="3578185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691ED-748F-6549-B080-70FD2FF56A1D}"/>
              </a:ext>
            </a:extLst>
          </p:cNvPr>
          <p:cNvSpPr>
            <a:spLocks noGrp="1"/>
          </p:cNvSpPr>
          <p:nvPr>
            <p:ph type="title"/>
          </p:nvPr>
        </p:nvSpPr>
        <p:spPr/>
        <p:txBody>
          <a:bodyPr/>
          <a:lstStyle/>
          <a:p>
            <a:r>
              <a:rPr lang="en-GB" dirty="0"/>
              <a:t>First phase - institutional authorization</a:t>
            </a:r>
            <a:endParaRPr lang="en-RO" dirty="0"/>
          </a:p>
        </p:txBody>
      </p:sp>
      <p:pic>
        <p:nvPicPr>
          <p:cNvPr id="4" name="Picture 3" descr="Graphical user interface, application&#10;&#10;Description automatically generated">
            <a:extLst>
              <a:ext uri="{FF2B5EF4-FFF2-40B4-BE49-F238E27FC236}">
                <a16:creationId xmlns:a16="http://schemas.microsoft.com/office/drawing/2014/main" id="{C4C15DE8-D8F0-DF44-BC7A-E052EE7C9314}"/>
              </a:ext>
            </a:extLst>
          </p:cNvPr>
          <p:cNvPicPr>
            <a:picLocks noChangeAspect="1"/>
          </p:cNvPicPr>
          <p:nvPr/>
        </p:nvPicPr>
        <p:blipFill>
          <a:blip r:embed="rId2"/>
          <a:stretch>
            <a:fillRect/>
          </a:stretch>
        </p:blipFill>
        <p:spPr>
          <a:xfrm>
            <a:off x="1072563" y="1681818"/>
            <a:ext cx="9885595" cy="4281659"/>
          </a:xfrm>
          <a:prstGeom prst="rect">
            <a:avLst/>
          </a:prstGeom>
        </p:spPr>
      </p:pic>
      <p:pic>
        <p:nvPicPr>
          <p:cNvPr id="5" name="Graphic 4" descr="Tick with solid fill">
            <a:extLst>
              <a:ext uri="{FF2B5EF4-FFF2-40B4-BE49-F238E27FC236}">
                <a16:creationId xmlns:a16="http://schemas.microsoft.com/office/drawing/2014/main" id="{B94C8503-B300-7748-86B4-4468E844B9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9461" y="3305340"/>
            <a:ext cx="1031727" cy="1031727"/>
          </a:xfrm>
          <a:prstGeom prst="rect">
            <a:avLst/>
          </a:prstGeom>
        </p:spPr>
      </p:pic>
    </p:spTree>
    <p:extLst>
      <p:ext uri="{BB962C8B-B14F-4D97-AF65-F5344CB8AC3E}">
        <p14:creationId xmlns:p14="http://schemas.microsoft.com/office/powerpoint/2010/main" val="1559650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09EAB5-8E5B-3147-BC40-38699DB545B5}"/>
              </a:ext>
            </a:extLst>
          </p:cNvPr>
          <p:cNvSpPr>
            <a:spLocks noGrp="1"/>
          </p:cNvSpPr>
          <p:nvPr>
            <p:ph type="title"/>
          </p:nvPr>
        </p:nvSpPr>
        <p:spPr/>
        <p:txBody>
          <a:bodyPr/>
          <a:lstStyle/>
          <a:p>
            <a:r>
              <a:rPr lang="en-RO" dirty="0"/>
              <a:t>Institutional data repository over ckan</a:t>
            </a:r>
          </a:p>
        </p:txBody>
      </p:sp>
      <p:pic>
        <p:nvPicPr>
          <p:cNvPr id="4" name="Picture 3" descr="Graphical user interface, text, application, website&#10;&#10;Description automatically generated">
            <a:extLst>
              <a:ext uri="{FF2B5EF4-FFF2-40B4-BE49-F238E27FC236}">
                <a16:creationId xmlns:a16="http://schemas.microsoft.com/office/drawing/2014/main" id="{B09617F0-8027-1643-A977-C6D4F695297D}"/>
              </a:ext>
            </a:extLst>
          </p:cNvPr>
          <p:cNvPicPr>
            <a:picLocks noChangeAspect="1"/>
          </p:cNvPicPr>
          <p:nvPr/>
        </p:nvPicPr>
        <p:blipFill>
          <a:blip r:embed="rId2"/>
          <a:stretch>
            <a:fillRect/>
          </a:stretch>
        </p:blipFill>
        <p:spPr>
          <a:xfrm>
            <a:off x="1570901" y="1741634"/>
            <a:ext cx="8372104" cy="4338682"/>
          </a:xfrm>
          <a:prstGeom prst="rect">
            <a:avLst/>
          </a:prstGeom>
        </p:spPr>
      </p:pic>
    </p:spTree>
    <p:extLst>
      <p:ext uri="{BB962C8B-B14F-4D97-AF65-F5344CB8AC3E}">
        <p14:creationId xmlns:p14="http://schemas.microsoft.com/office/powerpoint/2010/main" val="809865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A40E34-0BD9-8D49-8ABC-A12E1123618E}"/>
              </a:ext>
            </a:extLst>
          </p:cNvPr>
          <p:cNvSpPr>
            <a:spLocks noGrp="1"/>
          </p:cNvSpPr>
          <p:nvPr>
            <p:ph idx="1"/>
          </p:nvPr>
        </p:nvSpPr>
        <p:spPr>
          <a:xfrm>
            <a:off x="232778" y="1573087"/>
            <a:ext cx="11644148" cy="4653051"/>
          </a:xfrm>
        </p:spPr>
        <p:txBody>
          <a:bodyPr/>
          <a:lstStyle/>
          <a:p>
            <a:r>
              <a:rPr lang="en-RO" dirty="0"/>
              <a:t>We aim to finish with eduGAIN connectors (Moodle and ckan)</a:t>
            </a:r>
          </a:p>
          <a:p>
            <a:pPr lvl="1"/>
            <a:r>
              <a:rPr lang="en-RO" dirty="0"/>
              <a:t>Institutional channels sometimes take time</a:t>
            </a:r>
          </a:p>
          <a:p>
            <a:r>
              <a:rPr lang="en-RO" dirty="0"/>
              <a:t>We need to finalise the construction of classes</a:t>
            </a:r>
          </a:p>
          <a:p>
            <a:pPr lvl="1"/>
            <a:r>
              <a:rPr lang="en-RO" dirty="0"/>
              <a:t>Train of trainers: May 2022 </a:t>
            </a:r>
            <a:r>
              <a:rPr lang="en-RO" dirty="0">
                <a:sym typeface="Wingdings" pitchFamily="2" charset="2"/>
              </a:rPr>
              <a:t> proposal to host on the centralised Moodle for now the materials (quite soon)</a:t>
            </a:r>
          </a:p>
          <a:p>
            <a:pPr lvl="1"/>
            <a:r>
              <a:rPr lang="en-RO" dirty="0">
                <a:sym typeface="Wingdings" pitchFamily="2" charset="2"/>
              </a:rPr>
              <a:t>For Train of trainees: let’s collect all course materials and IPR constraints</a:t>
            </a:r>
          </a:p>
          <a:p>
            <a:r>
              <a:rPr lang="en-RO" dirty="0"/>
              <a:t>Carpeenter of course catalogues</a:t>
            </a:r>
          </a:p>
          <a:p>
            <a:pPr lvl="1"/>
            <a:r>
              <a:rPr lang="en-RO" dirty="0"/>
              <a:t>Some will be tought using the local Moodle instances (eduGAIN + user registration)</a:t>
            </a:r>
          </a:p>
          <a:p>
            <a:pPr lvl="1"/>
            <a:r>
              <a:rPr lang="en-RO" dirty="0"/>
              <a:t>Some will possibly be formed and may be tought over the Carpeenter solution</a:t>
            </a:r>
          </a:p>
          <a:p>
            <a:endParaRPr lang="en-RO" dirty="0"/>
          </a:p>
        </p:txBody>
      </p:sp>
      <p:sp>
        <p:nvSpPr>
          <p:cNvPr id="3" name="Title 2">
            <a:extLst>
              <a:ext uri="{FF2B5EF4-FFF2-40B4-BE49-F238E27FC236}">
                <a16:creationId xmlns:a16="http://schemas.microsoft.com/office/drawing/2014/main" id="{91EA7355-3273-E843-9AF0-B8E6143840F8}"/>
              </a:ext>
            </a:extLst>
          </p:cNvPr>
          <p:cNvSpPr>
            <a:spLocks noGrp="1"/>
          </p:cNvSpPr>
          <p:nvPr>
            <p:ph type="title"/>
          </p:nvPr>
        </p:nvSpPr>
        <p:spPr/>
        <p:txBody>
          <a:bodyPr/>
          <a:lstStyle/>
          <a:p>
            <a:r>
              <a:rPr lang="en-RO" dirty="0"/>
              <a:t>What’s next</a:t>
            </a:r>
          </a:p>
        </p:txBody>
      </p:sp>
    </p:spTree>
    <p:extLst>
      <p:ext uri="{BB962C8B-B14F-4D97-AF65-F5344CB8AC3E}">
        <p14:creationId xmlns:p14="http://schemas.microsoft.com/office/powerpoint/2010/main" val="248724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491289" y="3622781"/>
            <a:ext cx="7399421" cy="868363"/>
          </a:xfrm>
        </p:spPr>
        <p:txBody>
          <a:bodyPr>
            <a:normAutofit/>
          </a:bodyPr>
          <a:lstStyle/>
          <a:p>
            <a:pPr algn="l"/>
            <a:r>
              <a:rPr lang="en-US" sz="4800" b="1" dirty="0">
                <a:solidFill>
                  <a:schemeClr val="bg1"/>
                </a:solidFill>
                <a:latin typeface="Arial" panose="020B0604020202020204" pitchFamily="34" charset="0"/>
                <a:cs typeface="Arial" panose="020B0604020202020204" pitchFamily="34" charset="0"/>
              </a:rPr>
              <a:t>THANK YOU!</a:t>
            </a:r>
          </a:p>
        </p:txBody>
      </p:sp>
      <p:cxnSp>
        <p:nvCxnSpPr>
          <p:cNvPr id="5" name="Straight Connector 4">
            <a:extLst>
              <a:ext uri="{FF2B5EF4-FFF2-40B4-BE49-F238E27FC236}">
                <a16:creationId xmlns:a16="http://schemas.microsoft.com/office/drawing/2014/main" id="{73B95838-9304-4712-A049-9665DC4F6177}"/>
              </a:ext>
            </a:extLst>
          </p:cNvPr>
          <p:cNvCxnSpPr/>
          <p:nvPr/>
        </p:nvCxnSpPr>
        <p:spPr>
          <a:xfrm>
            <a:off x="3873500" y="-13843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646363" y="4605690"/>
            <a:ext cx="36843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pic>
        <p:nvPicPr>
          <p:cNvPr id="4" name="Picture 3" descr="A picture containing ax, vector graphics, tool&#10;&#10;Description automatically generated">
            <a:hlinkClick r:id="rId3"/>
            <a:extLst>
              <a:ext uri="{FF2B5EF4-FFF2-40B4-BE49-F238E27FC236}">
                <a16:creationId xmlns:a16="http://schemas.microsoft.com/office/drawing/2014/main" id="{B1EEBA63-BF23-42C5-A61A-78464CA00378}"/>
              </a:ext>
            </a:extLst>
          </p:cNvPr>
          <p:cNvPicPr>
            <a:picLocks noChangeAspect="1"/>
          </p:cNvPicPr>
          <p:nvPr/>
        </p:nvPicPr>
        <p:blipFill>
          <a:blip r:embed="rId4">
            <a:biLevel thresh="2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6363" y="5396422"/>
            <a:ext cx="434292" cy="352591"/>
          </a:xfrm>
          <a:prstGeom prst="rect">
            <a:avLst/>
          </a:prstGeom>
        </p:spPr>
      </p:pic>
      <p:pic>
        <p:nvPicPr>
          <p:cNvPr id="21" name="Picture 20" descr="Icon&#10;&#10;Description automatically generated">
            <a:hlinkClick r:id="rId6"/>
            <a:extLst>
              <a:ext uri="{FF2B5EF4-FFF2-40B4-BE49-F238E27FC236}">
                <a16:creationId xmlns:a16="http://schemas.microsoft.com/office/drawing/2014/main" id="{CA93997B-31DC-43D7-A95D-A0B0AE1986B7}"/>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17983" y="5283908"/>
            <a:ext cx="577618" cy="577618"/>
          </a:xfrm>
          <a:prstGeom prst="rect">
            <a:avLst/>
          </a:prstGeom>
        </p:spPr>
      </p:pic>
      <p:pic>
        <p:nvPicPr>
          <p:cNvPr id="28" name="Picture 27" descr="Icon&#10;&#10;Description automatically generated">
            <a:hlinkClick r:id="rId10" action="ppaction://hlinkfile"/>
            <a:extLst>
              <a:ext uri="{FF2B5EF4-FFF2-40B4-BE49-F238E27FC236}">
                <a16:creationId xmlns:a16="http://schemas.microsoft.com/office/drawing/2014/main" id="{4F6EBF4A-2B7F-4C87-AC9A-8C1F08DE93D4}"/>
              </a:ext>
            </a:extLst>
          </p:cNvPr>
          <p:cNvPicPr>
            <a:picLocks noChangeAspect="1"/>
          </p:cNvPicPr>
          <p:nvPr/>
        </p:nvPicPr>
        <p:blipFill>
          <a:blip r:embed="rId11">
            <a:clrChange>
              <a:clrFrom>
                <a:srgbClr val="4A85FF"/>
              </a:clrFrom>
              <a:clrTo>
                <a:srgbClr val="4A85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332929" y="5183655"/>
            <a:ext cx="778124" cy="778124"/>
          </a:xfrm>
          <a:prstGeom prst="rect">
            <a:avLst/>
          </a:prstGeom>
        </p:spPr>
      </p:pic>
      <p:sp>
        <p:nvSpPr>
          <p:cNvPr id="36" name="TextBox 35">
            <a:extLst>
              <a:ext uri="{FF2B5EF4-FFF2-40B4-BE49-F238E27FC236}">
                <a16:creationId xmlns:a16="http://schemas.microsoft.com/office/drawing/2014/main" id="{D041DE01-8997-4AB9-9441-FB1CC04EFEF2}"/>
              </a:ext>
            </a:extLst>
          </p:cNvPr>
          <p:cNvSpPr txBox="1"/>
          <p:nvPr/>
        </p:nvSpPr>
        <p:spPr>
          <a:xfrm>
            <a:off x="509831" y="5863581"/>
            <a:ext cx="233333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Follow us</a:t>
            </a:r>
          </a:p>
        </p:txBody>
      </p:sp>
    </p:spTree>
    <p:extLst>
      <p:ext uri="{BB962C8B-B14F-4D97-AF65-F5344CB8AC3E}">
        <p14:creationId xmlns:p14="http://schemas.microsoft.com/office/powerpoint/2010/main" val="121243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1BA531-F2F4-3941-8144-66B692B778A9}"/>
              </a:ext>
            </a:extLst>
          </p:cNvPr>
          <p:cNvSpPr>
            <a:spLocks noGrp="1"/>
          </p:cNvSpPr>
          <p:nvPr>
            <p:ph idx="1"/>
          </p:nvPr>
        </p:nvSpPr>
        <p:spPr/>
        <p:txBody>
          <a:bodyPr/>
          <a:lstStyle/>
          <a:p>
            <a:r>
              <a:rPr lang="en-GB" dirty="0"/>
              <a:t>O3/A1.Technical and Functional Specifications and architectural design (M1-M2)</a:t>
            </a:r>
          </a:p>
          <a:p>
            <a:r>
              <a:rPr lang="en-GB" dirty="0"/>
              <a:t>O3/A2. Implementation and first prototype evaluation (M3-M14)</a:t>
            </a:r>
          </a:p>
          <a:p>
            <a:r>
              <a:rPr lang="en-GB" dirty="0"/>
              <a:t>O3/A3. Update and product testing (M15-M30)</a:t>
            </a:r>
          </a:p>
          <a:p>
            <a:endParaRPr lang="en-RO" dirty="0"/>
          </a:p>
        </p:txBody>
      </p:sp>
      <p:sp>
        <p:nvSpPr>
          <p:cNvPr id="3" name="Title 2">
            <a:extLst>
              <a:ext uri="{FF2B5EF4-FFF2-40B4-BE49-F238E27FC236}">
                <a16:creationId xmlns:a16="http://schemas.microsoft.com/office/drawing/2014/main" id="{CB135F1E-D221-6443-892F-53D7C5C1DB57}"/>
              </a:ext>
            </a:extLst>
          </p:cNvPr>
          <p:cNvSpPr>
            <a:spLocks noGrp="1"/>
          </p:cNvSpPr>
          <p:nvPr>
            <p:ph type="title"/>
          </p:nvPr>
        </p:nvSpPr>
        <p:spPr/>
        <p:txBody>
          <a:bodyPr/>
          <a:lstStyle/>
          <a:p>
            <a:r>
              <a:rPr lang="en-RO" dirty="0"/>
              <a:t>Activities</a:t>
            </a:r>
          </a:p>
        </p:txBody>
      </p:sp>
      <p:pic>
        <p:nvPicPr>
          <p:cNvPr id="5" name="Picture 4" descr="A picture containing text, person, indoor&#10;&#10;Description automatically generated">
            <a:extLst>
              <a:ext uri="{FF2B5EF4-FFF2-40B4-BE49-F238E27FC236}">
                <a16:creationId xmlns:a16="http://schemas.microsoft.com/office/drawing/2014/main" id="{94DBB131-B7B3-7942-AD42-FE70B732E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379" y="3767975"/>
            <a:ext cx="4230655" cy="2531283"/>
          </a:xfrm>
          <a:prstGeom prst="rect">
            <a:avLst/>
          </a:prstGeom>
        </p:spPr>
      </p:pic>
    </p:spTree>
    <p:extLst>
      <p:ext uri="{BB962C8B-B14F-4D97-AF65-F5344CB8AC3E}">
        <p14:creationId xmlns:p14="http://schemas.microsoft.com/office/powerpoint/2010/main" val="642011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01D36-4F40-BC4A-820D-B42C75DE34DC}"/>
              </a:ext>
            </a:extLst>
          </p:cNvPr>
          <p:cNvSpPr>
            <a:spLocks noGrp="1"/>
          </p:cNvSpPr>
          <p:nvPr>
            <p:ph idx="1"/>
          </p:nvPr>
        </p:nvSpPr>
        <p:spPr/>
        <p:txBody>
          <a:bodyPr>
            <a:normAutofit fontScale="92500"/>
          </a:bodyPr>
          <a:lstStyle/>
          <a:p>
            <a:r>
              <a:rPr lang="en-GB" dirty="0"/>
              <a:t>Analysis of the requirements for the distributed training platform </a:t>
            </a:r>
          </a:p>
          <a:p>
            <a:pPr lvl="1"/>
            <a:r>
              <a:rPr lang="en-GB" dirty="0"/>
              <a:t>Investigate the possibility to host at each institution an instance of the platform </a:t>
            </a:r>
          </a:p>
          <a:p>
            <a:pPr lvl="1"/>
            <a:r>
              <a:rPr lang="en-GB" dirty="0"/>
              <a:t>Interconnect the authentication credential technologies into one</a:t>
            </a:r>
          </a:p>
          <a:p>
            <a:pPr lvl="1"/>
            <a:r>
              <a:rPr lang="en-GB" dirty="0"/>
              <a:t>Or, go towards a more centralised architecture for such a platform</a:t>
            </a:r>
          </a:p>
          <a:p>
            <a:r>
              <a:rPr lang="en-GB" dirty="0"/>
              <a:t>We need to analyse the requirements in terms of hosting training platform </a:t>
            </a:r>
          </a:p>
          <a:p>
            <a:pPr lvl="1"/>
            <a:r>
              <a:rPr lang="en-GB" dirty="0"/>
              <a:t>Assess the possibility of developing add-ons on-top of already existing open source software (preference) like Moodle. </a:t>
            </a:r>
          </a:p>
          <a:p>
            <a:r>
              <a:rPr lang="en-GB" dirty="0"/>
              <a:t>UPB to conduct surveys and focus groups to find out what is really needed (e.g., professors, policy makers, research stakeholders) who would be able to use the online platform. </a:t>
            </a:r>
            <a:endParaRPr lang="en-RO" dirty="0"/>
          </a:p>
        </p:txBody>
      </p:sp>
      <p:sp>
        <p:nvSpPr>
          <p:cNvPr id="3" name="Title 2">
            <a:extLst>
              <a:ext uri="{FF2B5EF4-FFF2-40B4-BE49-F238E27FC236}">
                <a16:creationId xmlns:a16="http://schemas.microsoft.com/office/drawing/2014/main" id="{FE62403B-A89D-9642-8FC8-CBF590DF4B9A}"/>
              </a:ext>
            </a:extLst>
          </p:cNvPr>
          <p:cNvSpPr>
            <a:spLocks noGrp="1"/>
          </p:cNvSpPr>
          <p:nvPr>
            <p:ph type="title"/>
          </p:nvPr>
        </p:nvSpPr>
        <p:spPr/>
        <p:txBody>
          <a:bodyPr>
            <a:normAutofit/>
          </a:bodyPr>
          <a:lstStyle/>
          <a:p>
            <a:r>
              <a:rPr lang="en-GB" sz="4000" dirty="0"/>
              <a:t>O3/A1.Technical and Functional Specifications and architectural design</a:t>
            </a:r>
            <a:endParaRPr lang="en-RO" sz="4000" dirty="0"/>
          </a:p>
        </p:txBody>
      </p:sp>
    </p:spTree>
    <p:extLst>
      <p:ext uri="{BB962C8B-B14F-4D97-AF65-F5344CB8AC3E}">
        <p14:creationId xmlns:p14="http://schemas.microsoft.com/office/powerpoint/2010/main" val="2513358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40CCC4-ACE0-E24B-A523-9565FDD4844B}"/>
              </a:ext>
            </a:extLst>
          </p:cNvPr>
          <p:cNvSpPr>
            <a:spLocks noGrp="1"/>
          </p:cNvSpPr>
          <p:nvPr>
            <p:ph idx="1"/>
          </p:nvPr>
        </p:nvSpPr>
        <p:spPr/>
        <p:txBody>
          <a:bodyPr/>
          <a:lstStyle/>
          <a:p>
            <a:pPr>
              <a:lnSpc>
                <a:spcPct val="150000"/>
              </a:lnSpc>
            </a:pPr>
            <a:r>
              <a:rPr lang="en-GB" dirty="0"/>
              <a:t>UPB, together with partners, develops a first prototype of the online training platform. </a:t>
            </a:r>
          </a:p>
          <a:p>
            <a:pPr lvl="1">
              <a:lnSpc>
                <a:spcPct val="150000"/>
              </a:lnSpc>
            </a:pPr>
            <a:r>
              <a:rPr lang="en-GB" dirty="0"/>
              <a:t>This will be put to test in the first set of training activities in the project</a:t>
            </a:r>
          </a:p>
          <a:p>
            <a:pPr lvl="1">
              <a:lnSpc>
                <a:spcPct val="150000"/>
              </a:lnSpc>
            </a:pPr>
            <a:r>
              <a:rPr lang="en-GB" dirty="0"/>
              <a:t>... from where it will collect feedback from both Trainees and Trainers.</a:t>
            </a:r>
          </a:p>
          <a:p>
            <a:pPr>
              <a:lnSpc>
                <a:spcPct val="150000"/>
              </a:lnSpc>
            </a:pPr>
            <a:endParaRPr lang="en-RO" dirty="0"/>
          </a:p>
        </p:txBody>
      </p:sp>
      <p:sp>
        <p:nvSpPr>
          <p:cNvPr id="3" name="Title 2">
            <a:extLst>
              <a:ext uri="{FF2B5EF4-FFF2-40B4-BE49-F238E27FC236}">
                <a16:creationId xmlns:a16="http://schemas.microsoft.com/office/drawing/2014/main" id="{7CD664ED-4A29-C04D-A6B9-F1A3F5F70952}"/>
              </a:ext>
            </a:extLst>
          </p:cNvPr>
          <p:cNvSpPr>
            <a:spLocks noGrp="1"/>
          </p:cNvSpPr>
          <p:nvPr>
            <p:ph type="title"/>
          </p:nvPr>
        </p:nvSpPr>
        <p:spPr/>
        <p:txBody>
          <a:bodyPr>
            <a:normAutofit/>
          </a:bodyPr>
          <a:lstStyle/>
          <a:p>
            <a:r>
              <a:rPr lang="en-GB" sz="4000" dirty="0"/>
              <a:t>O3/A2. Implementation and first prototype evaluation </a:t>
            </a:r>
            <a:endParaRPr lang="en-RO" sz="4000" dirty="0"/>
          </a:p>
        </p:txBody>
      </p:sp>
      <p:pic>
        <p:nvPicPr>
          <p:cNvPr id="5" name="Picture 4">
            <a:extLst>
              <a:ext uri="{FF2B5EF4-FFF2-40B4-BE49-F238E27FC236}">
                <a16:creationId xmlns:a16="http://schemas.microsoft.com/office/drawing/2014/main" id="{DEBD541D-B9DB-C34D-9B63-2040A1D1F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4908" y="4638391"/>
            <a:ext cx="2404076" cy="1697879"/>
          </a:xfrm>
          <a:prstGeom prst="rect">
            <a:avLst/>
          </a:prstGeom>
        </p:spPr>
      </p:pic>
    </p:spTree>
    <p:extLst>
      <p:ext uri="{BB962C8B-B14F-4D97-AF65-F5344CB8AC3E}">
        <p14:creationId xmlns:p14="http://schemas.microsoft.com/office/powerpoint/2010/main" val="343903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D9CCC-12D4-3543-A428-83EB2371AE6C}"/>
              </a:ext>
            </a:extLst>
          </p:cNvPr>
          <p:cNvSpPr>
            <a:spLocks noGrp="1"/>
          </p:cNvSpPr>
          <p:nvPr>
            <p:ph idx="1"/>
          </p:nvPr>
        </p:nvSpPr>
        <p:spPr/>
        <p:txBody>
          <a:bodyPr>
            <a:normAutofit/>
          </a:bodyPr>
          <a:lstStyle/>
          <a:p>
            <a:r>
              <a:rPr lang="en-GB" dirty="0"/>
              <a:t>The platform will be continuously tested ...</a:t>
            </a:r>
          </a:p>
          <a:p>
            <a:pPr lvl="1"/>
            <a:r>
              <a:rPr lang="en-GB" dirty="0"/>
              <a:t>Up-to-the-phase where we take the prototype</a:t>
            </a:r>
          </a:p>
          <a:p>
            <a:r>
              <a:rPr lang="en-GB" dirty="0"/>
              <a:t>The prototype will be able to host one or two training sessions in parallel with a limited number of online Trainees</a:t>
            </a:r>
          </a:p>
          <a:p>
            <a:pPr lvl="1"/>
            <a:r>
              <a:rPr lang="en-GB" dirty="0"/>
              <a:t>Scalability up to 50 training sessions in parallel and hundreds of Trainees accessing in the same time the platform. </a:t>
            </a:r>
          </a:p>
          <a:p>
            <a:r>
              <a:rPr lang="en-GB" dirty="0"/>
              <a:t>The backbone runs in the Cloud (within the UPB's and NCI's Data </a:t>
            </a:r>
            <a:r>
              <a:rPr lang="en-GB" dirty="0" err="1"/>
              <a:t>Centers</a:t>
            </a:r>
            <a:r>
              <a:rPr lang="en-GB" dirty="0"/>
              <a:t>)</a:t>
            </a:r>
          </a:p>
          <a:p>
            <a:pPr lvl="1"/>
            <a:r>
              <a:rPr lang="en-GB" dirty="0"/>
              <a:t>The possibility of synchronisation of curricula and activities between hosts.</a:t>
            </a:r>
          </a:p>
          <a:p>
            <a:endParaRPr lang="en-RO" dirty="0"/>
          </a:p>
        </p:txBody>
      </p:sp>
      <p:sp>
        <p:nvSpPr>
          <p:cNvPr id="3" name="Title 2">
            <a:extLst>
              <a:ext uri="{FF2B5EF4-FFF2-40B4-BE49-F238E27FC236}">
                <a16:creationId xmlns:a16="http://schemas.microsoft.com/office/drawing/2014/main" id="{DA821FC1-E7BF-494A-BDBB-3C3694B9F6E1}"/>
              </a:ext>
            </a:extLst>
          </p:cNvPr>
          <p:cNvSpPr>
            <a:spLocks noGrp="1"/>
          </p:cNvSpPr>
          <p:nvPr>
            <p:ph type="title"/>
          </p:nvPr>
        </p:nvSpPr>
        <p:spPr/>
        <p:txBody>
          <a:bodyPr>
            <a:normAutofit/>
          </a:bodyPr>
          <a:lstStyle/>
          <a:p>
            <a:r>
              <a:rPr lang="en-GB" sz="4000" dirty="0"/>
              <a:t>O3/A3. Update and product testing </a:t>
            </a:r>
            <a:endParaRPr lang="en-RO" sz="4000" dirty="0"/>
          </a:p>
        </p:txBody>
      </p:sp>
    </p:spTree>
    <p:extLst>
      <p:ext uri="{BB962C8B-B14F-4D97-AF65-F5344CB8AC3E}">
        <p14:creationId xmlns:p14="http://schemas.microsoft.com/office/powerpoint/2010/main" val="248815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798DF4-CB91-2C4C-8F67-F33A20D974FA}"/>
              </a:ext>
            </a:extLst>
          </p:cNvPr>
          <p:cNvSpPr>
            <a:spLocks noGrp="1"/>
          </p:cNvSpPr>
          <p:nvPr>
            <p:ph idx="1"/>
          </p:nvPr>
        </p:nvSpPr>
        <p:spPr>
          <a:xfrm>
            <a:off x="145471" y="1471972"/>
            <a:ext cx="11861472" cy="5386028"/>
          </a:xfrm>
        </p:spPr>
        <p:txBody>
          <a:bodyPr>
            <a:normAutofit fontScale="62500" lnSpcReduction="20000"/>
          </a:bodyPr>
          <a:lstStyle/>
          <a:p>
            <a:r>
              <a:rPr lang="en-GB" dirty="0"/>
              <a:t>1. Are you using an online learning platform or course management system (CMS) for teaching in your institution? I assume yes, but please let us know.</a:t>
            </a:r>
          </a:p>
          <a:p>
            <a:pPr lvl="1"/>
            <a:r>
              <a:rPr lang="en-GB" dirty="0"/>
              <a:t>1.a. If you answered Yes to Question 1 above, please tell us what platform are you using? Moodle seems to be the most frequent one.</a:t>
            </a:r>
          </a:p>
          <a:p>
            <a:r>
              <a:rPr lang="en-GB" dirty="0"/>
              <a:t>2. (Only if you answered Yes in Question 1) Is your institution providing learning courses relevant to </a:t>
            </a:r>
            <a:r>
              <a:rPr lang="en-GB" dirty="0" err="1"/>
              <a:t>TrainRDM</a:t>
            </a:r>
            <a:r>
              <a:rPr lang="en-GB" dirty="0"/>
              <a:t> online through the platform in Question 1.a? Can you give us three examples of such online classes?</a:t>
            </a:r>
          </a:p>
          <a:p>
            <a:pPr lvl="1"/>
            <a:r>
              <a:rPr lang="en-GB" dirty="0"/>
              <a:t>2.a. Is there a specific IPR policy that forbids teachers using the online platform to upload their materials to an external CMS platform (Moodle being the preferred choice)? Please give a short comment on the kind of constraints in place, if any.  </a:t>
            </a:r>
          </a:p>
          <a:p>
            <a:r>
              <a:rPr lang="en-GB" dirty="0"/>
              <a:t>3. What kind of authorisation and authentication system is your institution using for user management?</a:t>
            </a:r>
          </a:p>
          <a:p>
            <a:r>
              <a:rPr lang="en-GB" dirty="0"/>
              <a:t>4. Is there an official affiliation of your institution to </a:t>
            </a:r>
            <a:r>
              <a:rPr lang="en-GB" dirty="0" err="1"/>
              <a:t>EduGAIN</a:t>
            </a:r>
            <a:r>
              <a:rPr lang="en-GB" dirty="0"/>
              <a:t>? Please let us know the details, for example the name of the provider through which the access is provided.</a:t>
            </a:r>
          </a:p>
          <a:p>
            <a:r>
              <a:rPr lang="en-GB" dirty="0"/>
              <a:t>5. Is there a current research information system (CRIS) - a database or other information system to store, manage and exchange contextual metadata for research - in use with your institution? Which one (and a link would be very appreciated if you know it)</a:t>
            </a:r>
          </a:p>
          <a:p>
            <a:r>
              <a:rPr lang="en-GB" dirty="0"/>
              <a:t>6. Is there a data repository (data library or data archive like CKAN or </a:t>
            </a:r>
            <a:r>
              <a:rPr lang="en-GB" dirty="0" err="1"/>
              <a:t>dataverse</a:t>
            </a:r>
            <a:r>
              <a:rPr lang="en-GB" dirty="0"/>
              <a:t>) in use with your institution? Which one (a like would be very appreciated)</a:t>
            </a:r>
          </a:p>
          <a:p>
            <a:pPr lvl="1"/>
            <a:r>
              <a:rPr lang="en-GB" dirty="0"/>
              <a:t>6.a. If you answered yes to Question 6 above, please let us know what Data Management Policy or Open Data policy your institution uses.</a:t>
            </a:r>
          </a:p>
          <a:p>
            <a:r>
              <a:rPr lang="en-GB" dirty="0"/>
              <a:t>7. For the examples of classes in Question 2, can you please describe or give example of tools and learning means teachers use for hands-on activities? This could include the use of simulators (what kind, how are they accessible - locally or remote), </a:t>
            </a:r>
            <a:r>
              <a:rPr lang="en-GB" dirty="0" err="1"/>
              <a:t>Matlab</a:t>
            </a:r>
            <a:r>
              <a:rPr lang="en-GB" dirty="0"/>
              <a:t> instances or </a:t>
            </a:r>
            <a:r>
              <a:rPr lang="en-GB" dirty="0" err="1"/>
              <a:t>Jupyter</a:t>
            </a:r>
            <a:r>
              <a:rPr lang="en-GB" dirty="0"/>
              <a:t> Notebooks / Lab containers, docker instances running specific code, etc.</a:t>
            </a:r>
          </a:p>
          <a:p>
            <a:endParaRPr lang="en-RO" dirty="0"/>
          </a:p>
        </p:txBody>
      </p:sp>
      <p:sp>
        <p:nvSpPr>
          <p:cNvPr id="3" name="Title 2">
            <a:extLst>
              <a:ext uri="{FF2B5EF4-FFF2-40B4-BE49-F238E27FC236}">
                <a16:creationId xmlns:a16="http://schemas.microsoft.com/office/drawing/2014/main" id="{538255D0-CA6F-0844-AB77-6CCDEB54F2AE}"/>
              </a:ext>
            </a:extLst>
          </p:cNvPr>
          <p:cNvSpPr>
            <a:spLocks noGrp="1"/>
          </p:cNvSpPr>
          <p:nvPr>
            <p:ph type="title"/>
          </p:nvPr>
        </p:nvSpPr>
        <p:spPr/>
        <p:txBody>
          <a:bodyPr/>
          <a:lstStyle/>
          <a:p>
            <a:r>
              <a:rPr lang="en-RO" dirty="0"/>
              <a:t>We conducted a survey between partner to find out technical capabilities</a:t>
            </a:r>
          </a:p>
        </p:txBody>
      </p:sp>
    </p:spTree>
    <p:extLst>
      <p:ext uri="{BB962C8B-B14F-4D97-AF65-F5344CB8AC3E}">
        <p14:creationId xmlns:p14="http://schemas.microsoft.com/office/powerpoint/2010/main" val="349393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60932-258E-574C-9CA8-FC6F55B23524}"/>
              </a:ext>
            </a:extLst>
          </p:cNvPr>
          <p:cNvSpPr>
            <a:spLocks noGrp="1"/>
          </p:cNvSpPr>
          <p:nvPr>
            <p:ph idx="1"/>
          </p:nvPr>
        </p:nvSpPr>
        <p:spPr>
          <a:xfrm>
            <a:off x="145471" y="1557921"/>
            <a:ext cx="11566236" cy="4314372"/>
          </a:xfrm>
        </p:spPr>
        <p:txBody>
          <a:bodyPr>
            <a:normAutofit fontScale="70000" lnSpcReduction="20000"/>
          </a:bodyPr>
          <a:lstStyle/>
          <a:p>
            <a:r>
              <a:rPr lang="en-GB" dirty="0"/>
              <a:t>1. Are you using an online learning platform or course management system (CMS) for teaching in your institution? I assume yes, but please let us know.</a:t>
            </a:r>
          </a:p>
          <a:p>
            <a:pPr lvl="1"/>
            <a:r>
              <a:rPr lang="en-GB" dirty="0"/>
              <a:t>UPB RO: yes, we use Moodle</a:t>
            </a:r>
          </a:p>
          <a:p>
            <a:pPr lvl="1"/>
            <a:r>
              <a:rPr lang="en-GB" dirty="0"/>
              <a:t>ICI RO: yes, we use two platforms.</a:t>
            </a:r>
          </a:p>
          <a:p>
            <a:pPr lvl="1"/>
            <a:r>
              <a:rPr lang="en-GB" dirty="0"/>
              <a:t>TUW AT: Moodle system (at TU Wien called TUWEL)</a:t>
            </a:r>
          </a:p>
          <a:p>
            <a:pPr lvl="1"/>
            <a:r>
              <a:rPr lang="en-GB" dirty="0"/>
              <a:t>DTSL IE: -</a:t>
            </a:r>
          </a:p>
          <a:p>
            <a:pPr lvl="1"/>
            <a:r>
              <a:rPr lang="en-GB" dirty="0"/>
              <a:t>UNIROMA IT: yes, we use MOODLE only for students.</a:t>
            </a:r>
          </a:p>
          <a:p>
            <a:pPr lvl="1"/>
            <a:r>
              <a:rPr lang="en-GB" dirty="0"/>
              <a:t>NCI IE: a simple Google search revealed that Moodle is being used</a:t>
            </a:r>
          </a:p>
          <a:p>
            <a:r>
              <a:rPr lang="en-GB" dirty="0"/>
              <a:t>1.a. If you answered Yes to Question 1 above, please tell us what platform are you using? Moodle seems to be the most frequent one.</a:t>
            </a:r>
          </a:p>
          <a:p>
            <a:pPr lvl="1"/>
            <a:r>
              <a:rPr lang="en-GB" dirty="0"/>
              <a:t>UPB RO: Moodle</a:t>
            </a:r>
          </a:p>
          <a:p>
            <a:pPr lvl="1"/>
            <a:r>
              <a:rPr lang="en-GB" dirty="0"/>
              <a:t>ICI RO: We use Moodle and also other platform developed by us.</a:t>
            </a:r>
          </a:p>
          <a:p>
            <a:pPr lvl="1"/>
            <a:r>
              <a:rPr lang="en-GB" dirty="0"/>
              <a:t>TUW AT: Moodle</a:t>
            </a:r>
          </a:p>
          <a:p>
            <a:pPr lvl="1"/>
            <a:r>
              <a:rPr lang="en-GB" dirty="0"/>
              <a:t>DTSL IE: -</a:t>
            </a:r>
          </a:p>
          <a:p>
            <a:pPr lvl="1"/>
            <a:r>
              <a:rPr lang="en-GB" dirty="0"/>
              <a:t>UNIROMA IT: Moodle</a:t>
            </a:r>
          </a:p>
          <a:p>
            <a:pPr lvl="1"/>
            <a:r>
              <a:rPr lang="en-GB" dirty="0"/>
              <a:t>NCI IE: Moodle</a:t>
            </a:r>
            <a:endParaRPr lang="en-RO" dirty="0"/>
          </a:p>
          <a:p>
            <a:endParaRPr lang="en-RO" dirty="0"/>
          </a:p>
        </p:txBody>
      </p:sp>
      <p:sp>
        <p:nvSpPr>
          <p:cNvPr id="3" name="Title 2">
            <a:extLst>
              <a:ext uri="{FF2B5EF4-FFF2-40B4-BE49-F238E27FC236}">
                <a16:creationId xmlns:a16="http://schemas.microsoft.com/office/drawing/2014/main" id="{588A7021-2859-6047-8A89-453CFCD98BB5}"/>
              </a:ext>
            </a:extLst>
          </p:cNvPr>
          <p:cNvSpPr>
            <a:spLocks noGrp="1"/>
          </p:cNvSpPr>
          <p:nvPr>
            <p:ph type="title"/>
          </p:nvPr>
        </p:nvSpPr>
        <p:spPr/>
        <p:txBody>
          <a:bodyPr/>
          <a:lstStyle/>
          <a:p>
            <a:r>
              <a:rPr lang="en-RO" dirty="0"/>
              <a:t>Question 1</a:t>
            </a:r>
          </a:p>
        </p:txBody>
      </p:sp>
      <p:pic>
        <p:nvPicPr>
          <p:cNvPr id="6" name="Graphic 5" descr="Trophy outline">
            <a:extLst>
              <a:ext uri="{FF2B5EF4-FFF2-40B4-BE49-F238E27FC236}">
                <a16:creationId xmlns:a16="http://schemas.microsoft.com/office/drawing/2014/main" id="{81F77393-DBA0-C046-8F17-BD557E43F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4983" y="4641574"/>
            <a:ext cx="914400" cy="914400"/>
          </a:xfrm>
          <a:prstGeom prst="rect">
            <a:avLst/>
          </a:prstGeom>
        </p:spPr>
      </p:pic>
      <p:sp>
        <p:nvSpPr>
          <p:cNvPr id="7" name="TextBox 6">
            <a:extLst>
              <a:ext uri="{FF2B5EF4-FFF2-40B4-BE49-F238E27FC236}">
                <a16:creationId xmlns:a16="http://schemas.microsoft.com/office/drawing/2014/main" id="{0E2A6ABD-0081-3147-9BEE-2E40369F97D6}"/>
              </a:ext>
            </a:extLst>
          </p:cNvPr>
          <p:cNvSpPr txBox="1"/>
          <p:nvPr/>
        </p:nvSpPr>
        <p:spPr>
          <a:xfrm>
            <a:off x="7295321" y="5599744"/>
            <a:ext cx="2263761" cy="369332"/>
          </a:xfrm>
          <a:prstGeom prst="rect">
            <a:avLst/>
          </a:prstGeom>
          <a:noFill/>
        </p:spPr>
        <p:txBody>
          <a:bodyPr wrap="none" rtlCol="0">
            <a:spAutoFit/>
          </a:bodyPr>
          <a:lstStyle/>
          <a:p>
            <a:r>
              <a:rPr lang="en-RO" dirty="0">
                <a:solidFill>
                  <a:srgbClr val="FF0000"/>
                </a:solidFill>
              </a:rPr>
              <a:t>Moodle is the winner!</a:t>
            </a:r>
          </a:p>
        </p:txBody>
      </p:sp>
    </p:spTree>
    <p:extLst>
      <p:ext uri="{BB962C8B-B14F-4D97-AF65-F5344CB8AC3E}">
        <p14:creationId xmlns:p14="http://schemas.microsoft.com/office/powerpoint/2010/main" val="12584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6C0A25-DAA6-D24D-884B-01186AAC3114}"/>
              </a:ext>
            </a:extLst>
          </p:cNvPr>
          <p:cNvSpPr>
            <a:spLocks noGrp="1"/>
          </p:cNvSpPr>
          <p:nvPr>
            <p:ph idx="1"/>
          </p:nvPr>
        </p:nvSpPr>
        <p:spPr>
          <a:xfrm>
            <a:off x="145471" y="1568173"/>
            <a:ext cx="11609306" cy="5017561"/>
          </a:xfrm>
        </p:spPr>
        <p:txBody>
          <a:bodyPr>
            <a:normAutofit fontScale="70000" lnSpcReduction="20000"/>
          </a:bodyPr>
          <a:lstStyle/>
          <a:p>
            <a:pPr>
              <a:lnSpc>
                <a:spcPct val="140000"/>
              </a:lnSpc>
            </a:pPr>
            <a:r>
              <a:rPr lang="en-GB" sz="2000" dirty="0"/>
              <a:t>2. (Only if you answered Yes in Question 1) Is your institution providing learning courses relevant to </a:t>
            </a:r>
            <a:r>
              <a:rPr lang="en-GB" sz="2000" dirty="0" err="1"/>
              <a:t>TrainRDM</a:t>
            </a:r>
            <a:r>
              <a:rPr lang="en-GB" sz="2000" dirty="0"/>
              <a:t> online through the platform in Question 1.a? Can you give us three examples of such online classes?</a:t>
            </a:r>
          </a:p>
          <a:p>
            <a:pPr lvl="1">
              <a:lnSpc>
                <a:spcPct val="140000"/>
              </a:lnSpc>
            </a:pPr>
            <a:r>
              <a:rPr lang="en-GB" sz="1800" dirty="0"/>
              <a:t>UPB RO: See below</a:t>
            </a:r>
          </a:p>
          <a:p>
            <a:pPr lvl="1">
              <a:lnSpc>
                <a:spcPct val="140000"/>
              </a:lnSpc>
            </a:pPr>
            <a:r>
              <a:rPr lang="en-GB" sz="1800" dirty="0"/>
              <a:t>ICI RO: No.</a:t>
            </a:r>
          </a:p>
          <a:p>
            <a:pPr lvl="1">
              <a:lnSpc>
                <a:spcPct val="140000"/>
              </a:lnSpc>
            </a:pPr>
            <a:r>
              <a:rPr lang="en-GB" sz="1800" dirty="0"/>
              <a:t>TUW AT: Yes, but we cannot provide examples because it is an internal platform.  </a:t>
            </a:r>
          </a:p>
          <a:p>
            <a:pPr lvl="1">
              <a:lnSpc>
                <a:spcPct val="140000"/>
              </a:lnSpc>
            </a:pPr>
            <a:r>
              <a:rPr lang="en-GB" sz="1800" dirty="0"/>
              <a:t>DTSL IE: -</a:t>
            </a:r>
          </a:p>
          <a:p>
            <a:pPr lvl="1">
              <a:lnSpc>
                <a:spcPct val="140000"/>
              </a:lnSpc>
            </a:pPr>
            <a:r>
              <a:rPr lang="en-GB" sz="1800" dirty="0"/>
              <a:t>UNIROMA IT: No. However, a short Google search revealed several candidates (next slide)</a:t>
            </a:r>
          </a:p>
          <a:p>
            <a:pPr lvl="1">
              <a:lnSpc>
                <a:spcPct val="140000"/>
              </a:lnSpc>
            </a:pPr>
            <a:r>
              <a:rPr lang="en-GB" sz="1800" dirty="0"/>
              <a:t>NCI IE: The courses on the next slide were obtained after a short Google search +</a:t>
            </a:r>
          </a:p>
          <a:p>
            <a:pPr lvl="1">
              <a:lnSpc>
                <a:spcPct val="140000"/>
              </a:lnSpc>
            </a:pPr>
            <a:r>
              <a:rPr lang="en-GB" sz="1800" dirty="0"/>
              <a:t>Data Intensive Architectures; Scalable Systems Programming; Data Governance, Compliance and Ethics</a:t>
            </a:r>
          </a:p>
          <a:p>
            <a:pPr>
              <a:lnSpc>
                <a:spcPct val="140000"/>
              </a:lnSpc>
            </a:pPr>
            <a:r>
              <a:rPr lang="en-GB" sz="2000" dirty="0"/>
              <a:t>At UPB we teach already on Moodle classes such as:</a:t>
            </a:r>
          </a:p>
          <a:p>
            <a:pPr lvl="1">
              <a:lnSpc>
                <a:spcPct val="140000"/>
              </a:lnSpc>
            </a:pPr>
            <a:r>
              <a:rPr lang="en-GB" sz="1800" dirty="0"/>
              <a:t>Introduction to Big Data: it includes aspects to deal with open data (and students learn to use proper processing of open data)</a:t>
            </a:r>
          </a:p>
          <a:p>
            <a:pPr lvl="1">
              <a:lnSpc>
                <a:spcPct val="140000"/>
              </a:lnSpc>
            </a:pPr>
            <a:r>
              <a:rPr lang="en-GB" sz="1800" dirty="0"/>
              <a:t>Dependable Systems: it includes aspects related to making decisions starting from an exploratory data analysis; it includes aspects for working with Personal and Sensitive Data</a:t>
            </a:r>
          </a:p>
          <a:p>
            <a:pPr lvl="1">
              <a:lnSpc>
                <a:spcPct val="140000"/>
              </a:lnSpc>
            </a:pPr>
            <a:r>
              <a:rPr lang="en-GB" sz="1800" dirty="0"/>
              <a:t>Data and system security: it includes aspects related to data protection</a:t>
            </a:r>
            <a:br>
              <a:rPr lang="en-GB" sz="1800" dirty="0"/>
            </a:br>
            <a:br>
              <a:rPr lang="en-GB" sz="2800" dirty="0"/>
            </a:br>
            <a:endParaRPr lang="en-RO" sz="2800" dirty="0"/>
          </a:p>
        </p:txBody>
      </p:sp>
      <p:sp>
        <p:nvSpPr>
          <p:cNvPr id="3" name="Title 2">
            <a:extLst>
              <a:ext uri="{FF2B5EF4-FFF2-40B4-BE49-F238E27FC236}">
                <a16:creationId xmlns:a16="http://schemas.microsoft.com/office/drawing/2014/main" id="{F14A0454-507B-A348-943F-050C966888AA}"/>
              </a:ext>
            </a:extLst>
          </p:cNvPr>
          <p:cNvSpPr>
            <a:spLocks noGrp="1"/>
          </p:cNvSpPr>
          <p:nvPr>
            <p:ph type="title"/>
          </p:nvPr>
        </p:nvSpPr>
        <p:spPr/>
        <p:txBody>
          <a:bodyPr/>
          <a:lstStyle/>
          <a:p>
            <a:r>
              <a:rPr lang="en-RO" dirty="0"/>
              <a:t>Questions 2 and 7</a:t>
            </a:r>
          </a:p>
        </p:txBody>
      </p:sp>
    </p:spTree>
    <p:extLst>
      <p:ext uri="{BB962C8B-B14F-4D97-AF65-F5344CB8AC3E}">
        <p14:creationId xmlns:p14="http://schemas.microsoft.com/office/powerpoint/2010/main" val="2682308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7E381DA-58FA-1D48-801C-204E17571D82}">
  <we:reference id="wa200002185" version="1.0.0.0" store="en-GB" storeType="OMEX"/>
  <we:alternateReferences>
    <we:reference id="wa200002185" version="1.0.0.0" store="WA20000218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1092</TotalTime>
  <Words>3881</Words>
  <Application>Microsoft Macintosh PowerPoint</Application>
  <PresentationFormat>Widescreen</PresentationFormat>
  <Paragraphs>242</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Helvetica</vt:lpstr>
      <vt:lpstr>Segoe UI</vt:lpstr>
      <vt:lpstr>Office Theme</vt:lpstr>
      <vt:lpstr>IO3: Distributed eLearning Training Platform for OS and RDM</vt:lpstr>
      <vt:lpstr>Overview of IO3</vt:lpstr>
      <vt:lpstr>Activities</vt:lpstr>
      <vt:lpstr>O3/A1.Technical and Functional Specifications and architectural design</vt:lpstr>
      <vt:lpstr>O3/A2. Implementation and first prototype evaluation </vt:lpstr>
      <vt:lpstr>O3/A3. Update and product testing </vt:lpstr>
      <vt:lpstr>We conducted a survey between partner to find out technical capabilities</vt:lpstr>
      <vt:lpstr>Question 1</vt:lpstr>
      <vt:lpstr>Questions 2 and 7</vt:lpstr>
      <vt:lpstr>Question 2 at UNIROMA</vt:lpstr>
      <vt:lpstr>Question 2 at NCI</vt:lpstr>
      <vt:lpstr>Question 2.a</vt:lpstr>
      <vt:lpstr>Questions 3 and 4</vt:lpstr>
      <vt:lpstr>eduGAIN</vt:lpstr>
      <vt:lpstr>Questions 5 and 6</vt:lpstr>
      <vt:lpstr>Questions 6 and 7</vt:lpstr>
      <vt:lpstr>So remember last time the proposal Phase 1 – centralised training platform</vt:lpstr>
      <vt:lpstr>Phase 2: In terms of access, eduGAIN</vt:lpstr>
      <vt:lpstr>Phase 3: carpentier (catalogue of classes / modules?)</vt:lpstr>
      <vt:lpstr>Steps</vt:lpstr>
      <vt:lpstr>Phase 1: Moodle set-up</vt:lpstr>
      <vt:lpstr>Inside each course has modules</vt:lpstr>
      <vt:lpstr>About EduGAIN</vt:lpstr>
      <vt:lpstr>And about data repository....</vt:lpstr>
      <vt:lpstr>Advantages CKAN</vt:lpstr>
      <vt:lpstr>First phase - institutional authorization</vt:lpstr>
      <vt:lpstr>Institutional data repository over ckan</vt:lpstr>
      <vt:lpstr>What’s next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LOREDANA MARIA MANASIA (77132)</dc:creator>
  <cp:lastModifiedBy>Ciprian Mihai DOBRE (24408)</cp:lastModifiedBy>
  <cp:revision>16</cp:revision>
  <dcterms:created xsi:type="dcterms:W3CDTF">2021-08-26T15:00:46Z</dcterms:created>
  <dcterms:modified xsi:type="dcterms:W3CDTF">2021-11-10T13:15:24Z</dcterms:modified>
</cp:coreProperties>
</file>