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jpe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0" r:id="rId2"/>
    <p:sldId id="305" r:id="rId3"/>
    <p:sldId id="300" r:id="rId4"/>
    <p:sldId id="301" r:id="rId5"/>
    <p:sldId id="303" r:id="rId6"/>
    <p:sldId id="304" r:id="rId7"/>
    <p:sldId id="313" r:id="rId8"/>
    <p:sldId id="260" r:id="rId9"/>
    <p:sldId id="257" r:id="rId10"/>
    <p:sldId id="308" r:id="rId11"/>
    <p:sldId id="289" r:id="rId12"/>
    <p:sldId id="306" r:id="rId13"/>
    <p:sldId id="307" r:id="rId14"/>
    <p:sldId id="290" r:id="rId15"/>
    <p:sldId id="295" r:id="rId16"/>
    <p:sldId id="292" r:id="rId17"/>
    <p:sldId id="297" r:id="rId18"/>
    <p:sldId id="258" r:id="rId19"/>
    <p:sldId id="3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80" autoAdjust="0"/>
    <p:restoredTop sz="96327"/>
  </p:normalViewPr>
  <p:slideViewPr>
    <p:cSldViewPr snapToGrid="0">
      <p:cViewPr varScale="1">
        <p:scale>
          <a:sx n="113" d="100"/>
          <a:sy n="113" d="100"/>
        </p:scale>
        <p:origin x="20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acio Gonzalez-Velez" userId="91f3d224125444f4" providerId="LiveId" clId="{80CB825D-4C82-AA48-B3CB-62A3AD279F8F}"/>
    <pc:docChg chg="undo custSel addSld delSld modSld sldOrd">
      <pc:chgData name="Horacio Gonzalez-Velez" userId="91f3d224125444f4" providerId="LiveId" clId="{80CB825D-4C82-AA48-B3CB-62A3AD279F8F}" dt="2023-01-11T12:12:57.763" v="272" actId="120"/>
      <pc:docMkLst>
        <pc:docMk/>
      </pc:docMkLst>
      <pc:sldChg chg="del">
        <pc:chgData name="Horacio Gonzalez-Velez" userId="91f3d224125444f4" providerId="LiveId" clId="{80CB825D-4C82-AA48-B3CB-62A3AD279F8F}" dt="2023-01-11T11:47:55.576" v="41" actId="2696"/>
        <pc:sldMkLst>
          <pc:docMk/>
          <pc:sldMk cId="1829057008" sldId="290"/>
        </pc:sldMkLst>
      </pc:sldChg>
      <pc:sldChg chg="add">
        <pc:chgData name="Horacio Gonzalez-Velez" userId="91f3d224125444f4" providerId="LiveId" clId="{80CB825D-4C82-AA48-B3CB-62A3AD279F8F}" dt="2023-01-11T11:47:59.051" v="42"/>
        <pc:sldMkLst>
          <pc:docMk/>
          <pc:sldMk cId="3287701673" sldId="290"/>
        </pc:sldMkLst>
      </pc:sldChg>
      <pc:sldChg chg="del">
        <pc:chgData name="Horacio Gonzalez-Velez" userId="91f3d224125444f4" providerId="LiveId" clId="{80CB825D-4C82-AA48-B3CB-62A3AD279F8F}" dt="2023-01-11T11:54:50.059" v="141" actId="2696"/>
        <pc:sldMkLst>
          <pc:docMk/>
          <pc:sldMk cId="4143096140" sldId="292"/>
        </pc:sldMkLst>
      </pc:sldChg>
      <pc:sldChg chg="add ord">
        <pc:chgData name="Horacio Gonzalez-Velez" userId="91f3d224125444f4" providerId="LiveId" clId="{80CB825D-4C82-AA48-B3CB-62A3AD279F8F}" dt="2023-01-11T11:54:55.669" v="143" actId="20578"/>
        <pc:sldMkLst>
          <pc:docMk/>
          <pc:sldMk cId="4247612646" sldId="292"/>
        </pc:sldMkLst>
      </pc:sldChg>
      <pc:sldChg chg="add">
        <pc:chgData name="Horacio Gonzalez-Velez" userId="91f3d224125444f4" providerId="LiveId" clId="{80CB825D-4C82-AA48-B3CB-62A3AD279F8F}" dt="2023-01-11T11:47:59.051" v="42"/>
        <pc:sldMkLst>
          <pc:docMk/>
          <pc:sldMk cId="108337504" sldId="295"/>
        </pc:sldMkLst>
      </pc:sldChg>
      <pc:sldChg chg="addSp delSp modSp del mod">
        <pc:chgData name="Horacio Gonzalez-Velez" userId="91f3d224125444f4" providerId="LiveId" clId="{80CB825D-4C82-AA48-B3CB-62A3AD279F8F}" dt="2023-01-11T11:47:55.576" v="41" actId="2696"/>
        <pc:sldMkLst>
          <pc:docMk/>
          <pc:sldMk cId="3441587472" sldId="295"/>
        </pc:sldMkLst>
        <pc:spChg chg="add mod">
          <ac:chgData name="Horacio Gonzalez-Velez" userId="91f3d224125444f4" providerId="LiveId" clId="{80CB825D-4C82-AA48-B3CB-62A3AD279F8F}" dt="2023-01-11T11:47:49.598" v="40" actId="122"/>
          <ac:spMkLst>
            <pc:docMk/>
            <pc:sldMk cId="3441587472" sldId="295"/>
            <ac:spMk id="5" creationId="{04808B28-339A-220F-6DB2-8ED6B33960CF}"/>
          </ac:spMkLst>
        </pc:spChg>
        <pc:graphicFrameChg chg="del">
          <ac:chgData name="Horacio Gonzalez-Velez" userId="91f3d224125444f4" providerId="LiveId" clId="{80CB825D-4C82-AA48-B3CB-62A3AD279F8F}" dt="2023-01-11T11:47:07.361" v="0" actId="478"/>
          <ac:graphicFrameMkLst>
            <pc:docMk/>
            <pc:sldMk cId="3441587472" sldId="295"/>
            <ac:graphicFrameMk id="4" creationId="{09303A3D-97A0-9743-9160-0FD5B0E210A2}"/>
          </ac:graphicFrameMkLst>
        </pc:graphicFrameChg>
      </pc:sldChg>
      <pc:sldChg chg="modSp mod">
        <pc:chgData name="Horacio Gonzalez-Velez" userId="91f3d224125444f4" providerId="LiveId" clId="{80CB825D-4C82-AA48-B3CB-62A3AD279F8F}" dt="2023-01-11T11:49:32.109" v="140" actId="20577"/>
        <pc:sldMkLst>
          <pc:docMk/>
          <pc:sldMk cId="2358769977" sldId="297"/>
        </pc:sldMkLst>
        <pc:spChg chg="mod">
          <ac:chgData name="Horacio Gonzalez-Velez" userId="91f3d224125444f4" providerId="LiveId" clId="{80CB825D-4C82-AA48-B3CB-62A3AD279F8F}" dt="2023-01-11T11:49:32.109" v="140" actId="20577"/>
          <ac:spMkLst>
            <pc:docMk/>
            <pc:sldMk cId="2358769977" sldId="297"/>
            <ac:spMk id="6" creationId="{DBB93B53-3D11-E947-A409-18911FAA5752}"/>
          </ac:spMkLst>
        </pc:spChg>
      </pc:sldChg>
      <pc:sldChg chg="modSp mod">
        <pc:chgData name="Horacio Gonzalez-Velez" userId="91f3d224125444f4" providerId="LiveId" clId="{80CB825D-4C82-AA48-B3CB-62A3AD279F8F}" dt="2023-01-11T12:12:57.763" v="272" actId="120"/>
        <pc:sldMkLst>
          <pc:docMk/>
          <pc:sldMk cId="951753827" sldId="310"/>
        </pc:sldMkLst>
        <pc:spChg chg="mod">
          <ac:chgData name="Horacio Gonzalez-Velez" userId="91f3d224125444f4" providerId="LiveId" clId="{80CB825D-4C82-AA48-B3CB-62A3AD279F8F}" dt="2023-01-11T12:12:03.752" v="252" actId="20577"/>
          <ac:spMkLst>
            <pc:docMk/>
            <pc:sldMk cId="951753827" sldId="310"/>
            <ac:spMk id="2" creationId="{4ED0E1FA-B691-4655-891E-B0464C6D89C1}"/>
          </ac:spMkLst>
        </pc:spChg>
        <pc:spChg chg="mod">
          <ac:chgData name="Horacio Gonzalez-Velez" userId="91f3d224125444f4" providerId="LiveId" clId="{80CB825D-4C82-AA48-B3CB-62A3AD279F8F}" dt="2023-01-11T12:12:57.763" v="272" actId="120"/>
          <ac:spMkLst>
            <pc:docMk/>
            <pc:sldMk cId="951753827" sldId="310"/>
            <ac:spMk id="6" creationId="{0BAC4AB7-4280-93FE-080D-793EB98B8A05}"/>
          </ac:spMkLst>
        </pc:spChg>
      </pc:sldChg>
      <pc:sldChg chg="del">
        <pc:chgData name="Horacio Gonzalez-Velez" userId="91f3d224125444f4" providerId="LiveId" clId="{80CB825D-4C82-AA48-B3CB-62A3AD279F8F}" dt="2023-01-11T12:11:40.984" v="215" actId="2696"/>
        <pc:sldMkLst>
          <pc:docMk/>
          <pc:sldMk cId="1327439309" sldId="312"/>
        </pc:sldMkLst>
      </pc:sldChg>
      <pc:sldChg chg="add">
        <pc:chgData name="Horacio Gonzalez-Velez" userId="91f3d224125444f4" providerId="LiveId" clId="{80CB825D-4C82-AA48-B3CB-62A3AD279F8F}" dt="2023-01-11T12:11:37.633" v="214"/>
        <pc:sldMkLst>
          <pc:docMk/>
          <pc:sldMk cId="1152329792" sldId="31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B8156-4A16-BD4B-A64B-238624AC06C6}" type="datetimeFigureOut">
              <a:rPr lang="en-GB" smtClean="0"/>
              <a:t>11/01/2023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6FA73-0312-ED45-9B60-7C82B3D9F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10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D0E2C-E554-41DB-B007-AFB097E55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D88D5-12D9-4574-BBD8-5F02E3F27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AB766-3868-4754-B837-CD1F8AD1C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D2AB-6B5A-48D0-B84B-70C3B6C19188}" type="datetimeFigureOut">
              <a:rPr lang="en-US" smtClean="0"/>
              <a:t>1/11/23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CB89B-93CB-41E7-8EA5-F61DAFF57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5CB0D-F012-40A3-A835-97CF56DC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EBA-57A2-42DD-BF0A-88E664E0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5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DB0AEA-C670-426F-936A-DF1B55D49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D2AB-6B5A-48D0-B84B-70C3B6C19188}" type="datetimeFigureOut">
              <a:rPr lang="en-US" smtClean="0"/>
              <a:t>1/11/23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627584-2056-4E17-8F75-F1E6623A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911C6-3197-41D2-9EDE-04150743E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EBA-57A2-42DD-BF0A-88E664E0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14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A4351-6BB5-4A87-901C-2D20891AD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FEBA1-4BE9-42FA-A15C-AD2B20049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9CA144-4FA8-4BD6-9FAF-C70441170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C251D-123F-448F-A6F8-0A53FFCCB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D2AB-6B5A-48D0-B84B-70C3B6C19188}" type="datetimeFigureOut">
              <a:rPr lang="en-US" smtClean="0"/>
              <a:t>1/11/23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567DE-7722-408A-884F-21152FEF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88CBA-5F42-45B6-A5AF-DEF5DEE54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EBA-57A2-42DD-BF0A-88E664E0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15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25C37-1159-4D90-95D1-D5EDD28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51CFE5-46FC-4EDD-8049-3B7B419FAE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96B13-A9BC-451E-AA03-23386A70B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6E6DB-7103-436E-9BE8-159FECE37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D2AB-6B5A-48D0-B84B-70C3B6C19188}" type="datetimeFigureOut">
              <a:rPr lang="en-US" smtClean="0"/>
              <a:t>1/11/23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D373C-3A13-48A1-AA26-8F6AB9789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E5B7F-C299-4C46-9465-AC6DD171F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EBA-57A2-42DD-BF0A-88E664E0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15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EA7D4-4C65-4BE6-B74D-288105E1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90450-ACF9-45DA-AD7D-CD0EF104E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59B13-8562-4F28-87DA-AAD00FE3C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D2AB-6B5A-48D0-B84B-70C3B6C19188}" type="datetimeFigureOut">
              <a:rPr lang="en-US" smtClean="0"/>
              <a:t>1/11/23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C163E-9D94-4FE3-A462-FE3A42979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CF518-2892-4422-93FF-BF8727E2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EBA-57A2-42DD-BF0A-88E664E0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58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35FB61-768F-4D95-932F-8FEE2B3451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9369D-A0EA-4186-9F21-A1552901A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31D35-1D65-4253-8100-C433820CB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D2AB-6B5A-48D0-B84B-70C3B6C19188}" type="datetimeFigureOut">
              <a:rPr lang="en-US" smtClean="0"/>
              <a:t>1/11/23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4605B-6662-46F4-AD20-1BAE6E550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D5B02-7C25-47FC-983A-B31D94E74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EBA-57A2-42DD-BF0A-88E664E0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5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C3E3A-93EC-4496-9515-359B8B0A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164" y="1727200"/>
            <a:ext cx="11259127" cy="3914054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37B36-1B1F-4C2A-95A1-286A6F59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D2AB-6B5A-48D0-B84B-70C3B6C19188}" type="datetimeFigureOut">
              <a:rPr lang="en-US" smtClean="0"/>
              <a:t>1/11/23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C0D86-7FF6-4E45-A406-6E6FB6DF2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526E0-13FE-48AA-B383-62323E1F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EBA-57A2-42DD-BF0A-88E664E0E0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BBAEDE-F463-45FC-88F9-C8407F2C6D8A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7A221-9D18-47BF-BFD4-6E07B470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1" y="-20494"/>
            <a:ext cx="1094047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596C5F-E807-4394-824C-4F9F155D3963}"/>
              </a:ext>
            </a:extLst>
          </p:cNvPr>
          <p:cNvSpPr/>
          <p:nvPr userDrawn="1"/>
        </p:nvSpPr>
        <p:spPr>
          <a:xfrm>
            <a:off x="0" y="6368979"/>
            <a:ext cx="12192000" cy="48902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FDB23323-E98B-4286-A6FB-77D327DA45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671" y="193358"/>
            <a:ext cx="888858" cy="899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36305F-8147-0A05-5229-8994A212FCDA}"/>
              </a:ext>
            </a:extLst>
          </p:cNvPr>
          <p:cNvSpPr txBox="1"/>
          <p:nvPr userDrawn="1"/>
        </p:nvSpPr>
        <p:spPr>
          <a:xfrm>
            <a:off x="5280186" y="6573816"/>
            <a:ext cx="6566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work is licensed under a Creative Commons Attribution 4.0 International License (CC BY 4.0)</a:t>
            </a:r>
          </a:p>
        </p:txBody>
      </p:sp>
    </p:spTree>
    <p:extLst>
      <p:ext uri="{BB962C8B-B14F-4D97-AF65-F5344CB8AC3E}">
        <p14:creationId xmlns:p14="http://schemas.microsoft.com/office/powerpoint/2010/main" val="3012061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C3E3A-93EC-4496-9515-359B8B0A7A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3272" y="2949070"/>
            <a:ext cx="6142182" cy="148640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You can edit this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37B36-1B1F-4C2A-95A1-286A6F59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D2AB-6B5A-48D0-B84B-70C3B6C19188}" type="datetimeFigureOut">
              <a:rPr lang="en-US" smtClean="0"/>
              <a:t>1/11/23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C0D86-7FF6-4E45-A406-6E6FB6DF2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526E0-13FE-48AA-B383-62323E1F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EBA-57A2-42DD-BF0A-88E664E0E0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BBAEDE-F463-45FC-88F9-C8407F2C6D8A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7A221-9D18-47BF-BFD4-6E07B470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1" y="-20494"/>
            <a:ext cx="1094047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596C5F-E807-4394-824C-4F9F155D3963}"/>
              </a:ext>
            </a:extLst>
          </p:cNvPr>
          <p:cNvSpPr/>
          <p:nvPr userDrawn="1"/>
        </p:nvSpPr>
        <p:spPr>
          <a:xfrm>
            <a:off x="0" y="6368979"/>
            <a:ext cx="12192000" cy="48902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DCB044-CCDA-4893-8592-1C1EB49D40EF}"/>
              </a:ext>
            </a:extLst>
          </p:cNvPr>
          <p:cNvCxnSpPr/>
          <p:nvPr userDrawn="1"/>
        </p:nvCxnSpPr>
        <p:spPr>
          <a:xfrm>
            <a:off x="5403272" y="4562763"/>
            <a:ext cx="3916218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A70C508-E933-42DD-88C5-75F693D674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671" y="193358"/>
            <a:ext cx="888858" cy="899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E401BE-A402-6FBE-769A-478B85CDD9F1}"/>
              </a:ext>
            </a:extLst>
          </p:cNvPr>
          <p:cNvSpPr txBox="1"/>
          <p:nvPr userDrawn="1"/>
        </p:nvSpPr>
        <p:spPr>
          <a:xfrm>
            <a:off x="5280186" y="6573816"/>
            <a:ext cx="6566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work is licensed under a Creative Commons Attribution 4.0 International License (CC BY 4.0)</a:t>
            </a:r>
          </a:p>
        </p:txBody>
      </p:sp>
    </p:spTree>
    <p:extLst>
      <p:ext uri="{BB962C8B-B14F-4D97-AF65-F5344CB8AC3E}">
        <p14:creationId xmlns:p14="http://schemas.microsoft.com/office/powerpoint/2010/main" val="517732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37B36-1B1F-4C2A-95A1-286A6F59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D2AB-6B5A-48D0-B84B-70C3B6C19188}" type="datetimeFigureOut">
              <a:rPr lang="en-US" smtClean="0"/>
              <a:t>1/11/23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C0D86-7FF6-4E45-A406-6E6FB6DF2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526E0-13FE-48AA-B383-62323E1F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EBA-57A2-42DD-BF0A-88E664E0E0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BBAEDE-F463-45FC-88F9-C8407F2C6D8A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7A221-9D18-47BF-BFD4-6E07B470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1" y="-20494"/>
            <a:ext cx="1094047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596C5F-E807-4394-824C-4F9F155D3963}"/>
              </a:ext>
            </a:extLst>
          </p:cNvPr>
          <p:cNvSpPr/>
          <p:nvPr userDrawn="1"/>
        </p:nvSpPr>
        <p:spPr>
          <a:xfrm>
            <a:off x="0" y="6368979"/>
            <a:ext cx="12192000" cy="48902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31E7E22-D137-4C8B-B2A2-E75DD12E50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671" y="193358"/>
            <a:ext cx="888858" cy="899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F40B71-FA70-05C8-0F27-A4C89B6BA13F}"/>
              </a:ext>
            </a:extLst>
          </p:cNvPr>
          <p:cNvSpPr txBox="1"/>
          <p:nvPr userDrawn="1"/>
        </p:nvSpPr>
        <p:spPr>
          <a:xfrm>
            <a:off x="5280186" y="6573816"/>
            <a:ext cx="6566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work is licensed under a Creative Commons Attribution 4.0 International License (CC BY 4.0)</a:t>
            </a:r>
          </a:p>
        </p:txBody>
      </p:sp>
    </p:spTree>
    <p:extLst>
      <p:ext uri="{BB962C8B-B14F-4D97-AF65-F5344CB8AC3E}">
        <p14:creationId xmlns:p14="http://schemas.microsoft.com/office/powerpoint/2010/main" val="3001823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2BB4-0BEB-4F29-891E-8E55C17E7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75" y="1312786"/>
            <a:ext cx="756445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340DA-95B7-4B66-B61A-D3BB6E683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16049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5E0B1-A447-4F79-A680-8D309C67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D2AB-6B5A-48D0-B84B-70C3B6C19188}" type="datetimeFigureOut">
              <a:rPr lang="en-US" smtClean="0"/>
              <a:t>1/11/23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C73BF-9F14-4DFE-B19B-C061A9A8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B4451-AED9-4BE7-B3ED-B35E76EA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EBA-57A2-42DD-BF0A-88E664E0E08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82E83D-A9DB-4ACC-819D-F5EEA88E75BD}"/>
              </a:ext>
            </a:extLst>
          </p:cNvPr>
          <p:cNvGrpSpPr/>
          <p:nvPr userDrawn="1"/>
        </p:nvGrpSpPr>
        <p:grpSpPr>
          <a:xfrm>
            <a:off x="4244760" y="160388"/>
            <a:ext cx="7546589" cy="6013468"/>
            <a:chOff x="1053702" y="274320"/>
            <a:chExt cx="7546589" cy="601346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9D05B4E-5F22-4434-96CE-A36552C42BB1}"/>
                </a:ext>
              </a:extLst>
            </p:cNvPr>
            <p:cNvCxnSpPr/>
            <p:nvPr/>
          </p:nvCxnSpPr>
          <p:spPr>
            <a:xfrm flipV="1">
              <a:off x="5328273" y="685800"/>
              <a:ext cx="1609398" cy="1094803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5E55C5A-3492-4C83-998C-2E90DD5201AE}"/>
                </a:ext>
              </a:extLst>
            </p:cNvPr>
            <p:cNvCxnSpPr/>
            <p:nvPr/>
          </p:nvCxnSpPr>
          <p:spPr>
            <a:xfrm flipH="1" flipV="1">
              <a:off x="5328273" y="1780603"/>
              <a:ext cx="1957697" cy="1695068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2A5D0E-E245-4F36-A2A8-FA66F16C0742}"/>
                </a:ext>
              </a:extLst>
            </p:cNvPr>
            <p:cNvCxnSpPr/>
            <p:nvPr/>
          </p:nvCxnSpPr>
          <p:spPr>
            <a:xfrm>
              <a:off x="6047745" y="6036413"/>
              <a:ext cx="2278388" cy="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0DB13F-0DBE-493C-A991-3F12B241ED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7734" y="3712141"/>
              <a:ext cx="1824351" cy="2340909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AA8B6D5-FD25-4C6D-81B9-6B47E733E503}"/>
                </a:ext>
              </a:extLst>
            </p:cNvPr>
            <p:cNvSpPr/>
            <p:nvPr/>
          </p:nvSpPr>
          <p:spPr>
            <a:xfrm>
              <a:off x="6096000" y="274320"/>
              <a:ext cx="1140825" cy="1140825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E3ADCCD-34C0-45F8-84FD-4B170ED195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53702" y="6036410"/>
              <a:ext cx="205029" cy="47124"/>
              <a:chOff x="8487210" y="2674938"/>
              <a:chExt cx="393700" cy="90488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9888646B-78C0-4AF9-ADC9-D1A0E8AFA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7735" y="2674938"/>
                <a:ext cx="3175" cy="1111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0 w 1"/>
                  <a:gd name="T5" fmla="*/ 0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8B941FD1-015E-401A-A7D0-2D2C2FC33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7210" y="2738438"/>
                <a:ext cx="26988" cy="26988"/>
              </a:xfrm>
              <a:custGeom>
                <a:avLst/>
                <a:gdLst>
                  <a:gd name="T0" fmla="*/ 7 w 7"/>
                  <a:gd name="T1" fmla="*/ 0 h 7"/>
                  <a:gd name="T2" fmla="*/ 0 w 7"/>
                  <a:gd name="T3" fmla="*/ 7 h 7"/>
                  <a:gd name="T4" fmla="*/ 0 w 7"/>
                  <a:gd name="T5" fmla="*/ 7 h 7"/>
                  <a:gd name="T6" fmla="*/ 7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cubicBezTo>
                      <a:pt x="4" y="3"/>
                      <a:pt x="0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6"/>
                      <a:pt x="5" y="3"/>
                      <a:pt x="7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9EB12B5-CCD1-47D8-91A7-3DE891701CFD}"/>
                </a:ext>
              </a:extLst>
            </p:cNvPr>
            <p:cNvSpPr/>
            <p:nvPr/>
          </p:nvSpPr>
          <p:spPr>
            <a:xfrm>
              <a:off x="8051975" y="5739472"/>
              <a:ext cx="548316" cy="54831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306D46EC-A5B5-4218-BD81-FD4626A86E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5" y="5577813"/>
            <a:ext cx="636190" cy="596043"/>
          </a:xfrm>
          <a:prstGeom prst="flowChartConnector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2707D529-402A-4AF9-8245-FA373B58CC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495" y="162386"/>
            <a:ext cx="1215533" cy="1138827"/>
          </a:xfrm>
          <a:prstGeom prst="flowChartConnector">
            <a:avLst/>
          </a:prstGeom>
        </p:spPr>
      </p:pic>
      <p:pic>
        <p:nvPicPr>
          <p:cNvPr id="19" name="Picture 1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8198534B-907D-46AF-B293-D9B44F7DA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5001" r="22236" b="4722"/>
          <a:stretch/>
        </p:blipFill>
        <p:spPr>
          <a:xfrm>
            <a:off x="9224490" y="2216362"/>
            <a:ext cx="2505075" cy="24969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4450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C3E3A-93EC-4496-9515-359B8B0A7A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8941" y="1722005"/>
            <a:ext cx="4802910" cy="4350541"/>
          </a:xfrm>
          <a:solidFill>
            <a:srgbClr val="92D050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You can edit this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37B36-1B1F-4C2A-95A1-286A6F59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D2AB-6B5A-48D0-B84B-70C3B6C19188}" type="datetimeFigureOut">
              <a:rPr lang="en-US" smtClean="0"/>
              <a:t>1/11/23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C0D86-7FF6-4E45-A406-6E6FB6DF2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526E0-13FE-48AA-B383-62323E1F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EBA-57A2-42DD-BF0A-88E664E0E0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BBAEDE-F463-45FC-88F9-C8407F2C6D8A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7A221-9D18-47BF-BFD4-6E07B470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1" y="-20494"/>
            <a:ext cx="1094047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596C5F-E807-4394-824C-4F9F155D3963}"/>
              </a:ext>
            </a:extLst>
          </p:cNvPr>
          <p:cNvSpPr/>
          <p:nvPr userDrawn="1"/>
        </p:nvSpPr>
        <p:spPr>
          <a:xfrm>
            <a:off x="0" y="6368979"/>
            <a:ext cx="12192000" cy="48902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DCB044-CCDA-4893-8592-1C1EB49D40EF}"/>
              </a:ext>
            </a:extLst>
          </p:cNvPr>
          <p:cNvCxnSpPr>
            <a:cxnSpLocks/>
          </p:cNvCxnSpPr>
          <p:nvPr userDrawn="1"/>
        </p:nvCxnSpPr>
        <p:spPr>
          <a:xfrm>
            <a:off x="785085" y="6093039"/>
            <a:ext cx="4830622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B158B8-8A83-4A07-8D52-97D9C079C39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50890" y="1672000"/>
            <a:ext cx="4802910" cy="4350541"/>
          </a:xfrm>
          <a:solidFill>
            <a:srgbClr val="92D050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You can edit this text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F9FBEB-47D2-4AC0-9CA8-C9230F330152}"/>
              </a:ext>
            </a:extLst>
          </p:cNvPr>
          <p:cNvCxnSpPr>
            <a:cxnSpLocks/>
          </p:cNvCxnSpPr>
          <p:nvPr userDrawn="1"/>
        </p:nvCxnSpPr>
        <p:spPr>
          <a:xfrm>
            <a:off x="6532414" y="6080410"/>
            <a:ext cx="4830622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0277A5C-7AFC-497B-91D6-3410D57EF6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671" y="193358"/>
            <a:ext cx="888858" cy="8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44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E07BD-828F-48FE-8C05-BCBD4FE9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5CB61-3ADB-4E5E-BD2E-55187CB2B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3AC05-B212-4DB6-97DD-F83B75C3A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3150C-BCE0-44DC-A7A2-564B35EA1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D2AB-6B5A-48D0-B84B-70C3B6C19188}" type="datetimeFigureOut">
              <a:rPr lang="en-US" smtClean="0"/>
              <a:t>1/11/23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168DB-7A2F-417F-AC10-91FDB18B2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79114-B270-4D0B-8161-DFDCC0E8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EBA-57A2-42DD-BF0A-88E664E0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7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0449F-A305-4439-AAC8-3282C891B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6A90D-0641-4729-B7B5-C12CA2785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6300-D10F-4D97-81A3-393F9CBC8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F8F044-2DEE-48B1-A88B-A87B02C78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5D3780-67C8-4500-90FB-19CDB38DB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6FB8FB-4E91-4C3E-B075-D410331E2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D2AB-6B5A-48D0-B84B-70C3B6C19188}" type="datetimeFigureOut">
              <a:rPr lang="en-US" smtClean="0"/>
              <a:t>1/11/23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4884C3-E2F3-4D81-80E1-EABF25ED0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0BC6B4-A1EB-4DB6-88EA-129B5FFA8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EBA-57A2-42DD-BF0A-88E664E0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3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76F1-3E5A-472A-A2E3-08E736F3D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A5A078-1033-4645-9931-27B44A65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D2AB-6B5A-48D0-B84B-70C3B6C19188}" type="datetimeFigureOut">
              <a:rPr lang="en-US" smtClean="0"/>
              <a:t>1/11/23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E0AA8-34A9-4580-8FE8-99DCE22E8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57D40-D23E-42C3-99B7-01EBBF74D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AEBA-57A2-42DD-BF0A-88E664E0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72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5BF4AF-8BD3-475A-AD5A-07FF374CB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26" y="184871"/>
            <a:ext cx="109404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7FED5-772E-4EAC-B00D-EB2903C0B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707" y="1727200"/>
            <a:ext cx="10818091" cy="3914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382F4-9AE8-405D-AB63-60B3D8C03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8D2AB-6B5A-48D0-B84B-70C3B6C19188}" type="datetimeFigureOut">
              <a:rPr lang="en-US" smtClean="0"/>
              <a:t>1/11/23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40461-2BEA-4AAE-858A-4DEE91EEF1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B00FE-8413-4D9B-B370-59FAC4CF4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EAEBA-57A2-42DD-BF0A-88E664E0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7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51" r:id="rId5"/>
    <p:sldLayoutId id="214748366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hyperlink" Target="https://twitter.com/trainrdm" TargetMode="External"/><Relationship Id="rId7" Type="http://schemas.openxmlformats.org/officeDocument/2006/relationships/image" Target="../media/image17.png"/><Relationship Id="rId12" Type="http://schemas.openxmlformats.org/officeDocument/2006/relationships/hyperlink" Target="http://www.pngall.com/website-png/download/37693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in/rdm-training-hub-a6959521a/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analisisdemedios.blogspot.com/2013/05/twitter-recopilara-informacion-personal.html" TargetMode="External"/><Relationship Id="rId10" Type="http://schemas.openxmlformats.org/officeDocument/2006/relationships/hyperlink" Target="https://rdmtraininghub.eu/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://mediacause.org/if-you-were-a-social-platform-what-would-you-be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data.2016.18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E1FA-B691-4655-891E-B0464C6D8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658" y="487575"/>
            <a:ext cx="8291927" cy="3277456"/>
          </a:xfrm>
        </p:spPr>
        <p:txBody>
          <a:bodyPr>
            <a:noAutofit/>
          </a:bodyPr>
          <a:lstStyle/>
          <a:p>
            <a:pPr algn="l"/>
            <a:r>
              <a:rPr lang="en-GB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TrainRDM and MSc Open Data Management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B95838-9304-4712-A049-9665DC4F6177}"/>
              </a:ext>
            </a:extLst>
          </p:cNvPr>
          <p:cNvCxnSpPr/>
          <p:nvPr/>
        </p:nvCxnSpPr>
        <p:spPr>
          <a:xfrm>
            <a:off x="3873500" y="-13843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BEC918-C388-4194-A5A1-6BBBE7CD9F6F}"/>
              </a:ext>
            </a:extLst>
          </p:cNvPr>
          <p:cNvCxnSpPr>
            <a:cxnSpLocks/>
          </p:cNvCxnSpPr>
          <p:nvPr/>
        </p:nvCxnSpPr>
        <p:spPr>
          <a:xfrm>
            <a:off x="388045" y="4681097"/>
            <a:ext cx="11260616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9511398-046B-4991-BC9F-E60933D01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585" y="625195"/>
            <a:ext cx="3385940" cy="3425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AC4AB7-4280-93FE-080D-793EB98B8A05}"/>
              </a:ext>
            </a:extLst>
          </p:cNvPr>
          <p:cNvSpPr txBox="1"/>
          <p:nvPr/>
        </p:nvSpPr>
        <p:spPr>
          <a:xfrm>
            <a:off x="242475" y="3839771"/>
            <a:ext cx="11521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González-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Vélez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Bradford</a:t>
            </a:r>
          </a:p>
          <a:p>
            <a:pPr algn="r"/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Dublin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Trasnational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 Meting, January 2023</a:t>
            </a:r>
          </a:p>
          <a:p>
            <a:pPr algn="r"/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481DB-318A-6893-9BB5-6225B7ACB8CB}"/>
              </a:ext>
            </a:extLst>
          </p:cNvPr>
          <p:cNvSpPr txBox="1"/>
          <p:nvPr/>
        </p:nvSpPr>
        <p:spPr>
          <a:xfrm>
            <a:off x="312754" y="5727432"/>
            <a:ext cx="5934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rdmtraininghub.eu</a:t>
            </a:r>
            <a:endParaRPr lang="en-GB" sz="4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6E432B-D0FE-5F1F-436B-A832F4768AB6}"/>
              </a:ext>
            </a:extLst>
          </p:cNvPr>
          <p:cNvSpPr txBox="1"/>
          <p:nvPr/>
        </p:nvSpPr>
        <p:spPr>
          <a:xfrm>
            <a:off x="5280186" y="6573816"/>
            <a:ext cx="6566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work is licensed under a Creative Commons Attribution 4.0 International License (CC BY 4.0)</a:t>
            </a:r>
          </a:p>
        </p:txBody>
      </p:sp>
    </p:spTree>
    <p:extLst>
      <p:ext uri="{BB962C8B-B14F-4D97-AF65-F5344CB8AC3E}">
        <p14:creationId xmlns:p14="http://schemas.microsoft.com/office/powerpoint/2010/main" val="951753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9FE8-BCE7-1624-46CC-225B7D34E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1FEE1526-57D8-9BD0-E466-143297BC5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69" y="-195849"/>
            <a:ext cx="12404034" cy="7211219"/>
          </a:xfrm>
          <a:prstGeom prst="rect">
            <a:avLst/>
          </a:prstGeom>
        </p:spPr>
      </p:pic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6DD20F0-B1B5-27DC-5293-4C2E80D6E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5001" r="22236" b="4722"/>
          <a:stretch/>
        </p:blipFill>
        <p:spPr>
          <a:xfrm>
            <a:off x="9501809" y="-176240"/>
            <a:ext cx="2744467" cy="27356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9761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21941-42E1-4034-9189-77C8E19E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Competencies Matrix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F5B51EAE-605C-F648-BC7A-75241FAE15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19" y="1305069"/>
            <a:ext cx="9529125" cy="52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87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6E7FF0-04C3-483B-840E-E50241F54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74" y="574240"/>
            <a:ext cx="7565255" cy="4372397"/>
          </a:xfrm>
        </p:spPr>
        <p:txBody>
          <a:bodyPr>
            <a:normAutofit/>
          </a:bodyPr>
          <a:lstStyle/>
          <a:p>
            <a:r>
              <a:rPr lang="en-US" sz="7200" dirty="0"/>
              <a:t>Distributed eLearning Platform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D6EDC9-5BDC-EC6F-A2E1-9D3A28325119}"/>
              </a:ext>
            </a:extLst>
          </p:cNvPr>
          <p:cNvSpPr txBox="1"/>
          <p:nvPr/>
        </p:nvSpPr>
        <p:spPr>
          <a:xfrm>
            <a:off x="890971" y="5336457"/>
            <a:ext cx="5934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rdmtraininghub.eu</a:t>
            </a:r>
            <a:endParaRPr lang="en-GB" sz="4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AB106C-DE53-8EF0-A641-2FC8753FC066}"/>
              </a:ext>
            </a:extLst>
          </p:cNvPr>
          <p:cNvSpPr txBox="1"/>
          <p:nvPr/>
        </p:nvSpPr>
        <p:spPr>
          <a:xfrm>
            <a:off x="5280186" y="6573816"/>
            <a:ext cx="6566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work is licensed under a Creative Commons Attribution 4.0 International License (CC BY 4.0)</a:t>
            </a:r>
          </a:p>
        </p:txBody>
      </p:sp>
    </p:spTree>
    <p:extLst>
      <p:ext uri="{BB962C8B-B14F-4D97-AF65-F5344CB8AC3E}">
        <p14:creationId xmlns:p14="http://schemas.microsoft.com/office/powerpoint/2010/main" val="3251058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D9134-76FE-2D0F-436D-F16EF1E04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Distributed Moodle/</a:t>
            </a:r>
            <a:r>
              <a:rPr lang="en-GB" dirty="0" err="1"/>
              <a:t>eduGAIN</a:t>
            </a:r>
            <a:endParaRPr lang="en-GB" dirty="0"/>
          </a:p>
        </p:txBody>
      </p:sp>
      <p:pic>
        <p:nvPicPr>
          <p:cNvPr id="4" name="Picture 3" descr="Diagram, logo&#10;&#10;Description automatically generated with medium confidence">
            <a:extLst>
              <a:ext uri="{FF2B5EF4-FFF2-40B4-BE49-F238E27FC236}">
                <a16:creationId xmlns:a16="http://schemas.microsoft.com/office/drawing/2014/main" id="{99D1D51B-F082-7A54-67C0-E309CE1F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673"/>
            <a:ext cx="13789624" cy="77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5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6E7FF0-04C3-483B-840E-E50241F5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MSc </a:t>
            </a:r>
            <a:r>
              <a:rPr lang="en-US" sz="7200" dirty="0" err="1"/>
              <a:t>Programme</a:t>
            </a:r>
            <a:endParaRPr lang="en-US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D4E05-1427-E666-5589-D16A8568A367}"/>
              </a:ext>
            </a:extLst>
          </p:cNvPr>
          <p:cNvSpPr txBox="1"/>
          <p:nvPr/>
        </p:nvSpPr>
        <p:spPr>
          <a:xfrm>
            <a:off x="890971" y="5336457"/>
            <a:ext cx="5934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rdmtraininghub.eu</a:t>
            </a:r>
            <a:endParaRPr lang="en-GB" sz="4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DB25DD-047A-C943-8A63-808DCE834BB0}"/>
              </a:ext>
            </a:extLst>
          </p:cNvPr>
          <p:cNvSpPr txBox="1"/>
          <p:nvPr/>
        </p:nvSpPr>
        <p:spPr>
          <a:xfrm>
            <a:off x="5280186" y="6573816"/>
            <a:ext cx="6566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work is licensed under a Creative Commons Attribution 4.0 International License (CC BY 4.0)</a:t>
            </a:r>
          </a:p>
        </p:txBody>
      </p:sp>
    </p:spTree>
    <p:extLst>
      <p:ext uri="{BB962C8B-B14F-4D97-AF65-F5344CB8AC3E}">
        <p14:creationId xmlns:p14="http://schemas.microsoft.com/office/powerpoint/2010/main" val="3287701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21941-42E1-4034-9189-77C8E19E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90-ECTS 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0ED64-854A-4A3A-D8F5-D5D3226CB1E2}"/>
              </a:ext>
            </a:extLst>
          </p:cNvPr>
          <p:cNvSpPr txBox="1"/>
          <p:nvPr/>
        </p:nvSpPr>
        <p:spPr>
          <a:xfrm>
            <a:off x="238539" y="6069497"/>
            <a:ext cx="11974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European Credit Transfer and Accumulation System (ECTS) is a tool of the European Higher Education Area for making studies and courses more transparent.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808B28-339A-220F-6DB2-8ED6B33960CF}"/>
              </a:ext>
            </a:extLst>
          </p:cNvPr>
          <p:cNvSpPr txBox="1"/>
          <p:nvPr/>
        </p:nvSpPr>
        <p:spPr>
          <a:xfrm>
            <a:off x="1700468" y="2111022"/>
            <a:ext cx="78304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7200" dirty="0"/>
              <a:t>Michael Bradford</a:t>
            </a:r>
          </a:p>
          <a:p>
            <a:r>
              <a:rPr lang="en-GB" sz="7200" dirty="0"/>
              <a:t>Programme Director</a:t>
            </a:r>
          </a:p>
        </p:txBody>
      </p:sp>
    </p:spTree>
    <p:extLst>
      <p:ext uri="{BB962C8B-B14F-4D97-AF65-F5344CB8AC3E}">
        <p14:creationId xmlns:p14="http://schemas.microsoft.com/office/powerpoint/2010/main" val="108337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6E7FF0-04C3-483B-840E-E50241F5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Further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08B13B-B2D0-7FDF-B2D7-2F465249C3DB}"/>
              </a:ext>
            </a:extLst>
          </p:cNvPr>
          <p:cNvSpPr txBox="1"/>
          <p:nvPr/>
        </p:nvSpPr>
        <p:spPr>
          <a:xfrm>
            <a:off x="890971" y="5336457"/>
            <a:ext cx="5934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rdmtraininghub.eu</a:t>
            </a:r>
            <a:endParaRPr lang="en-GB" sz="4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C6A9CF-66E4-87F5-726F-DC4127B6705A}"/>
              </a:ext>
            </a:extLst>
          </p:cNvPr>
          <p:cNvSpPr txBox="1"/>
          <p:nvPr/>
        </p:nvSpPr>
        <p:spPr>
          <a:xfrm>
            <a:off x="5280186" y="6573816"/>
            <a:ext cx="6566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work is licensed under a Creative Commons Attribution 4.0 International License (CC BY 4.0)</a:t>
            </a:r>
          </a:p>
        </p:txBody>
      </p:sp>
    </p:spTree>
    <p:extLst>
      <p:ext uri="{BB962C8B-B14F-4D97-AF65-F5344CB8AC3E}">
        <p14:creationId xmlns:p14="http://schemas.microsoft.com/office/powerpoint/2010/main" val="4247612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321941-42E1-4034-9189-77C8E19E4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Validation @ Ireland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B93B53-3D11-E947-A409-18911FAA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19" y="2731629"/>
            <a:ext cx="5887656" cy="3739734"/>
          </a:xfrm>
        </p:spPr>
        <p:txBody>
          <a:bodyPr>
            <a:normAutofit fontScale="92500" lnSpcReduction="10000"/>
          </a:bodyPr>
          <a:lstStyle/>
          <a:p>
            <a:r>
              <a:rPr lang="en-IE" sz="2400" dirty="0"/>
              <a:t> Initial Programme Lifecycle Approval 	JAN-FEB 2022</a:t>
            </a:r>
          </a:p>
          <a:p>
            <a:r>
              <a:rPr lang="en-IE" sz="2400" dirty="0"/>
              <a:t> Internal/Industry Panel </a:t>
            </a:r>
          </a:p>
          <a:p>
            <a:pPr lvl="1"/>
            <a:r>
              <a:rPr lang="en-IE" sz="2000" dirty="0"/>
              <a:t>Winter 2022</a:t>
            </a:r>
          </a:p>
          <a:p>
            <a:r>
              <a:rPr lang="en-IE" sz="2400" dirty="0"/>
              <a:t> QQI panel</a:t>
            </a:r>
          </a:p>
          <a:p>
            <a:pPr lvl="1"/>
            <a:r>
              <a:rPr lang="en-IE" sz="2000" dirty="0"/>
              <a:t>Internal Panel: Jan 23</a:t>
            </a:r>
          </a:p>
          <a:p>
            <a:pPr lvl="1"/>
            <a:r>
              <a:rPr lang="en-IE" sz="2000" dirty="0"/>
              <a:t>QQI Panel: Apr-May 23		</a:t>
            </a:r>
          </a:p>
          <a:p>
            <a:r>
              <a:rPr lang="en-IE" sz="2400" dirty="0"/>
              <a:t> Official Approval			</a:t>
            </a:r>
          </a:p>
          <a:p>
            <a:pPr lvl="1"/>
            <a:r>
              <a:rPr lang="en-IE" sz="2000" dirty="0"/>
              <a:t>Summer 2023</a:t>
            </a:r>
          </a:p>
          <a:p>
            <a:r>
              <a:rPr lang="en-IE" sz="2400" dirty="0"/>
              <a:t> First Cohort				</a:t>
            </a:r>
          </a:p>
          <a:p>
            <a:pPr lvl="1"/>
            <a:r>
              <a:rPr lang="en-IE" sz="2000" dirty="0"/>
              <a:t>January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40DAD-93C5-014B-A727-818CB4028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7" r="1674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8769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E1FA-B691-4655-891E-B0464C6D8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080" y="2536103"/>
            <a:ext cx="7399421" cy="868363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B95838-9304-4712-A049-9665DC4F6177}"/>
              </a:ext>
            </a:extLst>
          </p:cNvPr>
          <p:cNvCxnSpPr/>
          <p:nvPr/>
        </p:nvCxnSpPr>
        <p:spPr>
          <a:xfrm>
            <a:off x="3873500" y="-13843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BEC918-C388-4194-A5A1-6BBBE7CD9F6F}"/>
              </a:ext>
            </a:extLst>
          </p:cNvPr>
          <p:cNvCxnSpPr>
            <a:cxnSpLocks/>
          </p:cNvCxnSpPr>
          <p:nvPr/>
        </p:nvCxnSpPr>
        <p:spPr>
          <a:xfrm>
            <a:off x="898154" y="3412996"/>
            <a:ext cx="3684337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9511398-046B-4991-BC9F-E60933D01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34" y="673770"/>
            <a:ext cx="3886377" cy="3931920"/>
          </a:xfrm>
          <a:prstGeom prst="rect">
            <a:avLst/>
          </a:prstGeom>
        </p:spPr>
      </p:pic>
      <p:pic>
        <p:nvPicPr>
          <p:cNvPr id="4" name="Picture 3" descr="A picture containing ax, vector graphics, tool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1EEBA63-BF23-42C5-A61A-78464CA0037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8154" y="4203728"/>
            <a:ext cx="434292" cy="352591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CA93997B-31DC-43D7-A95D-A0B0AE1986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669774" y="4091214"/>
            <a:ext cx="577618" cy="577618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4F6EBF4A-2B7F-4C87-AC9A-8C1F08DE93D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4A85FF"/>
              </a:clrFrom>
              <a:clrTo>
                <a:srgbClr val="4A85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584720" y="3990961"/>
            <a:ext cx="778124" cy="77812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041DE01-8997-4AB9-9441-FB1CC04EFEF2}"/>
              </a:ext>
            </a:extLst>
          </p:cNvPr>
          <p:cNvSpPr txBox="1"/>
          <p:nvPr/>
        </p:nvSpPr>
        <p:spPr>
          <a:xfrm>
            <a:off x="761622" y="4670887"/>
            <a:ext cx="233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1007B9-0686-75F6-2AC9-809CC418E291}"/>
              </a:ext>
            </a:extLst>
          </p:cNvPr>
          <p:cNvSpPr txBox="1"/>
          <p:nvPr/>
        </p:nvSpPr>
        <p:spPr>
          <a:xfrm>
            <a:off x="890971" y="5336457"/>
            <a:ext cx="5934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rdmtraininghub.eu</a:t>
            </a:r>
            <a:endParaRPr lang="en-GB" sz="4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9953B-6D98-1871-9F6A-32C6DC6B76B7}"/>
              </a:ext>
            </a:extLst>
          </p:cNvPr>
          <p:cNvSpPr txBox="1"/>
          <p:nvPr/>
        </p:nvSpPr>
        <p:spPr>
          <a:xfrm>
            <a:off x="5280186" y="6573816"/>
            <a:ext cx="6566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work is licensed under a Creative Commons Attribution 4.0 International License (CC BY 4.0)</a:t>
            </a:r>
          </a:p>
        </p:txBody>
      </p:sp>
    </p:spTree>
    <p:extLst>
      <p:ext uri="{BB962C8B-B14F-4D97-AF65-F5344CB8AC3E}">
        <p14:creationId xmlns:p14="http://schemas.microsoft.com/office/powerpoint/2010/main" val="1212438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E1FA-B691-4655-891E-B0464C6D8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658" y="487575"/>
            <a:ext cx="8291927" cy="3277456"/>
          </a:xfrm>
        </p:spPr>
        <p:txBody>
          <a:bodyPr>
            <a:noAutofit/>
          </a:bodyPr>
          <a:lstStyle/>
          <a:p>
            <a:pPr algn="l"/>
            <a:r>
              <a:rPr lang="en-GB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Science &amp; Research Data Management: a FAIR European PG Programme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B95838-9304-4712-A049-9665DC4F6177}"/>
              </a:ext>
            </a:extLst>
          </p:cNvPr>
          <p:cNvCxnSpPr/>
          <p:nvPr/>
        </p:nvCxnSpPr>
        <p:spPr>
          <a:xfrm>
            <a:off x="3873500" y="-13843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BEC918-C388-4194-A5A1-6BBBE7CD9F6F}"/>
              </a:ext>
            </a:extLst>
          </p:cNvPr>
          <p:cNvCxnSpPr>
            <a:cxnSpLocks/>
          </p:cNvCxnSpPr>
          <p:nvPr/>
        </p:nvCxnSpPr>
        <p:spPr>
          <a:xfrm>
            <a:off x="388045" y="4681097"/>
            <a:ext cx="11260616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9511398-046B-4991-BC9F-E60933D01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585" y="625195"/>
            <a:ext cx="3385940" cy="3425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AC4AB7-4280-93FE-080D-793EB98B8A05}"/>
              </a:ext>
            </a:extLst>
          </p:cNvPr>
          <p:cNvSpPr txBox="1"/>
          <p:nvPr/>
        </p:nvSpPr>
        <p:spPr>
          <a:xfrm>
            <a:off x="242475" y="3839771"/>
            <a:ext cx="11521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González-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Vélez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Dobre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 Sánchez-Solis, G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Antinucci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Feenan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 Gheorghe</a:t>
            </a:r>
          </a:p>
          <a:p>
            <a:pPr algn="r"/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Dublin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Trasnational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 Meting, January 2023</a:t>
            </a:r>
          </a:p>
          <a:p>
            <a:pPr algn="r"/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481DB-318A-6893-9BB5-6225B7ACB8CB}"/>
              </a:ext>
            </a:extLst>
          </p:cNvPr>
          <p:cNvSpPr txBox="1"/>
          <p:nvPr/>
        </p:nvSpPr>
        <p:spPr>
          <a:xfrm>
            <a:off x="312754" y="5727432"/>
            <a:ext cx="5934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rdmtraininghub.eu</a:t>
            </a:r>
            <a:endParaRPr lang="en-GB" sz="4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6E432B-D0FE-5F1F-436B-A832F4768AB6}"/>
              </a:ext>
            </a:extLst>
          </p:cNvPr>
          <p:cNvSpPr txBox="1"/>
          <p:nvPr/>
        </p:nvSpPr>
        <p:spPr>
          <a:xfrm>
            <a:off x="5280186" y="6573816"/>
            <a:ext cx="6566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work is licensed under a Creative Commons Attribution 4.0 International License (CC BY 4.0)</a:t>
            </a:r>
          </a:p>
        </p:txBody>
      </p:sp>
    </p:spTree>
    <p:extLst>
      <p:ext uri="{BB962C8B-B14F-4D97-AF65-F5344CB8AC3E}">
        <p14:creationId xmlns:p14="http://schemas.microsoft.com/office/powerpoint/2010/main" val="115232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359507-1F32-CB5D-0C9F-44E7D05D5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807"/>
          <a:stretch/>
        </p:blipFill>
        <p:spPr>
          <a:xfrm>
            <a:off x="0" y="-894459"/>
            <a:ext cx="12192000" cy="8646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BD9435-A747-0060-F1CA-380F3A1A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TrainRDM</a:t>
            </a:r>
          </a:p>
        </p:txBody>
      </p:sp>
      <p:sp>
        <p:nvSpPr>
          <p:cNvPr id="3" name="Shape 64">
            <a:extLst>
              <a:ext uri="{FF2B5EF4-FFF2-40B4-BE49-F238E27FC236}">
                <a16:creationId xmlns:a16="http://schemas.microsoft.com/office/drawing/2014/main" id="{94768844-8BEF-632B-743B-600EDBF9FB76}"/>
              </a:ext>
            </a:extLst>
          </p:cNvPr>
          <p:cNvSpPr txBox="1">
            <a:spLocks/>
          </p:cNvSpPr>
          <p:nvPr/>
        </p:nvSpPr>
        <p:spPr>
          <a:xfrm>
            <a:off x="-53008" y="1484245"/>
            <a:ext cx="12192000" cy="451899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IE" sz="7200" dirty="0">
                <a:solidFill>
                  <a:schemeClr val="tx1"/>
                </a:solidFill>
              </a:rPr>
              <a:t>KA2 Strategic Partnership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IE" sz="7200" dirty="0">
                <a:solidFill>
                  <a:schemeClr val="tx1"/>
                </a:solidFill>
              </a:rPr>
              <a:t>30 Months: Nov/20 – Apr/23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IE" sz="4000" b="1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IE" sz="3600" b="1" dirty="0">
                <a:solidFill>
                  <a:schemeClr val="tx1"/>
                </a:solidFill>
              </a:rPr>
              <a:t>Erasmus+</a:t>
            </a:r>
            <a:r>
              <a:rPr lang="en-IE" sz="3200" dirty="0">
                <a:solidFill>
                  <a:schemeClr val="tx1"/>
                </a:solidFill>
              </a:rPr>
              <a:t> KA2 Strategic Partnerships are </a:t>
            </a:r>
            <a:r>
              <a:rPr lang="en-IE" sz="3600" b="1" dirty="0">
                <a:solidFill>
                  <a:schemeClr val="tx1"/>
                </a:solidFill>
              </a:rPr>
              <a:t>transnational</a:t>
            </a:r>
            <a:r>
              <a:rPr lang="en-IE" sz="3200" dirty="0">
                <a:solidFill>
                  <a:schemeClr val="tx1"/>
                </a:solidFill>
              </a:rPr>
              <a:t> projects designed to develop and share innovative practices and promote </a:t>
            </a:r>
            <a:r>
              <a:rPr lang="en-IE" sz="3600" b="1" dirty="0">
                <a:solidFill>
                  <a:schemeClr val="tx1"/>
                </a:solidFill>
              </a:rPr>
              <a:t>cooperation</a:t>
            </a:r>
            <a:r>
              <a:rPr lang="en-IE" sz="3600" dirty="0">
                <a:solidFill>
                  <a:schemeClr val="tx1"/>
                </a:solidFill>
              </a:rPr>
              <a:t>, </a:t>
            </a:r>
            <a:r>
              <a:rPr lang="en-IE" sz="3600" b="1" dirty="0">
                <a:solidFill>
                  <a:schemeClr val="tx1"/>
                </a:solidFill>
              </a:rPr>
              <a:t>peer learning</a:t>
            </a:r>
            <a:r>
              <a:rPr lang="en-IE" sz="3200" dirty="0">
                <a:solidFill>
                  <a:schemeClr val="tx1"/>
                </a:solidFill>
              </a:rPr>
              <a:t>, and </a:t>
            </a:r>
            <a:r>
              <a:rPr lang="en-IE" sz="3600" b="1" dirty="0">
                <a:solidFill>
                  <a:schemeClr val="tx1"/>
                </a:solidFill>
              </a:rPr>
              <a:t>exchanges</a:t>
            </a:r>
            <a:r>
              <a:rPr lang="en-IE" sz="3200" dirty="0">
                <a:solidFill>
                  <a:schemeClr val="tx1"/>
                </a:solidFill>
              </a:rPr>
              <a:t> of experiences in the fields of education, training, and youth.</a:t>
            </a:r>
            <a:endParaRPr lang="e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9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922 -0.44425" pathEditMode="relative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44425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26120-76DA-7454-413B-BE94CFA0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Partners</a:t>
            </a:r>
            <a:endParaRPr lang="en-GB" dirty="0"/>
          </a:p>
        </p:txBody>
      </p:sp>
      <p:sp>
        <p:nvSpPr>
          <p:cNvPr id="5" name="Shape 64">
            <a:extLst>
              <a:ext uri="{FF2B5EF4-FFF2-40B4-BE49-F238E27FC236}">
                <a16:creationId xmlns:a16="http://schemas.microsoft.com/office/drawing/2014/main" id="{7FB3DE86-35A0-1DEC-3E90-EF5BF9B41F39}"/>
              </a:ext>
            </a:extLst>
          </p:cNvPr>
          <p:cNvSpPr txBox="1">
            <a:spLocks/>
          </p:cNvSpPr>
          <p:nvPr/>
        </p:nvSpPr>
        <p:spPr>
          <a:xfrm>
            <a:off x="128668" y="1562319"/>
            <a:ext cx="8180446" cy="14332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ct val="80000"/>
              <a:buFont typeface="Droid Serif"/>
              <a:buChar char="⊡"/>
              <a:defRPr sz="3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CCCC"/>
              </a:buClr>
              <a:buSzPct val="75000"/>
              <a:buFont typeface="Droid Serif"/>
              <a:buChar char="□"/>
              <a:defRPr sz="24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None/>
              <a:defRPr sz="24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marL="285750" indent="-285750" algn="just">
              <a:spcBef>
                <a:spcPts val="0"/>
              </a:spcBef>
            </a:pPr>
            <a:r>
              <a:rPr lang="en-IE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UNIVERSITATEA POLITEHNICA DIN BUCURESTI</a:t>
            </a:r>
          </a:p>
          <a:p>
            <a:pPr marL="285750" indent="-285750" algn="just">
              <a:spcBef>
                <a:spcPts val="0"/>
              </a:spcBef>
            </a:pPr>
            <a:endParaRPr lang="en-IE" sz="28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</a:pPr>
            <a:r>
              <a:rPr lang="en-IE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TECHNISCHE UNIVERSITAET WIEN</a:t>
            </a:r>
          </a:p>
          <a:p>
            <a:pPr algn="just">
              <a:spcBef>
                <a:spcPts val="0"/>
              </a:spcBef>
              <a:buNone/>
            </a:pPr>
            <a:endParaRPr lang="en-IE" sz="28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</a:pPr>
            <a:r>
              <a:rPr lang="en-IE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NATIONAL COLLEGE OF IRELAND</a:t>
            </a:r>
          </a:p>
          <a:p>
            <a:pPr marL="285750" indent="-285750" algn="just">
              <a:spcBef>
                <a:spcPts val="0"/>
              </a:spcBef>
            </a:pPr>
            <a:endParaRPr lang="en-IE" sz="28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</a:pPr>
            <a:r>
              <a:rPr lang="en-IE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IE" sz="2800" cap="al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Digital Technology Skills Limited</a:t>
            </a:r>
            <a:endParaRPr lang="en-IE" sz="28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</a:pPr>
            <a:endParaRPr lang="en-IE" sz="28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</a:pPr>
            <a:r>
              <a:rPr lang="en-IE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UNIVERSITA DEGLI STUDI DI ROMA LA SAPIENZA</a:t>
            </a:r>
          </a:p>
          <a:p>
            <a:pPr marL="285750" indent="-285750" algn="just">
              <a:spcBef>
                <a:spcPts val="0"/>
              </a:spcBef>
            </a:pPr>
            <a:endParaRPr lang="en-IE" sz="28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</a:pPr>
            <a:r>
              <a:rPr lang="en-IE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ICI BUCURESTI </a:t>
            </a:r>
            <a:endParaRPr lang="en" sz="28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EB2B6F-99F4-7C67-CB4E-642812EF96C5}"/>
              </a:ext>
            </a:extLst>
          </p:cNvPr>
          <p:cNvGrpSpPr/>
          <p:nvPr/>
        </p:nvGrpSpPr>
        <p:grpSpPr>
          <a:xfrm>
            <a:off x="7366212" y="1441893"/>
            <a:ext cx="4591104" cy="4465337"/>
            <a:chOff x="7913367" y="1668335"/>
            <a:chExt cx="3530600" cy="3835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8F3F86-B662-B9C9-3C63-D39C3AB8C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13367" y="1668335"/>
              <a:ext cx="3530600" cy="3835400"/>
            </a:xfrm>
            <a:prstGeom prst="rect">
              <a:avLst/>
            </a:prstGeom>
          </p:spPr>
        </p:pic>
        <p:sp>
          <p:nvSpPr>
            <p:cNvPr id="6" name="Shape 145">
              <a:extLst>
                <a:ext uri="{FF2B5EF4-FFF2-40B4-BE49-F238E27FC236}">
                  <a16:creationId xmlns:a16="http://schemas.microsoft.com/office/drawing/2014/main" id="{5892772A-0C2D-7502-700E-41208BE94AAD}"/>
                </a:ext>
              </a:extLst>
            </p:cNvPr>
            <p:cNvSpPr/>
            <p:nvPr/>
          </p:nvSpPr>
          <p:spPr>
            <a:xfrm>
              <a:off x="8179608" y="3567747"/>
              <a:ext cx="202500" cy="202500"/>
            </a:xfrm>
            <a:prstGeom prst="frame">
              <a:avLst>
                <a:gd name="adj1" fmla="val 27022"/>
              </a:avLst>
            </a:prstGeom>
            <a:noFill/>
            <a:ln w="38100" cap="flat" cmpd="sng">
              <a:solidFill>
                <a:srgbClr val="FF9E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" name="Shape 145">
              <a:extLst>
                <a:ext uri="{FF2B5EF4-FFF2-40B4-BE49-F238E27FC236}">
                  <a16:creationId xmlns:a16="http://schemas.microsoft.com/office/drawing/2014/main" id="{13636C9B-31B3-ADF3-9B74-C22A6225FC55}"/>
                </a:ext>
              </a:extLst>
            </p:cNvPr>
            <p:cNvSpPr/>
            <p:nvPr/>
          </p:nvSpPr>
          <p:spPr>
            <a:xfrm>
              <a:off x="9829736" y="4658360"/>
              <a:ext cx="202500" cy="202500"/>
            </a:xfrm>
            <a:prstGeom prst="frame">
              <a:avLst>
                <a:gd name="adj1" fmla="val 27022"/>
              </a:avLst>
            </a:prstGeom>
            <a:noFill/>
            <a:ln w="38100" cap="flat" cmpd="sng">
              <a:solidFill>
                <a:srgbClr val="FF9E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145">
              <a:extLst>
                <a:ext uri="{FF2B5EF4-FFF2-40B4-BE49-F238E27FC236}">
                  <a16:creationId xmlns:a16="http://schemas.microsoft.com/office/drawing/2014/main" id="{EE6B3F1C-8EE3-F2F6-253C-67E5984CD981}"/>
                </a:ext>
              </a:extLst>
            </p:cNvPr>
            <p:cNvSpPr/>
            <p:nvPr/>
          </p:nvSpPr>
          <p:spPr>
            <a:xfrm>
              <a:off x="9980681" y="4169401"/>
              <a:ext cx="202500" cy="202500"/>
            </a:xfrm>
            <a:prstGeom prst="frame">
              <a:avLst>
                <a:gd name="adj1" fmla="val 27022"/>
              </a:avLst>
            </a:prstGeom>
            <a:noFill/>
            <a:ln w="38100" cap="flat" cmpd="sng">
              <a:solidFill>
                <a:srgbClr val="FF9E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145">
              <a:extLst>
                <a:ext uri="{FF2B5EF4-FFF2-40B4-BE49-F238E27FC236}">
                  <a16:creationId xmlns:a16="http://schemas.microsoft.com/office/drawing/2014/main" id="{0760B30E-A235-EE58-932D-62B88E3CF60D}"/>
                </a:ext>
              </a:extLst>
            </p:cNvPr>
            <p:cNvSpPr/>
            <p:nvPr/>
          </p:nvSpPr>
          <p:spPr>
            <a:xfrm>
              <a:off x="10871456" y="4416104"/>
              <a:ext cx="202500" cy="202500"/>
            </a:xfrm>
            <a:prstGeom prst="frame">
              <a:avLst>
                <a:gd name="adj1" fmla="val 27022"/>
              </a:avLst>
            </a:prstGeom>
            <a:noFill/>
            <a:ln w="38100" cap="flat" cmpd="sng">
              <a:solidFill>
                <a:srgbClr val="FF9E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22388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hape 64">
            <a:extLst>
              <a:ext uri="{FF2B5EF4-FFF2-40B4-BE49-F238E27FC236}">
                <a16:creationId xmlns:a16="http://schemas.microsoft.com/office/drawing/2014/main" id="{6D506E9C-2D44-4526-62DC-1D0BA14CA797}"/>
              </a:ext>
            </a:extLst>
          </p:cNvPr>
          <p:cNvSpPr txBox="1">
            <a:spLocks/>
          </p:cNvSpPr>
          <p:nvPr/>
        </p:nvSpPr>
        <p:spPr>
          <a:xfrm>
            <a:off x="468028" y="1749287"/>
            <a:ext cx="5680069" cy="5095451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6000" dirty="0">
                <a:solidFill>
                  <a:schemeClr val="tx1"/>
                </a:solidFill>
                <a:latin typeface="+mn-lt"/>
                <a:cs typeface="+mn-cs"/>
              </a:rPr>
              <a:t>AIM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i="1" u="sng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dirty="0">
                <a:solidFill>
                  <a:schemeClr val="tx1"/>
                </a:solidFill>
                <a:latin typeface="+mn-lt"/>
                <a:cs typeface="+mn-cs"/>
              </a:rPr>
              <a:t>Empower the </a:t>
            </a:r>
            <a:r>
              <a:rPr lang="en-US" sz="4000" b="1" dirty="0">
                <a:solidFill>
                  <a:schemeClr val="tx1"/>
                </a:solidFill>
                <a:latin typeface="+mn-lt"/>
                <a:cs typeface="+mn-cs"/>
              </a:rPr>
              <a:t>Education</a:t>
            </a:r>
            <a:r>
              <a:rPr lang="en-US" sz="4000" dirty="0">
                <a:solidFill>
                  <a:schemeClr val="tx1"/>
                </a:solidFill>
                <a:latin typeface="+mn-lt"/>
                <a:cs typeface="+mn-cs"/>
              </a:rPr>
              <a:t> and </a:t>
            </a:r>
            <a:r>
              <a:rPr lang="en-US" sz="4000" b="1" dirty="0">
                <a:solidFill>
                  <a:schemeClr val="tx1"/>
                </a:solidFill>
                <a:latin typeface="+mn-lt"/>
                <a:cs typeface="+mn-cs"/>
              </a:rPr>
              <a:t>Skills</a:t>
            </a:r>
            <a:r>
              <a:rPr lang="en-US" sz="4000" dirty="0">
                <a:solidFill>
                  <a:schemeClr val="tx1"/>
                </a:solidFill>
                <a:latin typeface="+mn-lt"/>
                <a:cs typeface="+mn-cs"/>
              </a:rPr>
              <a:t> dimension of </a:t>
            </a:r>
            <a:r>
              <a:rPr lang="en-US" sz="4000" b="1" dirty="0">
                <a:solidFill>
                  <a:schemeClr val="tx1"/>
                </a:solidFill>
                <a:latin typeface="+mn-lt"/>
                <a:cs typeface="+mn-cs"/>
              </a:rPr>
              <a:t>Open Science</a:t>
            </a:r>
            <a:r>
              <a:rPr lang="en-US" sz="4000" dirty="0">
                <a:solidFill>
                  <a:schemeClr val="tx1"/>
                </a:solidFill>
                <a:latin typeface="+mn-lt"/>
                <a:cs typeface="+mn-cs"/>
              </a:rPr>
              <a:t> to provide the skills training in </a:t>
            </a:r>
            <a:r>
              <a:rPr lang="en-US" sz="4000" b="1" dirty="0">
                <a:solidFill>
                  <a:schemeClr val="tx1"/>
                </a:solidFill>
                <a:latin typeface="+mn-lt"/>
                <a:cs typeface="+mn-cs"/>
              </a:rPr>
              <a:t>Research Data Management</a:t>
            </a:r>
            <a:endParaRPr lang="en-US" sz="40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C3A73-C031-90EB-1E6A-E89DAD642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16566"/>
          <a:stretch/>
        </p:blipFill>
        <p:spPr>
          <a:xfrm>
            <a:off x="6232329" y="463836"/>
            <a:ext cx="5958148" cy="594014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6638C1-68FC-CA66-7140-EB0A9FCD47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5001" r="22236" b="4722"/>
          <a:stretch/>
        </p:blipFill>
        <p:spPr>
          <a:xfrm>
            <a:off x="0" y="-1"/>
            <a:ext cx="1608702" cy="160351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2285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4121561-392E-4887-9C1F-E06486064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226120-76DA-7454-413B-BE94CFA0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934" y="-609599"/>
            <a:ext cx="6179209" cy="21777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Open Science</a:t>
            </a:r>
          </a:p>
        </p:txBody>
      </p:sp>
      <p:pic>
        <p:nvPicPr>
          <p:cNvPr id="4" name="Picture 3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64DE8A7E-FD81-94BF-999B-F5EC7C62C5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"/>
          <a:stretch/>
        </p:blipFill>
        <p:spPr>
          <a:xfrm>
            <a:off x="28353" y="9"/>
            <a:ext cx="5140994" cy="2961157"/>
          </a:xfrm>
          <a:prstGeom prst="rect">
            <a:avLst/>
          </a:prstGeom>
        </p:spPr>
      </p:pic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E9E45BF-8733-5935-BC42-95728C795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" b="3"/>
          <a:stretch/>
        </p:blipFill>
        <p:spPr>
          <a:xfrm>
            <a:off x="180753" y="2961167"/>
            <a:ext cx="4827181" cy="3896833"/>
          </a:xfrm>
          <a:prstGeom prst="rect">
            <a:avLst/>
          </a:prstGeom>
        </p:spPr>
      </p:pic>
      <p:sp>
        <p:nvSpPr>
          <p:cNvPr id="3" name="Shape 76">
            <a:extLst>
              <a:ext uri="{FF2B5EF4-FFF2-40B4-BE49-F238E27FC236}">
                <a16:creationId xmlns:a16="http://schemas.microsoft.com/office/drawing/2014/main" id="{D7FFB9AC-1CF6-976C-BCF5-B337A07D75AD}"/>
              </a:ext>
            </a:extLst>
          </p:cNvPr>
          <p:cNvSpPr txBox="1">
            <a:spLocks/>
          </p:cNvSpPr>
          <p:nvPr/>
        </p:nvSpPr>
        <p:spPr>
          <a:xfrm>
            <a:off x="5366392" y="2775983"/>
            <a:ext cx="6822559" cy="4267199"/>
          </a:xfrm>
          <a:prstGeom prst="rect">
            <a:avLst/>
          </a:prstGeom>
        </p:spPr>
        <p:txBody>
          <a:bodyPr vert="horz" lIns="91440" tIns="45720" rIns="91440" bIns="45720" rtlCol="0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3200" dirty="0">
                <a:solidFill>
                  <a:schemeClr val="tx1"/>
                </a:solidFill>
                <a:latin typeface="+mn-lt"/>
                <a:cs typeface="+mn-cs"/>
              </a:rPr>
              <a:t>Cooperative work and new ways of diffusing knowledge by using digital technologies and new collaborative tools (EC (2016)). </a:t>
            </a:r>
          </a:p>
          <a:p>
            <a:pPr marL="0"/>
            <a:endParaRPr lang="en-US" sz="32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/>
            <a:r>
              <a:rPr lang="en-US" sz="3200" dirty="0">
                <a:solidFill>
                  <a:schemeClr val="tx1"/>
                </a:solidFill>
                <a:latin typeface="+mn-lt"/>
                <a:cs typeface="+mn-cs"/>
              </a:rPr>
              <a:t>Make the outputs of publicly funded research results publicly accessible in digital format with no or minimal restriction (OECD (2015) ).</a:t>
            </a:r>
          </a:p>
        </p:txBody>
      </p:sp>
    </p:spTree>
    <p:extLst>
      <p:ext uri="{BB962C8B-B14F-4D97-AF65-F5344CB8AC3E}">
        <p14:creationId xmlns:p14="http://schemas.microsoft.com/office/powerpoint/2010/main" val="3597100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26120-76DA-7454-413B-BE94CFA0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FAIR Principles</a:t>
            </a:r>
          </a:p>
        </p:txBody>
      </p:sp>
      <p:sp>
        <p:nvSpPr>
          <p:cNvPr id="3" name="Shape 64">
            <a:extLst>
              <a:ext uri="{FF2B5EF4-FFF2-40B4-BE49-F238E27FC236}">
                <a16:creationId xmlns:a16="http://schemas.microsoft.com/office/drawing/2014/main" id="{E493D903-3111-AB2D-4B65-EBB673BA9C6A}"/>
              </a:ext>
            </a:extLst>
          </p:cNvPr>
          <p:cNvSpPr txBox="1">
            <a:spLocks/>
          </p:cNvSpPr>
          <p:nvPr/>
        </p:nvSpPr>
        <p:spPr>
          <a:xfrm>
            <a:off x="145471" y="735710"/>
            <a:ext cx="5248163" cy="4445891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IE" sz="40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7200" b="1" dirty="0">
                <a:solidFill>
                  <a:schemeClr val="tx1"/>
                </a:solidFill>
              </a:rPr>
              <a:t>F</a:t>
            </a:r>
            <a:r>
              <a:rPr lang="en-IE" sz="4800" dirty="0">
                <a:solidFill>
                  <a:schemeClr val="tx1"/>
                </a:solidFill>
              </a:rPr>
              <a:t>indability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7200" b="1" dirty="0">
                <a:solidFill>
                  <a:schemeClr val="tx1"/>
                </a:solidFill>
              </a:rPr>
              <a:t>A</a:t>
            </a:r>
            <a:r>
              <a:rPr lang="en-IE" sz="4800" dirty="0">
                <a:solidFill>
                  <a:schemeClr val="tx1"/>
                </a:solidFill>
              </a:rPr>
              <a:t>ccessibility</a:t>
            </a:r>
          </a:p>
          <a:p>
            <a:pPr marL="0" indent="0">
              <a:spcBef>
                <a:spcPts val="0"/>
              </a:spcBef>
              <a:buNone/>
            </a:pPr>
            <a:endParaRPr lang="en-IE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7200" b="1" dirty="0">
                <a:solidFill>
                  <a:schemeClr val="tx1"/>
                </a:solidFill>
              </a:rPr>
              <a:t>I</a:t>
            </a:r>
            <a:r>
              <a:rPr lang="en-IE" sz="4800" dirty="0">
                <a:solidFill>
                  <a:schemeClr val="tx1"/>
                </a:solidFill>
              </a:rPr>
              <a:t>nteroperability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7200" b="1" dirty="0">
                <a:solidFill>
                  <a:schemeClr val="tx1"/>
                </a:solidFill>
              </a:rPr>
              <a:t>R</a:t>
            </a:r>
            <a:r>
              <a:rPr lang="en-IE" sz="4800" dirty="0">
                <a:solidFill>
                  <a:schemeClr val="tx1"/>
                </a:solidFill>
              </a:rPr>
              <a:t>eusability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91922-231D-B5F8-C53C-72F75358E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087" y="1347929"/>
            <a:ext cx="6520442" cy="4346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3C5986-37F2-5EB1-3D1E-87E364D14D17}"/>
              </a:ext>
            </a:extLst>
          </p:cNvPr>
          <p:cNvSpPr txBox="1"/>
          <p:nvPr/>
        </p:nvSpPr>
        <p:spPr>
          <a:xfrm>
            <a:off x="5470908" y="5737750"/>
            <a:ext cx="64045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Wilkinson, M., Dumontier, M.,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Aalbersberg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I. </a:t>
            </a:r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The FAIR Guiding Principles for scientific data management and stewardship. </a:t>
            </a:r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Sci Data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160018 (2016).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https://doi.org/10.1038/sdata.2016.18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5887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26120-76DA-7454-413B-BE94CFA0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Outputs</a:t>
            </a:r>
          </a:p>
        </p:txBody>
      </p:sp>
      <p:sp>
        <p:nvSpPr>
          <p:cNvPr id="3" name="Shape 64">
            <a:extLst>
              <a:ext uri="{FF2B5EF4-FFF2-40B4-BE49-F238E27FC236}">
                <a16:creationId xmlns:a16="http://schemas.microsoft.com/office/drawing/2014/main" id="{E493D903-3111-AB2D-4B65-EBB673BA9C6A}"/>
              </a:ext>
            </a:extLst>
          </p:cNvPr>
          <p:cNvSpPr txBox="1">
            <a:spLocks/>
          </p:cNvSpPr>
          <p:nvPr/>
        </p:nvSpPr>
        <p:spPr>
          <a:xfrm>
            <a:off x="145471" y="1491082"/>
            <a:ext cx="5248163" cy="4445891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IE" sz="32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</a:pPr>
            <a:r>
              <a:rPr lang="en-IE" sz="4000" dirty="0">
                <a:solidFill>
                  <a:schemeClr val="tx1"/>
                </a:solidFill>
              </a:rPr>
              <a:t>Methodological Toolkit </a:t>
            </a:r>
          </a:p>
          <a:p>
            <a:pPr marL="285750" indent="-285750">
              <a:spcBef>
                <a:spcPts val="0"/>
              </a:spcBef>
            </a:pPr>
            <a:endParaRPr lang="en-IE" sz="18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</a:pPr>
            <a:r>
              <a:rPr lang="en-IE" sz="4000" dirty="0">
                <a:solidFill>
                  <a:schemeClr val="tx1"/>
                </a:solidFill>
              </a:rPr>
              <a:t>Joint Design of MSc Programme</a:t>
            </a:r>
          </a:p>
          <a:p>
            <a:pPr marL="285750" indent="-285750">
              <a:spcBef>
                <a:spcPts val="0"/>
              </a:spcBef>
            </a:pPr>
            <a:endParaRPr lang="en-IE" sz="20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</a:pPr>
            <a:r>
              <a:rPr lang="en-IE" sz="4000" dirty="0">
                <a:solidFill>
                  <a:schemeClr val="tx1"/>
                </a:solidFill>
              </a:rPr>
              <a:t>Distributed eLearning Platform</a:t>
            </a:r>
            <a:endParaRPr lang="en" sz="40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A0891922-231D-B5F8-C53C-72F75358E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87" y="1491082"/>
            <a:ext cx="6789913" cy="459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79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6E7FF0-04C3-483B-840E-E50241F5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Toolkit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AC9A9-7531-5E47-A9F7-1883C5372B0D}"/>
              </a:ext>
            </a:extLst>
          </p:cNvPr>
          <p:cNvSpPr txBox="1"/>
          <p:nvPr/>
        </p:nvSpPr>
        <p:spPr>
          <a:xfrm>
            <a:off x="890971" y="5336457"/>
            <a:ext cx="5934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rdmtraininghub.eu</a:t>
            </a:r>
            <a:endParaRPr lang="en-GB" sz="4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16B02-3A38-265F-F24A-0920E174B590}"/>
              </a:ext>
            </a:extLst>
          </p:cNvPr>
          <p:cNvSpPr txBox="1"/>
          <p:nvPr/>
        </p:nvSpPr>
        <p:spPr>
          <a:xfrm>
            <a:off x="5280186" y="6573816"/>
            <a:ext cx="6566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work is licensed under a Creative Commons Attribution 4.0 International License (CC BY 4.0)</a:t>
            </a:r>
          </a:p>
        </p:txBody>
      </p:sp>
    </p:spTree>
    <p:extLst>
      <p:ext uri="{BB962C8B-B14F-4D97-AF65-F5344CB8AC3E}">
        <p14:creationId xmlns:p14="http://schemas.microsoft.com/office/powerpoint/2010/main" val="242420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21941-42E1-4034-9189-77C8E19E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B93B53-3D11-E947-A409-18911FAA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165" y="1727200"/>
            <a:ext cx="7166008" cy="3914054"/>
          </a:xfrm>
        </p:spPr>
        <p:txBody>
          <a:bodyPr>
            <a:normAutofit/>
          </a:bodyPr>
          <a:lstStyle/>
          <a:p>
            <a:r>
              <a:rPr lang="en-GB" sz="4400" dirty="0"/>
              <a:t>Part 1: Everyone</a:t>
            </a:r>
          </a:p>
          <a:p>
            <a:pPr lvl="2"/>
            <a:r>
              <a:rPr lang="en-GB" sz="3600" dirty="0"/>
              <a:t> 239 Responses </a:t>
            </a:r>
          </a:p>
          <a:p>
            <a:pPr lvl="2"/>
            <a:r>
              <a:rPr lang="en-GB" sz="3600" dirty="0"/>
              <a:t> 2.58M Researchers @ 90% +/- 5%</a:t>
            </a:r>
          </a:p>
          <a:p>
            <a:r>
              <a:rPr lang="en-GB" sz="4400" dirty="0"/>
              <a:t>Part 2: Partners only</a:t>
            </a:r>
          </a:p>
          <a:p>
            <a:pPr lvl="2"/>
            <a:r>
              <a:rPr lang="en-GB" sz="3600" dirty="0"/>
              <a:t>11 Responses</a:t>
            </a:r>
          </a:p>
        </p:txBody>
      </p:sp>
      <p:pic>
        <p:nvPicPr>
          <p:cNvPr id="4" name="Picture 3" descr="A hand holding a pen and 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453E22A9-5ADE-1840-A8C7-9D11BFA3E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33" y="2074432"/>
            <a:ext cx="5094706" cy="339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10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531</Words>
  <Application>Microsoft Macintosh PowerPoint</Application>
  <PresentationFormat>Widescreen</PresentationFormat>
  <Paragraphs>94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Courier New</vt:lpstr>
      <vt:lpstr>Droid Serif</vt:lpstr>
      <vt:lpstr>Segoe UI</vt:lpstr>
      <vt:lpstr>Office Theme</vt:lpstr>
      <vt:lpstr>TrainRDM and MSc Open Data Management</vt:lpstr>
      <vt:lpstr>TrainRDM</vt:lpstr>
      <vt:lpstr>Partners</vt:lpstr>
      <vt:lpstr>PowerPoint Presentation</vt:lpstr>
      <vt:lpstr>Open Science</vt:lpstr>
      <vt:lpstr>The FAIR Principles</vt:lpstr>
      <vt:lpstr>Key Outputs</vt:lpstr>
      <vt:lpstr>Toolkit</vt:lpstr>
      <vt:lpstr>Survey</vt:lpstr>
      <vt:lpstr>PowerPoint Presentation</vt:lpstr>
      <vt:lpstr>Competencies Matrix</vt:lpstr>
      <vt:lpstr>Distributed eLearning Platform</vt:lpstr>
      <vt:lpstr>Distributed Moodle/eduGAIN</vt:lpstr>
      <vt:lpstr>MSc Programme</vt:lpstr>
      <vt:lpstr>90-ECTS Structure</vt:lpstr>
      <vt:lpstr>Further steps</vt:lpstr>
      <vt:lpstr>Validation @ Ireland </vt:lpstr>
      <vt:lpstr>THANK YOU!</vt:lpstr>
      <vt:lpstr>Open Science &amp; Research Data Management: a FAIR European PG Programme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LOREDANA MARIA MANASIA (77132)</dc:creator>
  <cp:lastModifiedBy>Horacio Gonzalez-Velez</cp:lastModifiedBy>
  <cp:revision>33</cp:revision>
  <dcterms:created xsi:type="dcterms:W3CDTF">2021-08-26T15:00:46Z</dcterms:created>
  <dcterms:modified xsi:type="dcterms:W3CDTF">2023-01-11T12:13:07Z</dcterms:modified>
</cp:coreProperties>
</file>